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1" r:id="rId2"/>
    <p:sldId id="392" r:id="rId3"/>
    <p:sldId id="395" r:id="rId4"/>
    <p:sldId id="396" r:id="rId5"/>
    <p:sldId id="408" r:id="rId6"/>
    <p:sldId id="398" r:id="rId7"/>
    <p:sldId id="402" r:id="rId8"/>
    <p:sldId id="409" r:id="rId9"/>
    <p:sldId id="404" r:id="rId10"/>
    <p:sldId id="403" r:id="rId11"/>
    <p:sldId id="405" r:id="rId12"/>
    <p:sldId id="399" r:id="rId13"/>
    <p:sldId id="406" r:id="rId14"/>
    <p:sldId id="407" r:id="rId15"/>
    <p:sldId id="337" r:id="rId16"/>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003399"/>
    <a:srgbClr val="006600"/>
    <a:srgbClr val="000099"/>
    <a:srgbClr val="33CC33"/>
    <a:srgbClr val="336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4660"/>
  </p:normalViewPr>
  <p:slideViewPr>
    <p:cSldViewPr>
      <p:cViewPr varScale="1">
        <p:scale>
          <a:sx n="99" d="100"/>
          <a:sy n="99" d="100"/>
        </p:scale>
        <p:origin x="-55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15</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664296"/>
          </a:xfrm>
        </p:spPr>
        <p:txBody>
          <a:bodyPr/>
          <a:lstStyle/>
          <a:p>
            <a:r>
              <a:rPr lang="pl-PL" altLang="pl-PL" sz="3200" b="1" i="1" kern="1200" dirty="0" smtClean="0">
                <a:solidFill>
                  <a:schemeClr val="bg1"/>
                </a:solidFill>
                <a:latin typeface="Calibri" panose="020F0502020204030204" pitchFamily="34" charset="0"/>
                <a:ea typeface="+mn-ea"/>
                <a:cs typeface="Arial" charset="0"/>
              </a:rPr>
              <a:t>POMOC PUBLICZNA</a:t>
            </a:r>
            <a:br>
              <a:rPr lang="pl-PL" altLang="pl-PL" sz="3200" b="1" i="1" kern="1200" dirty="0" smtClean="0">
                <a:solidFill>
                  <a:schemeClr val="bg1"/>
                </a:solidFill>
                <a:latin typeface="Calibri" panose="020F0502020204030204" pitchFamily="34" charset="0"/>
                <a:ea typeface="+mn-ea"/>
                <a:cs typeface="Arial" charset="0"/>
              </a:rPr>
            </a:br>
            <a:r>
              <a:rPr lang="pl-PL" sz="3200" b="1" i="1" dirty="0">
                <a:solidFill>
                  <a:schemeClr val="bg1"/>
                </a:solidFill>
                <a:latin typeface="Calibri" panose="020F0502020204030204" pitchFamily="34" charset="0"/>
              </a:rPr>
              <a:t>dla projektów </a:t>
            </a:r>
            <a:r>
              <a:rPr lang="pl-PL" sz="3200" b="1" i="1" dirty="0" smtClean="0">
                <a:solidFill>
                  <a:schemeClr val="bg1"/>
                </a:solidFill>
                <a:latin typeface="Calibri" panose="020F0502020204030204" pitchFamily="34" charset="0"/>
              </a:rPr>
              <a:t>realizowanych w </a:t>
            </a:r>
            <a:r>
              <a:rPr lang="pl-PL" sz="3200" b="1" i="1" dirty="0">
                <a:solidFill>
                  <a:schemeClr val="bg1"/>
                </a:solidFill>
                <a:latin typeface="Calibri" panose="020F0502020204030204" pitchFamily="34" charset="0"/>
              </a:rPr>
              <a:t>ramach </a:t>
            </a:r>
            <a:r>
              <a:rPr lang="pl-PL" sz="3200" b="1" i="1" dirty="0" smtClean="0">
                <a:solidFill>
                  <a:schemeClr val="bg1"/>
                </a:solidFill>
                <a:latin typeface="Calibri" panose="020F0502020204030204" pitchFamily="34" charset="0"/>
              </a:rPr>
              <a:t>Poddziałania </a:t>
            </a:r>
            <a:r>
              <a:rPr lang="pl-PL" sz="3200" b="1" i="1" dirty="0">
                <a:solidFill>
                  <a:schemeClr val="bg1"/>
                </a:solidFill>
                <a:latin typeface="Calibri" panose="020F0502020204030204" pitchFamily="34" charset="0"/>
              </a:rPr>
              <a:t>10.2.1. </a:t>
            </a:r>
            <a:r>
              <a:rPr lang="pl-PL" sz="3200" b="1" i="1" dirty="0" smtClean="0">
                <a:solidFill>
                  <a:schemeClr val="bg1"/>
                </a:solidFill>
                <a:latin typeface="Calibri" panose="020F0502020204030204" pitchFamily="34" charset="0"/>
              </a:rPr>
              <a:t>RPO WP 2014-2020 – Efektywność </a:t>
            </a:r>
            <a:r>
              <a:rPr lang="pl-PL" sz="3200" b="1" i="1" dirty="0">
                <a:solidFill>
                  <a:schemeClr val="bg1"/>
                </a:solidFill>
                <a:latin typeface="Calibri" panose="020F0502020204030204" pitchFamily="34" charset="0"/>
              </a:rPr>
              <a:t>energetyczna – wsparcie dotacyjne</a:t>
            </a:r>
            <a:r>
              <a:rPr lang="pl-PL" altLang="pl-PL" sz="3200" b="1" i="1" kern="1200" dirty="0" smtClean="0">
                <a:solidFill>
                  <a:schemeClr val="bg1"/>
                </a:solidFill>
                <a:latin typeface="Calibri" panose="020F0502020204030204" pitchFamily="34" charset="0"/>
                <a:ea typeface="+mn-ea"/>
                <a:cs typeface="Arial" charset="0"/>
              </a:rPr>
              <a:t/>
            </a:r>
            <a:br>
              <a:rPr lang="pl-PL" altLang="pl-PL" sz="3200" b="1" i="1" kern="1200" dirty="0" smtClean="0">
                <a:solidFill>
                  <a:schemeClr val="bg1"/>
                </a:solidFill>
                <a:latin typeface="Calibri" panose="020F0502020204030204" pitchFamily="34" charset="0"/>
                <a:ea typeface="+mn-ea"/>
                <a:cs typeface="Arial" charset="0"/>
              </a:rPr>
            </a:b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2958270" y="4933109"/>
            <a:ext cx="316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20 listopada 2015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457200" y="980728"/>
            <a:ext cx="8229600" cy="5145435"/>
          </a:xfrm>
        </p:spPr>
        <p:txBody>
          <a:bodyPr/>
          <a:lstStyle/>
          <a:p>
            <a:pPr marL="0" indent="0" algn="ctr">
              <a:buNone/>
            </a:pPr>
            <a:r>
              <a:rPr lang="pl-PL" sz="1600" b="1" dirty="0">
                <a:latin typeface="Calibri" panose="020F0502020204030204" pitchFamily="34" charset="0"/>
              </a:rPr>
              <a:t>Pomoc na inwestycje w układy wysokosprawnej </a:t>
            </a:r>
            <a:r>
              <a:rPr lang="pl-PL" sz="1600" b="1" dirty="0" smtClean="0">
                <a:latin typeface="Calibri" panose="020F0502020204030204" pitchFamily="34" charset="0"/>
              </a:rPr>
              <a:t>kogeneracji – art</a:t>
            </a:r>
            <a:r>
              <a:rPr lang="pl-PL" sz="1600" b="1" dirty="0">
                <a:latin typeface="Calibri" panose="020F0502020204030204" pitchFamily="34" charset="0"/>
              </a:rPr>
              <a:t>. 40 </a:t>
            </a:r>
            <a:r>
              <a:rPr lang="pl-PL" sz="1600" b="1" dirty="0" smtClean="0">
                <a:latin typeface="Calibri" panose="020F0502020204030204" pitchFamily="34" charset="0"/>
              </a:rPr>
              <a:t>GBER</a:t>
            </a:r>
            <a:endParaRPr lang="pl-PL" sz="1600" b="1" dirty="0">
              <a:latin typeface="Calibri" panose="020F0502020204030204" pitchFamily="34" charset="0"/>
            </a:endParaRPr>
          </a:p>
          <a:p>
            <a:pPr algn="ct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dirty="0">
                <a:latin typeface="Calibri" panose="020F0502020204030204" pitchFamily="34" charset="0"/>
              </a:rPr>
              <a:t>Pomoc na inwestycje przyznaje się wyłącznie na moce nowo zainstalowane lub odnowione.</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dirty="0">
                <a:latin typeface="Calibri" panose="020F0502020204030204" pitchFamily="34" charset="0"/>
              </a:rPr>
              <a:t>Nowa jednostka kogeneracyjna przynosi ogólne oszczędności energii pierwotnej w porównaniu z oddzielną produkcją energii cieplnej i elektrycznej. Modernizacja istniejącej jednostki kogeneracyjnej lub przekształcenie istniejącej jednostki produkcji mocy w jednostkę kogeneracyjną przynosi oszczędności energii pierwotnej w porównaniu z początkową sytuacją.</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dirty="0">
                <a:latin typeface="Calibri" panose="020F0502020204030204" pitchFamily="34" charset="0"/>
              </a:rPr>
              <a:t>Kosztami kwalifikowalnymi są </a:t>
            </a:r>
            <a:r>
              <a:rPr lang="pl-PL" sz="1600" u="sng" dirty="0">
                <a:latin typeface="Calibri" panose="020F0502020204030204" pitchFamily="34" charset="0"/>
              </a:rPr>
              <a:t>dodatkowe koszty inwestycji</a:t>
            </a:r>
            <a:r>
              <a:rPr lang="pl-PL" sz="1600" dirty="0">
                <a:latin typeface="Calibri" panose="020F0502020204030204" pitchFamily="34" charset="0"/>
              </a:rPr>
              <a:t> w urządzenia </a:t>
            </a:r>
            <a:r>
              <a:rPr lang="pl-PL" sz="1600" u="sng" dirty="0">
                <a:latin typeface="Calibri" panose="020F0502020204030204" pitchFamily="34" charset="0"/>
              </a:rPr>
              <a:t>niezbędne</a:t>
            </a:r>
            <a:r>
              <a:rPr lang="pl-PL" sz="1600" dirty="0">
                <a:latin typeface="Calibri" panose="020F0502020204030204" pitchFamily="34" charset="0"/>
              </a:rPr>
              <a:t> do tego, by instalacja mogła funkcjonować jako wysokosprawna instalacja kogeneracyjna, w porównaniu z konwencjonalną instalacją energii elektrycznej lub grzewczej o takiej samej mocy, lub dodatkowe koszty inwestycji na modernizację w celu uzyskania wyższej sprawności, w przypadku gdy istniejąca instalacja spełnia już próg wysokiej sprawności.</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a:latin typeface="Calibri" panose="020F0502020204030204" pitchFamily="34" charset="0"/>
              </a:rPr>
              <a:t>Intensywność: </a:t>
            </a:r>
          </a:p>
          <a:p>
            <a:pPr marL="285750" indent="-285750" algn="just">
              <a:buFont typeface="Wingdings" panose="05000000000000000000" pitchFamily="2" charset="2"/>
              <a:buChar char="v"/>
            </a:pPr>
            <a:r>
              <a:rPr lang="pl-PL" sz="1600" dirty="0">
                <a:latin typeface="Calibri" panose="020F0502020204030204" pitchFamily="34" charset="0"/>
              </a:rPr>
              <a:t>Zasada: 45% kosztów </a:t>
            </a:r>
            <a:r>
              <a:rPr lang="pl-PL" sz="1600" dirty="0" smtClean="0">
                <a:latin typeface="Calibri" panose="020F0502020204030204" pitchFamily="34" charset="0"/>
              </a:rPr>
              <a:t>kwalifikowalnych </a:t>
            </a:r>
            <a:r>
              <a:rPr lang="pl-PL" sz="1600" dirty="0">
                <a:latin typeface="Calibri" panose="020F0502020204030204" pitchFamily="34" charset="0"/>
              </a:rPr>
              <a:t>+ premia dla woj. pomorskiego 15 pkt proc. = </a:t>
            </a:r>
            <a:r>
              <a:rPr lang="pl-PL" sz="1600" b="1" u="sng" dirty="0" smtClean="0">
                <a:latin typeface="Calibri" panose="020F0502020204030204" pitchFamily="34" charset="0"/>
              </a:rPr>
              <a:t>60%</a:t>
            </a:r>
            <a:r>
              <a:rPr lang="pl-PL" sz="1600" dirty="0" smtClean="0">
                <a:latin typeface="Calibri" panose="020F0502020204030204" pitchFamily="34" charset="0"/>
              </a:rPr>
              <a:t>.</a:t>
            </a:r>
            <a:endParaRPr lang="pl-PL" sz="1600" dirty="0">
              <a:latin typeface="Calibri" panose="020F0502020204030204" pitchFamily="34" charset="0"/>
            </a:endParaRPr>
          </a:p>
          <a:p>
            <a:pPr marL="285750" indent="-285750" algn="just">
              <a:buFont typeface="Wingdings" panose="05000000000000000000" pitchFamily="2" charset="2"/>
              <a:buChar char="v"/>
            </a:pPr>
            <a:r>
              <a:rPr lang="pl-PL" sz="1600" dirty="0" smtClean="0">
                <a:latin typeface="Calibri" panose="020F0502020204030204" pitchFamily="34" charset="0"/>
              </a:rPr>
              <a:t>+ </a:t>
            </a:r>
            <a:r>
              <a:rPr lang="pl-PL" sz="1600" dirty="0">
                <a:latin typeface="Calibri" panose="020F0502020204030204" pitchFamily="34" charset="0"/>
              </a:rPr>
              <a:t>20 pkt proc. dla małych przedsiębiorstw, + 10 pkt proc. dla średnich </a:t>
            </a:r>
            <a:r>
              <a:rPr lang="pl-PL" sz="1600" dirty="0" smtClean="0">
                <a:latin typeface="Calibri" panose="020F0502020204030204" pitchFamily="34" charset="0"/>
              </a:rPr>
              <a:t>przedsiębiorstw.</a:t>
            </a:r>
            <a:endParaRPr lang="pl-PL" sz="1600" dirty="0">
              <a:latin typeface="Calibri" panose="020F0502020204030204" pitchFamily="34" charset="0"/>
            </a:endParaRPr>
          </a:p>
          <a:p>
            <a:pPr algn="just">
              <a:lnSpc>
                <a:spcPct val="80000"/>
              </a:lnSpc>
            </a:pPr>
            <a:endParaRPr lang="pl-PL" altLang="pl-PL" sz="2400" u="sng" dirty="0" smtClean="0">
              <a:latin typeface="Calibri" panose="020F0502020204030204" pitchFamily="34" charset="0"/>
            </a:endParaRPr>
          </a:p>
          <a:p>
            <a:pPr marL="0" lvl="1" indent="0" algn="just">
              <a:lnSpc>
                <a:spcPct val="80000"/>
              </a:lnSpc>
              <a:buNone/>
            </a:pPr>
            <a:endParaRPr lang="pl-PL" sz="2000" u="sng" dirty="0">
              <a:latin typeface="Calibri" panose="020F0502020204030204" pitchFamily="34" charset="0"/>
            </a:endParaRPr>
          </a:p>
          <a:p>
            <a:pPr marL="0" lvl="1" indent="0" algn="just">
              <a:lnSpc>
                <a:spcPct val="80000"/>
              </a:lnSpc>
              <a:buNone/>
            </a:pPr>
            <a:endParaRPr lang="pl-PL" sz="2000" i="1" u="sng" dirty="0" smtClean="0">
              <a:latin typeface="Calibri" panose="020F0502020204030204" pitchFamily="34" charset="0"/>
            </a:endParaRPr>
          </a:p>
          <a:p>
            <a:pPr lvl="1" algn="just">
              <a:lnSpc>
                <a:spcPct val="80000"/>
              </a:lnSpc>
              <a:buFontTx/>
              <a:buChar char="-"/>
            </a:pPr>
            <a:endParaRPr lang="pl-PL" altLang="pl-PL" sz="2000" u="sng" dirty="0">
              <a:latin typeface="Calibri" panose="020F0502020204030204" pitchFamily="34" charset="0"/>
            </a:endParaRPr>
          </a:p>
        </p:txBody>
      </p:sp>
    </p:spTree>
    <p:extLst>
      <p:ext uri="{BB962C8B-B14F-4D97-AF65-F5344CB8AC3E}">
        <p14:creationId xmlns:p14="http://schemas.microsoft.com/office/powerpoint/2010/main" val="3903817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980728"/>
            <a:ext cx="9144000" cy="5145435"/>
          </a:xfrm>
        </p:spPr>
        <p:txBody>
          <a:bodyPr/>
          <a:lstStyle/>
          <a:p>
            <a:pPr marL="0" indent="0" algn="ctr">
              <a:buNone/>
            </a:pPr>
            <a:r>
              <a:rPr lang="pl-PL" sz="1500" b="1" dirty="0">
                <a:latin typeface="Calibri" panose="020F0502020204030204" pitchFamily="34" charset="0"/>
              </a:rPr>
              <a:t>Pomoc inwestycyjna na propagowanie energii ze źródeł </a:t>
            </a:r>
            <a:r>
              <a:rPr lang="pl-PL" sz="1500" b="1" dirty="0" smtClean="0">
                <a:latin typeface="Calibri" panose="020F0502020204030204" pitchFamily="34" charset="0"/>
              </a:rPr>
              <a:t>odnawialnych – art</a:t>
            </a:r>
            <a:r>
              <a:rPr lang="pl-PL" sz="1500" b="1" dirty="0">
                <a:latin typeface="Calibri" panose="020F0502020204030204" pitchFamily="34" charset="0"/>
              </a:rPr>
              <a:t>. 41 </a:t>
            </a:r>
            <a:r>
              <a:rPr lang="pl-PL" sz="1500" b="1" dirty="0" smtClean="0">
                <a:latin typeface="Calibri" panose="020F0502020204030204" pitchFamily="34" charset="0"/>
              </a:rPr>
              <a:t>GBER</a:t>
            </a:r>
            <a:endParaRPr lang="pl-PL" sz="1500" b="1" dirty="0">
              <a:latin typeface="Calibri" panose="020F0502020204030204" pitchFamily="34" charset="0"/>
            </a:endParaRPr>
          </a:p>
          <a:p>
            <a:pPr marL="0" indent="0" algn="just">
              <a:spcBef>
                <a:spcPts val="600"/>
              </a:spcBef>
              <a:spcAft>
                <a:spcPts val="600"/>
              </a:spcAft>
              <a:buNone/>
            </a:pPr>
            <a:endParaRPr lang="pl-PL" sz="1500" dirty="0">
              <a:latin typeface="Calibri" panose="020F0502020204030204" pitchFamily="34" charset="0"/>
            </a:endParaRPr>
          </a:p>
          <a:p>
            <a:pPr algn="just">
              <a:spcBef>
                <a:spcPts val="600"/>
              </a:spcBef>
              <a:spcAft>
                <a:spcPts val="600"/>
              </a:spcAft>
            </a:pPr>
            <a:r>
              <a:rPr lang="pl-PL" sz="1500" dirty="0">
                <a:latin typeface="Calibri" panose="020F0502020204030204" pitchFamily="34" charset="0"/>
              </a:rPr>
              <a:t>Pomoc inwestycyjną przyznaje się wyłącznie na nowe instalacje. Pomoc nie jest przyznawana ani wypłacana po oddaniu instalacji do eksploatacji i jest niezależna od wydajności</a:t>
            </a:r>
            <a:r>
              <a:rPr lang="pl-PL" sz="1500" dirty="0" smtClean="0">
                <a:latin typeface="Calibri" panose="020F0502020204030204" pitchFamily="34" charset="0"/>
              </a:rPr>
              <a:t>.</a:t>
            </a:r>
          </a:p>
          <a:p>
            <a:pPr algn="just">
              <a:spcBef>
                <a:spcPts val="600"/>
              </a:spcBef>
              <a:spcAft>
                <a:spcPts val="600"/>
              </a:spcAft>
            </a:pPr>
            <a:r>
              <a:rPr lang="pl-PL" sz="1500" u="sng" dirty="0">
                <a:latin typeface="Calibri" panose="020F0502020204030204" pitchFamily="34" charset="0"/>
              </a:rPr>
              <a:t>Koszty kwalifikowalne:</a:t>
            </a:r>
          </a:p>
          <a:p>
            <a:pPr marL="0" indent="0" algn="just">
              <a:spcBef>
                <a:spcPts val="600"/>
              </a:spcBef>
              <a:spcAft>
                <a:spcPts val="600"/>
              </a:spcAft>
              <a:buNone/>
            </a:pPr>
            <a:r>
              <a:rPr lang="pl-PL" sz="1500" b="1" dirty="0">
                <a:latin typeface="Calibri" panose="020F0502020204030204" pitchFamily="34" charset="0"/>
              </a:rPr>
              <a:t>dodatkowe koszty inwestycji niezbędne do propagowania wytwarzania energii ze źródeł odnawialnych</a:t>
            </a:r>
            <a:r>
              <a:rPr lang="pl-PL" sz="1500" dirty="0">
                <a:latin typeface="Calibri" panose="020F0502020204030204" pitchFamily="34" charset="0"/>
              </a:rPr>
              <a:t>. Ustala się je w następujący sposób:</a:t>
            </a:r>
          </a:p>
          <a:p>
            <a:pPr marL="628650" indent="-363538" algn="just">
              <a:spcBef>
                <a:spcPts val="600"/>
              </a:spcBef>
              <a:spcAft>
                <a:spcPts val="600"/>
              </a:spcAft>
              <a:buFont typeface="+mj-lt"/>
              <a:buAutoNum type="alphaLcParenR"/>
              <a:tabLst>
                <a:tab pos="628650" algn="l"/>
              </a:tabLst>
            </a:pPr>
            <a:r>
              <a:rPr lang="pl-PL" sz="1500" dirty="0" smtClean="0">
                <a:latin typeface="Calibri" panose="020F0502020204030204" pitchFamily="34" charset="0"/>
              </a:rPr>
              <a:t>w </a:t>
            </a:r>
            <a:r>
              <a:rPr lang="pl-PL" sz="1500" dirty="0">
                <a:latin typeface="Calibri" panose="020F0502020204030204" pitchFamily="34" charset="0"/>
              </a:rPr>
              <a:t>przypadku gdy koszty inwestycji w produkcję energii ze źródeł odnawialnych można wyodrębnić z całkowitych kosztów inwestycji jako oddzielną inwestycję, na przykład jako łatwy do wyodrębnienia dodatkowy element w już istniejącym obiekcie, taki koszt związany z energią ze źródeł odnawialnych stanowi koszty kwalifikowalne;</a:t>
            </a:r>
          </a:p>
          <a:p>
            <a:pPr marL="628650" indent="-363538" algn="just">
              <a:spcBef>
                <a:spcPts val="600"/>
              </a:spcBef>
              <a:spcAft>
                <a:spcPts val="600"/>
              </a:spcAft>
              <a:buFont typeface="+mj-lt"/>
              <a:buAutoNum type="alphaLcParenR"/>
            </a:pPr>
            <a:r>
              <a:rPr lang="pl-PL" sz="1500" dirty="0" smtClean="0">
                <a:latin typeface="Calibri" panose="020F0502020204030204" pitchFamily="34" charset="0"/>
              </a:rPr>
              <a:t>w </a:t>
            </a:r>
            <a:r>
              <a:rPr lang="pl-PL" sz="1500" dirty="0">
                <a:latin typeface="Calibri" panose="020F0502020204030204" pitchFamily="34" charset="0"/>
              </a:rPr>
              <a:t>przypadku gdy koszty inwestycji w wytwarzanie energii ze źródeł odnawialnych można określić poprzez odniesienie do podobnej, mniej przyjaznej dla środowiska inwestycji, która prawdopodobnie zostałaby przeprowadzona w przypadku braku pomocy, taka różnica między kosztami obu inwestycji określa koszt związany z energią ze źródeł odnawialnych i stanowi koszty kwalifikowalne;</a:t>
            </a:r>
          </a:p>
          <a:p>
            <a:pPr marL="628650" indent="-363538" algn="just">
              <a:spcBef>
                <a:spcPts val="600"/>
              </a:spcBef>
              <a:spcAft>
                <a:spcPts val="600"/>
              </a:spcAft>
              <a:buFont typeface="+mj-lt"/>
              <a:buAutoNum type="alphaLcParenR"/>
            </a:pPr>
            <a:r>
              <a:rPr lang="pl-PL" sz="1500" dirty="0" smtClean="0">
                <a:latin typeface="Calibri" panose="020F0502020204030204" pitchFamily="34" charset="0"/>
              </a:rPr>
              <a:t>w </a:t>
            </a:r>
            <a:r>
              <a:rPr lang="pl-PL" sz="1500" dirty="0">
                <a:latin typeface="Calibri" panose="020F0502020204030204" pitchFamily="34" charset="0"/>
              </a:rPr>
              <a:t>przypadku niektórych małych instalacji, gdzie nie można określić mniej przyjaznej dla środowiska inwestycji, gdyż nie istnieją zakłady o ograniczonej wielkości, koszty kwalifikowalne stanowią całkowite koszty inwestycji w celu osiągnięcia wyższego poziomu ochrony środowiska.</a:t>
            </a:r>
          </a:p>
          <a:p>
            <a:pPr marL="0" indent="0" algn="just">
              <a:spcBef>
                <a:spcPts val="600"/>
              </a:spcBef>
              <a:spcAft>
                <a:spcPts val="600"/>
              </a:spcAft>
              <a:buNone/>
            </a:pPr>
            <a:r>
              <a:rPr lang="pl-PL" sz="1500" dirty="0" smtClean="0">
                <a:latin typeface="Calibri" panose="020F0502020204030204" pitchFamily="34" charset="0"/>
              </a:rPr>
              <a:t>Kosztów</a:t>
            </a:r>
            <a:r>
              <a:rPr lang="pl-PL" sz="1500" dirty="0">
                <a:latin typeface="Calibri" panose="020F0502020204030204" pitchFamily="34" charset="0"/>
              </a:rPr>
              <a:t>, które </a:t>
            </a:r>
            <a:r>
              <a:rPr lang="pl-PL" sz="1500" u="sng" dirty="0">
                <a:latin typeface="Calibri" panose="020F0502020204030204" pitchFamily="34" charset="0"/>
              </a:rPr>
              <a:t>nie są bezpośrednio związane z osiągnięciem wyższego poziomu ochrony środowiska</a:t>
            </a:r>
            <a:r>
              <a:rPr lang="pl-PL" sz="1500" dirty="0">
                <a:latin typeface="Calibri" panose="020F0502020204030204" pitchFamily="34" charset="0"/>
              </a:rPr>
              <a:t>, nie uznaje się za </a:t>
            </a:r>
            <a:r>
              <a:rPr lang="pl-PL" sz="1500" dirty="0" smtClean="0">
                <a:latin typeface="Calibri" panose="020F0502020204030204" pitchFamily="34" charset="0"/>
              </a:rPr>
              <a:t>kwalifikowalne!</a:t>
            </a:r>
            <a:endParaRPr lang="pl-PL" sz="15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pPr marL="0" lvl="1" indent="0">
              <a:buNone/>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endParaRPr lang="pl-PL" sz="1600" dirty="0">
              <a:latin typeface="Calibri" panose="020F0502020204030204" pitchFamily="34" charset="0"/>
            </a:endParaRPr>
          </a:p>
        </p:txBody>
      </p:sp>
    </p:spTree>
    <p:extLst>
      <p:ext uri="{BB962C8B-B14F-4D97-AF65-F5344CB8AC3E}">
        <p14:creationId xmlns:p14="http://schemas.microsoft.com/office/powerpoint/2010/main" val="2723651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0" y="980728"/>
            <a:ext cx="9108503" cy="422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Bef>
                <a:spcPts val="600"/>
              </a:spcBef>
              <a:spcAft>
                <a:spcPts val="600"/>
              </a:spcAft>
              <a:buNone/>
            </a:pPr>
            <a:r>
              <a:rPr lang="pl-PL" sz="1800" u="sng" dirty="0">
                <a:latin typeface="Calibri" panose="020F0502020204030204" pitchFamily="34" charset="0"/>
              </a:rPr>
              <a:t>Intensywność</a:t>
            </a:r>
            <a:r>
              <a:rPr lang="pl-PL" sz="1800" u="sng" dirty="0" smtClean="0">
                <a:latin typeface="Calibri" panose="020F0502020204030204" pitchFamily="34" charset="0"/>
              </a:rPr>
              <a:t>:</a:t>
            </a:r>
          </a:p>
          <a:p>
            <a:pPr marL="0" indent="0" algn="just">
              <a:spcBef>
                <a:spcPts val="600"/>
              </a:spcBef>
              <a:spcAft>
                <a:spcPts val="600"/>
              </a:spcAft>
              <a:buNone/>
            </a:pPr>
            <a:endParaRPr lang="pl-PL" sz="1800" u="sng" dirty="0">
              <a:latin typeface="Calibri" panose="020F0502020204030204" pitchFamily="34" charset="0"/>
            </a:endParaRPr>
          </a:p>
          <a:p>
            <a:pPr marL="622300" indent="-266700" algn="just">
              <a:spcBef>
                <a:spcPts val="600"/>
              </a:spcBef>
              <a:spcAft>
                <a:spcPts val="600"/>
              </a:spcAft>
              <a:buFont typeface="+mj-lt"/>
              <a:buAutoNum type="alphaLcParenR"/>
            </a:pPr>
            <a:r>
              <a:rPr lang="pl-PL" sz="1800" dirty="0" smtClean="0">
                <a:latin typeface="Calibri" panose="020F0502020204030204" pitchFamily="34" charset="0"/>
              </a:rPr>
              <a:t>45% </a:t>
            </a:r>
            <a:r>
              <a:rPr lang="pl-PL" sz="1800" dirty="0">
                <a:latin typeface="Calibri" panose="020F0502020204030204" pitchFamily="34" charset="0"/>
              </a:rPr>
              <a:t>kosztów kwalifikowalnych, jeśli koszty te oblicza się zgodnie z kryteriami </a:t>
            </a:r>
            <a:r>
              <a:rPr lang="pl-PL" sz="1800" dirty="0" smtClean="0">
                <a:latin typeface="Calibri" panose="020F0502020204030204" pitchFamily="34" charset="0"/>
              </a:rPr>
              <a:t>określonymi w pkt </a:t>
            </a:r>
            <a:r>
              <a:rPr lang="pl-PL" sz="1800" dirty="0">
                <a:latin typeface="Calibri" panose="020F0502020204030204" pitchFamily="34" charset="0"/>
              </a:rPr>
              <a:t>a) lub b</a:t>
            </a:r>
            <a:r>
              <a:rPr lang="pl-PL" sz="1800" dirty="0" smtClean="0">
                <a:latin typeface="Calibri" panose="020F0502020204030204" pitchFamily="34" charset="0"/>
              </a:rPr>
              <a:t>) powyżej </a:t>
            </a:r>
            <a:r>
              <a:rPr lang="pl-PL" sz="1800" dirty="0">
                <a:latin typeface="Calibri" panose="020F0502020204030204" pitchFamily="34" charset="0"/>
              </a:rPr>
              <a:t>+ premia dla woj. pomorskiego 15 pkt proc</a:t>
            </a:r>
            <a:r>
              <a:rPr lang="pl-PL" sz="1800" dirty="0" smtClean="0">
                <a:latin typeface="Calibri" panose="020F0502020204030204" pitchFamily="34" charset="0"/>
              </a:rPr>
              <a:t>. = </a:t>
            </a:r>
            <a:r>
              <a:rPr lang="pl-PL" sz="1800" b="1" u="sng" dirty="0" smtClean="0">
                <a:latin typeface="Calibri" panose="020F0502020204030204" pitchFamily="34" charset="0"/>
              </a:rPr>
              <a:t>60%</a:t>
            </a:r>
            <a:r>
              <a:rPr lang="pl-PL" sz="1800" dirty="0" smtClean="0">
                <a:latin typeface="Calibri" panose="020F0502020204030204" pitchFamily="34" charset="0"/>
              </a:rPr>
              <a:t>;</a:t>
            </a:r>
          </a:p>
          <a:p>
            <a:pPr marL="622300" indent="-266700" algn="just">
              <a:spcBef>
                <a:spcPts val="600"/>
              </a:spcBef>
              <a:spcAft>
                <a:spcPts val="600"/>
              </a:spcAft>
              <a:buFont typeface="+mj-lt"/>
              <a:buAutoNum type="alphaLcParenR"/>
            </a:pPr>
            <a:endParaRPr lang="pl-PL" sz="1800" dirty="0">
              <a:latin typeface="Calibri" panose="020F0502020204030204" pitchFamily="34" charset="0"/>
            </a:endParaRPr>
          </a:p>
          <a:p>
            <a:pPr marL="622300" indent="-266700" algn="just">
              <a:spcBef>
                <a:spcPts val="600"/>
              </a:spcBef>
              <a:spcAft>
                <a:spcPts val="600"/>
              </a:spcAft>
              <a:buFont typeface="+mj-lt"/>
              <a:buAutoNum type="alphaLcParenR"/>
            </a:pPr>
            <a:r>
              <a:rPr lang="pl-PL" sz="1800" dirty="0" smtClean="0">
                <a:latin typeface="Calibri" panose="020F0502020204030204" pitchFamily="34" charset="0"/>
              </a:rPr>
              <a:t>30% </a:t>
            </a:r>
            <a:r>
              <a:rPr lang="pl-PL" sz="1800" dirty="0">
                <a:latin typeface="Calibri" panose="020F0502020204030204" pitchFamily="34" charset="0"/>
              </a:rPr>
              <a:t>kosztów kwalifikowalnych, jeśli koszty te oblicza się zgodnie z kryteriami określonymi w pkt</a:t>
            </a:r>
            <a:r>
              <a:rPr lang="pl-PL" sz="1800" dirty="0" smtClean="0">
                <a:latin typeface="Calibri" panose="020F0502020204030204" pitchFamily="34" charset="0"/>
              </a:rPr>
              <a:t> c) powyżej </a:t>
            </a:r>
            <a:r>
              <a:rPr lang="pl-PL" sz="1800" dirty="0">
                <a:latin typeface="Calibri" panose="020F0502020204030204" pitchFamily="34" charset="0"/>
              </a:rPr>
              <a:t>+ premia dla woj. pomorskiego 15 pkt proc</a:t>
            </a:r>
            <a:r>
              <a:rPr lang="pl-PL" sz="1800" dirty="0" smtClean="0">
                <a:latin typeface="Calibri" panose="020F0502020204030204" pitchFamily="34" charset="0"/>
              </a:rPr>
              <a:t>. = </a:t>
            </a:r>
            <a:r>
              <a:rPr lang="pl-PL" sz="1800" b="1" u="sng" dirty="0" smtClean="0">
                <a:latin typeface="Calibri" panose="020F0502020204030204" pitchFamily="34" charset="0"/>
              </a:rPr>
              <a:t>45%</a:t>
            </a:r>
            <a:r>
              <a:rPr lang="pl-PL" sz="1800" dirty="0" smtClean="0">
                <a:latin typeface="Calibri" panose="020F0502020204030204" pitchFamily="34" charset="0"/>
              </a:rPr>
              <a:t>.</a:t>
            </a:r>
          </a:p>
          <a:p>
            <a:pPr marL="355600" indent="0" algn="just">
              <a:spcBef>
                <a:spcPts val="600"/>
              </a:spcBef>
              <a:spcAft>
                <a:spcPts val="600"/>
              </a:spcAft>
              <a:buNone/>
            </a:pPr>
            <a:endParaRPr lang="pl-PL" sz="1800" dirty="0">
              <a:latin typeface="Calibri" panose="020F0502020204030204" pitchFamily="34" charset="0"/>
            </a:endParaRPr>
          </a:p>
          <a:p>
            <a:pPr marL="285750" indent="-285750" algn="just">
              <a:spcBef>
                <a:spcPts val="600"/>
              </a:spcBef>
              <a:spcAft>
                <a:spcPts val="600"/>
              </a:spcAft>
              <a:buFont typeface="Arial" panose="020B0604020202020204" pitchFamily="34" charset="0"/>
              <a:buChar char="•"/>
            </a:pPr>
            <a:r>
              <a:rPr lang="pl-PL" sz="1800" dirty="0">
                <a:latin typeface="Calibri" panose="020F0502020204030204" pitchFamily="34" charset="0"/>
              </a:rPr>
              <a:t>+ 20pkt proc. dla małych przedsiębiorstw, + 10 pkt proc. dla średnich przedsiębiorstw.</a:t>
            </a:r>
          </a:p>
          <a:p>
            <a:pPr marL="0" lvl="0" indent="0">
              <a:spcBef>
                <a:spcPts val="0"/>
              </a:spcBef>
              <a:spcAft>
                <a:spcPts val="600"/>
              </a:spcAft>
              <a:buNone/>
            </a:pPr>
            <a:endParaRPr lang="pl-PL" sz="1700" dirty="0">
              <a:latin typeface="Calibri" panose="020F0502020204030204" pitchFamily="34" charset="0"/>
            </a:endParaRPr>
          </a:p>
        </p:txBody>
      </p:sp>
    </p:spTree>
    <p:extLst>
      <p:ext uri="{BB962C8B-B14F-4D97-AF65-F5344CB8AC3E}">
        <p14:creationId xmlns:p14="http://schemas.microsoft.com/office/powerpoint/2010/main" val="1046243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91880" y="188640"/>
            <a:ext cx="5184576" cy="79208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ctr">
              <a:buNone/>
            </a:pPr>
            <a:r>
              <a:rPr lang="pl-PL" sz="1800" b="1" dirty="0">
                <a:latin typeface="Calibri" panose="020F0502020204030204" pitchFamily="34" charset="0"/>
              </a:rPr>
              <a:t>Pomoc na badania </a:t>
            </a:r>
            <a:r>
              <a:rPr lang="pl-PL" sz="1800" b="1" dirty="0" smtClean="0">
                <a:latin typeface="Calibri" panose="020F0502020204030204" pitchFamily="34" charset="0"/>
              </a:rPr>
              <a:t>środowiska – art</a:t>
            </a:r>
            <a:r>
              <a:rPr lang="pl-PL" sz="1800" b="1" dirty="0">
                <a:latin typeface="Calibri" panose="020F0502020204030204" pitchFamily="34" charset="0"/>
              </a:rPr>
              <a:t>. </a:t>
            </a:r>
            <a:r>
              <a:rPr lang="pl-PL" sz="1800" b="1" dirty="0" smtClean="0">
                <a:latin typeface="Calibri" panose="020F0502020204030204" pitchFamily="34" charset="0"/>
              </a:rPr>
              <a:t>49 GBER</a:t>
            </a:r>
          </a:p>
          <a:p>
            <a:pPr marL="0" indent="0" algn="ctr">
              <a:buNone/>
            </a:pPr>
            <a:endParaRPr lang="pl-PL" sz="1800" b="1" dirty="0">
              <a:latin typeface="Calibri" panose="020F0502020204030204" pitchFamily="34" charset="0"/>
            </a:endParaRPr>
          </a:p>
          <a:p>
            <a:pPr marL="285750" indent="-285750" algn="just">
              <a:buFont typeface="Arial" panose="020B0604020202020204" pitchFamily="34" charset="0"/>
              <a:buChar char="•"/>
            </a:pPr>
            <a:r>
              <a:rPr lang="pl-PL" sz="1600" dirty="0" smtClean="0">
                <a:latin typeface="Calibri" panose="020F0502020204030204" pitchFamily="34" charset="0"/>
              </a:rPr>
              <a:t>Kwalifikowalne projekty: badania, </a:t>
            </a:r>
            <a:r>
              <a:rPr lang="pl-PL" sz="1600" dirty="0">
                <a:latin typeface="Calibri" panose="020F0502020204030204" pitchFamily="34" charset="0"/>
              </a:rPr>
              <a:t>tym </a:t>
            </a:r>
            <a:r>
              <a:rPr lang="pl-PL" sz="1600" dirty="0" smtClean="0">
                <a:latin typeface="Calibri" panose="020F0502020204030204" pitchFamily="34" charset="0"/>
              </a:rPr>
              <a:t>audyty energetyczne, </a:t>
            </a:r>
            <a:r>
              <a:rPr lang="pl-PL" sz="1600" dirty="0">
                <a:latin typeface="Calibri" panose="020F0502020204030204" pitchFamily="34" charset="0"/>
              </a:rPr>
              <a:t>bezpośrednio związane z </a:t>
            </a:r>
            <a:r>
              <a:rPr lang="pl-PL" sz="1600" dirty="0" smtClean="0">
                <a:latin typeface="Calibri" panose="020F0502020204030204" pitchFamily="34" charset="0"/>
              </a:rPr>
              <a:t>inwestycjami:</a:t>
            </a:r>
          </a:p>
          <a:p>
            <a:pPr marL="542925" lvl="1" algn="just">
              <a:buFont typeface="Wingdings" panose="05000000000000000000" pitchFamily="2" charset="2"/>
              <a:buChar char="v"/>
            </a:pPr>
            <a:r>
              <a:rPr lang="pl-PL" sz="1600" dirty="0" smtClean="0">
                <a:latin typeface="Calibri" panose="020F0502020204030204" pitchFamily="34" charset="0"/>
              </a:rPr>
              <a:t>w środki wspierające efektywność energetyczną;</a:t>
            </a:r>
          </a:p>
          <a:p>
            <a:pPr marL="539750" lvl="1" indent="-269875" algn="just">
              <a:buFont typeface="Wingdings" panose="05000000000000000000" pitchFamily="2" charset="2"/>
              <a:buChar char="v"/>
            </a:pPr>
            <a:r>
              <a:rPr lang="pl-PL" sz="1600" dirty="0" smtClean="0">
                <a:latin typeface="Calibri" panose="020F0502020204030204" pitchFamily="34" charset="0"/>
              </a:rPr>
              <a:t>w układy wysokosprawnej kogeneracji;</a:t>
            </a:r>
          </a:p>
          <a:p>
            <a:pPr marL="539750" lvl="1" indent="-269875" algn="just">
              <a:buFont typeface="Wingdings" panose="05000000000000000000" pitchFamily="2" charset="2"/>
              <a:buChar char="v"/>
            </a:pPr>
            <a:r>
              <a:rPr lang="pl-PL" sz="1600" dirty="0" smtClean="0">
                <a:latin typeface="Calibri" panose="020F0502020204030204" pitchFamily="34" charset="0"/>
              </a:rPr>
              <a:t>w środki mające na celu propagowanie energii ze źródeł odnawialnych. </a:t>
            </a:r>
          </a:p>
          <a:p>
            <a:pPr marL="685800" lvl="1" algn="just">
              <a:buFont typeface="Wingdings" panose="05000000000000000000" pitchFamily="2" charset="2"/>
              <a:buChar char="v"/>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smtClean="0">
                <a:latin typeface="Calibri" panose="020F0502020204030204" pitchFamily="34" charset="0"/>
              </a:rPr>
              <a:t>Koszty </a:t>
            </a:r>
            <a:r>
              <a:rPr lang="pl-PL" sz="1600" u="sng" dirty="0">
                <a:latin typeface="Calibri" panose="020F0502020204030204" pitchFamily="34" charset="0"/>
              </a:rPr>
              <a:t>kwalifikowalne:</a:t>
            </a:r>
            <a:r>
              <a:rPr lang="pl-PL" sz="1600" dirty="0">
                <a:latin typeface="Calibri" panose="020F0502020204030204" pitchFamily="34" charset="0"/>
              </a:rPr>
              <a:t> koszty realizacji badań.</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a:latin typeface="Calibri" panose="020F0502020204030204" pitchFamily="34" charset="0"/>
              </a:rPr>
              <a:t>Intensywność:</a:t>
            </a:r>
          </a:p>
          <a:p>
            <a:pPr marL="285750" indent="-285750" algn="just">
              <a:buFont typeface="Wingdings" panose="05000000000000000000" pitchFamily="2" charset="2"/>
              <a:buChar char="v"/>
            </a:pPr>
            <a:r>
              <a:rPr lang="pl-PL" sz="1600" dirty="0">
                <a:latin typeface="Calibri" panose="020F0502020204030204" pitchFamily="34" charset="0"/>
              </a:rPr>
              <a:t>Zasada: 50% kosztów kwalifikowalnych.</a:t>
            </a:r>
          </a:p>
          <a:p>
            <a:pPr marL="536575" indent="-266700" algn="just"/>
            <a:r>
              <a:rPr lang="pl-PL" sz="1600" dirty="0">
                <a:latin typeface="Calibri" panose="020F0502020204030204" pitchFamily="34" charset="0"/>
              </a:rPr>
              <a:t>+ 20 punktów procentowych w przypadku badań przeprowadzanych w imieniu małych przedsiębiorstw, </a:t>
            </a:r>
            <a:endParaRPr lang="pl-PL" sz="1600" dirty="0" smtClean="0">
              <a:latin typeface="Calibri" panose="020F0502020204030204" pitchFamily="34" charset="0"/>
            </a:endParaRPr>
          </a:p>
          <a:p>
            <a:pPr marL="555625" indent="-285750" algn="just"/>
            <a:r>
              <a:rPr lang="pl-PL" sz="1600" dirty="0" smtClean="0">
                <a:latin typeface="Calibri" panose="020F0502020204030204" pitchFamily="34" charset="0"/>
              </a:rPr>
              <a:t>+ </a:t>
            </a:r>
            <a:r>
              <a:rPr lang="pl-PL" sz="1600" dirty="0">
                <a:latin typeface="Calibri" panose="020F0502020204030204" pitchFamily="34" charset="0"/>
              </a:rPr>
              <a:t>10 punktów procentowych w przypadku badań przeprowadzanych w imieniu średnich przedsiębiorstw.</a:t>
            </a:r>
          </a:p>
          <a:p>
            <a:pPr marL="285750" indent="-285750" algn="just">
              <a:buFont typeface="Wingdings" panose="05000000000000000000" pitchFamily="2" charset="2"/>
              <a:buChar char="v"/>
            </a:pPr>
            <a:endParaRPr lang="pl-PL" sz="1600" dirty="0">
              <a:latin typeface="Calibri" panose="020F0502020204030204" pitchFamily="34" charset="0"/>
            </a:endParaRPr>
          </a:p>
          <a:p>
            <a:pPr marL="0" indent="0" algn="just">
              <a:buNone/>
            </a:pPr>
            <a:r>
              <a:rPr lang="pl-PL" sz="1600" dirty="0" smtClean="0">
                <a:latin typeface="Calibri" panose="020F0502020204030204" pitchFamily="34" charset="0"/>
              </a:rPr>
              <a:t>Pomoc nie może zostać przyznana dużym przedsiębiorstwom na obowiązkowe audyty energetyczne (art. 8 ust. 4 </a:t>
            </a:r>
            <a:r>
              <a:rPr lang="pl-PL" sz="1600" dirty="0">
                <a:latin typeface="Calibri" panose="020F0502020204030204" pitchFamily="34" charset="0"/>
              </a:rPr>
              <a:t>dyrektywy 2012/27/UE z dnia 25 października 2012 r. w sprawie efektywności </a:t>
            </a:r>
            <a:r>
              <a:rPr lang="pl-PL" sz="1600" dirty="0" smtClean="0">
                <a:latin typeface="Calibri" panose="020F0502020204030204" pitchFamily="34" charset="0"/>
              </a:rPr>
              <a:t>energetycznej), chyba że taki audyt energetyczny jest prowadzony w uzupełnieniu obowiązkowego audytu energetycznego.</a:t>
            </a:r>
          </a:p>
          <a:p>
            <a:endParaRPr lang="pl-PL" dirty="0"/>
          </a:p>
        </p:txBody>
      </p:sp>
    </p:spTree>
    <p:extLst>
      <p:ext uri="{BB962C8B-B14F-4D97-AF65-F5344CB8AC3E}">
        <p14:creationId xmlns:p14="http://schemas.microsoft.com/office/powerpoint/2010/main" val="3407381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980728"/>
            <a:ext cx="9144000" cy="5632311"/>
          </a:xfrm>
          <a:prstGeom prst="rect">
            <a:avLst/>
          </a:prstGeom>
        </p:spPr>
        <p:txBody>
          <a:bodyPr wrap="square">
            <a:spAutoFit/>
          </a:bodyPr>
          <a:lstStyle/>
          <a:p>
            <a:pPr algn="ctr"/>
            <a:r>
              <a:rPr lang="pl-PL" b="1" dirty="0">
                <a:latin typeface="Calibri" panose="020F0502020204030204" pitchFamily="34" charset="0"/>
              </a:rPr>
              <a:t>Pomoc </a:t>
            </a:r>
            <a:r>
              <a:rPr lang="pl-PL" b="1" i="1" dirty="0">
                <a:latin typeface="Calibri" panose="020F0502020204030204" pitchFamily="34" charset="0"/>
              </a:rPr>
              <a:t>de </a:t>
            </a:r>
            <a:r>
              <a:rPr lang="pl-PL" b="1" i="1" dirty="0" err="1">
                <a:latin typeface="Calibri" panose="020F0502020204030204" pitchFamily="34" charset="0"/>
              </a:rPr>
              <a:t>minimis</a:t>
            </a:r>
            <a:endParaRPr lang="pl-PL" b="1" i="1" dirty="0">
              <a:latin typeface="Calibri" panose="020F0502020204030204" pitchFamily="34" charset="0"/>
            </a:endParaRPr>
          </a:p>
          <a:p>
            <a:pPr marL="285750" indent="-285750" algn="just">
              <a:buFont typeface="Arial" panose="020B0604020202020204" pitchFamily="34" charset="0"/>
              <a:buChar char="•"/>
            </a:pPr>
            <a:endParaRPr lang="pl-PL" dirty="0" smtClean="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Podstawa prawna: rozporządzenie Ministra Infrastruktury i Rozwoju z dnia 19 marca 2015 r. w sprawie udzielania pomocy </a:t>
            </a:r>
            <a:r>
              <a:rPr lang="pl-PL" i="1" dirty="0">
                <a:latin typeface="Calibri" panose="020F0502020204030204" pitchFamily="34" charset="0"/>
              </a:rPr>
              <a:t>de </a:t>
            </a:r>
            <a:r>
              <a:rPr lang="pl-PL" i="1" dirty="0" err="1">
                <a:latin typeface="Calibri" panose="020F0502020204030204" pitchFamily="34" charset="0"/>
              </a:rPr>
              <a:t>minimis</a:t>
            </a:r>
            <a:r>
              <a:rPr lang="pl-PL" dirty="0">
                <a:latin typeface="Calibri" panose="020F0502020204030204" pitchFamily="34" charset="0"/>
              </a:rPr>
              <a:t> w ramach regionalnych programów operacyjnych na lata 2014-2020 (Dz. U. poz. 488), wydane </a:t>
            </a:r>
            <a:r>
              <a:rPr lang="pl-PL" smtClean="0">
                <a:latin typeface="Calibri" panose="020F0502020204030204" pitchFamily="34" charset="0"/>
              </a:rPr>
              <a:t>w oparciu o</a:t>
            </a:r>
            <a:r>
              <a:rPr lang="pl-PL" smtClean="0">
                <a:latin typeface="Calibri" panose="020F0502020204030204" pitchFamily="34" charset="0"/>
              </a:rPr>
              <a:t> rozporządzenie </a:t>
            </a:r>
            <a:r>
              <a:rPr lang="pl-PL" dirty="0">
                <a:latin typeface="Calibri" panose="020F0502020204030204" pitchFamily="34" charset="0"/>
              </a:rPr>
              <a:t>Komisji (UE) nr 1407/2013 z dnia 18 grudnia 2013 r. w sprawie stosowania art. 107 i 108 Traktatu o funkcjonowaniu Unii Europejskiej do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(Dz. Urz. UE L 352 z 24.12.2013, str. 1</a:t>
            </a:r>
            <a:r>
              <a:rPr lang="pl-PL" dirty="0" smtClean="0">
                <a:latin typeface="Calibri" panose="020F0502020204030204" pitchFamily="34" charset="0"/>
              </a:rPr>
              <a:t>).</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Co do zasady: </a:t>
            </a:r>
            <a:r>
              <a:rPr lang="pl-PL" dirty="0">
                <a:latin typeface="Calibri" panose="020F0502020204030204" pitchFamily="34" charset="0"/>
              </a:rPr>
              <a:t>c</a:t>
            </a:r>
            <a:r>
              <a:rPr lang="pl-PL" dirty="0" smtClean="0">
                <a:latin typeface="Calibri" panose="020F0502020204030204" pitchFamily="34" charset="0"/>
              </a:rPr>
              <a:t>ałkowita </a:t>
            </a:r>
            <a:r>
              <a:rPr lang="pl-PL" dirty="0">
                <a:latin typeface="Calibri" panose="020F0502020204030204" pitchFamily="34" charset="0"/>
              </a:rPr>
              <a:t>kwota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przyznanej przez państwo </a:t>
            </a:r>
            <a:r>
              <a:rPr lang="pl-PL" dirty="0" smtClean="0">
                <a:latin typeface="Calibri" panose="020F0502020204030204" pitchFamily="34" charset="0"/>
              </a:rPr>
              <a:t>jednemu </a:t>
            </a:r>
            <a:r>
              <a:rPr lang="pl-PL" dirty="0">
                <a:latin typeface="Calibri" panose="020F0502020204030204" pitchFamily="34" charset="0"/>
              </a:rPr>
              <a:t>przedsiębiorstwu nie może przekroczyć </a:t>
            </a:r>
            <a:r>
              <a:rPr lang="pl-PL" dirty="0" smtClean="0">
                <a:latin typeface="Calibri" panose="020F0502020204030204" pitchFamily="34" charset="0"/>
              </a:rPr>
              <a:t>200 000 euro </a:t>
            </a:r>
            <a:r>
              <a:rPr lang="pl-PL" dirty="0">
                <a:latin typeface="Calibri" panose="020F0502020204030204" pitchFamily="34" charset="0"/>
              </a:rPr>
              <a:t>w okresie trzech lat </a:t>
            </a:r>
            <a:r>
              <a:rPr lang="pl-PL" dirty="0" smtClean="0">
                <a:latin typeface="Calibri" panose="020F0502020204030204" pitchFamily="34" charset="0"/>
              </a:rPr>
              <a:t>podatkowych</a:t>
            </a:r>
            <a:r>
              <a:rPr lang="pl-PL" dirty="0">
                <a:latin typeface="Calibri" panose="020F0502020204030204" pitchFamily="34" charset="0"/>
              </a:rPr>
              <a:t> </a:t>
            </a:r>
            <a:r>
              <a:rPr lang="pl-PL" dirty="0" smtClean="0">
                <a:latin typeface="Calibri" panose="020F0502020204030204" pitchFamily="34" charset="0"/>
              </a:rPr>
              <a:t>(inaczej np. w sektorze transportu).</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Pomoc </a:t>
            </a:r>
            <a:r>
              <a:rPr lang="pl-PL" dirty="0">
                <a:latin typeface="Calibri" panose="020F0502020204030204" pitchFamily="34" charset="0"/>
              </a:rPr>
              <a:t>ma na celu wspieranie rozwoju gospodarczego i społecznego województwa </a:t>
            </a:r>
            <a:r>
              <a:rPr lang="pl-PL" dirty="0" smtClean="0">
                <a:latin typeface="Calibri" panose="020F0502020204030204" pitchFamily="34" charset="0"/>
              </a:rPr>
              <a:t>pomorskiego w ramach RPO WP 2014-2020.</a:t>
            </a:r>
            <a:endParaRPr lang="pl-PL" dirty="0">
              <a:latin typeface="Calibri" panose="020F0502020204030204" pitchFamily="34" charset="0"/>
            </a:endParaRP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Pomoc może być udzielona przedsiębiorcy na pokrycie </a:t>
            </a:r>
            <a:r>
              <a:rPr lang="pl-PL" dirty="0" smtClean="0">
                <a:latin typeface="Calibri" panose="020F0502020204030204" pitchFamily="34" charset="0"/>
              </a:rPr>
              <a:t>części kosztów kwalifikowalnych (zgodnie z regulaminem konkursu, </a:t>
            </a:r>
            <a:r>
              <a:rPr lang="pl-PL" dirty="0">
                <a:latin typeface="Calibri" panose="020F0502020204030204" pitchFamily="34" charset="0"/>
              </a:rPr>
              <a:t>Wytycznymi dotyczącymi kwalifikowalności wydatków w </a:t>
            </a:r>
            <a:r>
              <a:rPr lang="pl-PL" dirty="0" smtClean="0">
                <a:latin typeface="Calibri" panose="020F0502020204030204" pitchFamily="34" charset="0"/>
              </a:rPr>
              <a:t>ramach RPO WP 2014-2020 itd.) </a:t>
            </a:r>
            <a:r>
              <a:rPr lang="pl-PL" dirty="0">
                <a:latin typeface="Calibri" panose="020F0502020204030204" pitchFamily="34" charset="0"/>
              </a:rPr>
              <a:t>i zgodnie z </a:t>
            </a:r>
            <a:r>
              <a:rPr lang="pl-PL" dirty="0" err="1">
                <a:latin typeface="Calibri" panose="020F0502020204030204" pitchFamily="34" charset="0"/>
              </a:rPr>
              <a:t>SzOOP</a:t>
            </a:r>
            <a:r>
              <a:rPr lang="pl-PL" dirty="0">
                <a:latin typeface="Calibri" panose="020F0502020204030204" pitchFamily="34" charset="0"/>
              </a:rPr>
              <a:t> RPO WP 2014-2020 maksymalny poziom dofinansowania ze środków funduszy UE </a:t>
            </a:r>
            <a:r>
              <a:rPr lang="pl-PL" dirty="0" smtClean="0">
                <a:latin typeface="Calibri" panose="020F0502020204030204" pitchFamily="34" charset="0"/>
              </a:rPr>
              <a:t>dla Poddziałania 10.2.1 </a:t>
            </a:r>
            <a:r>
              <a:rPr lang="pl-PL" dirty="0">
                <a:latin typeface="Calibri" panose="020F0502020204030204" pitchFamily="34" charset="0"/>
              </a:rPr>
              <a:t>nie może przekroczyć 85% kosztów kwalifikowalnych projektu.</a:t>
            </a:r>
          </a:p>
        </p:txBody>
      </p:sp>
      <p:sp>
        <p:nvSpPr>
          <p:cNvPr id="5" name="Prostokąt 4"/>
          <p:cNvSpPr/>
          <p:nvPr/>
        </p:nvSpPr>
        <p:spPr>
          <a:xfrm>
            <a:off x="2915816" y="188640"/>
            <a:ext cx="6228184" cy="584775"/>
          </a:xfrm>
          <a:prstGeom prst="rect">
            <a:avLst/>
          </a:prstGeom>
        </p:spPr>
        <p:txBody>
          <a:bodyPr wrap="square">
            <a:spAutoFit/>
          </a:bodyPr>
          <a:lstStyle/>
          <a:p>
            <a:pPr algn="ctr" eaLnBrk="1" hangingPunct="1"/>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873145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3"/>
          <p:cNvSpPr txBox="1"/>
          <p:nvPr/>
        </p:nvSpPr>
        <p:spPr>
          <a:xfrm>
            <a:off x="4784331" y="4437112"/>
            <a:ext cx="3926282" cy="2062103"/>
          </a:xfrm>
          <a:prstGeom prst="rect">
            <a:avLst/>
          </a:prstGeom>
          <a:noFill/>
        </p:spPr>
        <p:txBody>
          <a:bodyPr wrap="square" rtlCol="0">
            <a:spAutoFit/>
          </a:bodyPr>
          <a:lstStyle/>
          <a:p>
            <a:r>
              <a:rPr lang="pl-PL" sz="1600" b="1" u="sng" dirty="0" smtClean="0">
                <a:solidFill>
                  <a:schemeClr val="bg1"/>
                </a:solidFill>
                <a:latin typeface="Calibri" pitchFamily="34" charset="0"/>
              </a:rPr>
              <a:t>Kontakt:</a:t>
            </a:r>
          </a:p>
          <a:p>
            <a:r>
              <a:rPr lang="pl-PL" sz="1600" b="1" dirty="0" smtClean="0">
                <a:solidFill>
                  <a:schemeClr val="bg1"/>
                </a:solidFill>
                <a:latin typeface="Calibri" pitchFamily="34" charset="0"/>
              </a:rPr>
              <a:t>Kamil Ciupak</a:t>
            </a:r>
          </a:p>
          <a:p>
            <a:r>
              <a:rPr lang="pl-PL" sz="1600" b="1" dirty="0">
                <a:solidFill>
                  <a:schemeClr val="bg1"/>
                </a:solidFill>
                <a:latin typeface="Calibri" pitchFamily="34" charset="0"/>
              </a:rPr>
              <a:t>Centrum Kompetencji</a:t>
            </a:r>
          </a:p>
          <a:p>
            <a:r>
              <a:rPr lang="pl-PL" sz="1600" b="1" dirty="0">
                <a:solidFill>
                  <a:schemeClr val="bg1"/>
                </a:solidFill>
                <a:latin typeface="Calibri" pitchFamily="34" charset="0"/>
              </a:rPr>
              <a:t>Departament Programów Regionalnych</a:t>
            </a:r>
          </a:p>
          <a:p>
            <a:r>
              <a:rPr lang="pl-PL" sz="1600" b="1" dirty="0" smtClean="0">
                <a:solidFill>
                  <a:schemeClr val="bg1"/>
                </a:solidFill>
                <a:latin typeface="Calibri" pitchFamily="34" charset="0"/>
              </a:rPr>
              <a:t>Urząd Marszałkowski Województwa Pomorskiego</a:t>
            </a:r>
          </a:p>
          <a:p>
            <a:r>
              <a:rPr lang="pl-PL" sz="1600" b="1" dirty="0" smtClean="0">
                <a:solidFill>
                  <a:schemeClr val="bg1"/>
                </a:solidFill>
                <a:latin typeface="Calibri" pitchFamily="34" charset="0"/>
              </a:rPr>
              <a:t>Tel.  (58) 326-81-53, fax: (58) 326-81-34 </a:t>
            </a:r>
          </a:p>
          <a:p>
            <a:r>
              <a:rPr lang="pl-PL" sz="1600" b="1" dirty="0" smtClean="0">
                <a:solidFill>
                  <a:schemeClr val="bg1"/>
                </a:solidFill>
                <a:latin typeface="Calibri" pitchFamily="34" charset="0"/>
              </a:rPr>
              <a:t>e-mail: k.ciupak@pomorskie.eu</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które:</a:t>
            </a: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spcAft>
                <a:spcPts val="600"/>
              </a:spcAft>
              <a:buNone/>
            </a:pPr>
            <a:r>
              <a:rPr lang="pl-PL" sz="1900" u="sng" dirty="0" smtClean="0">
                <a:latin typeface="Calibri" panose="020F0502020204030204" pitchFamily="34" charset="0"/>
              </a:rPr>
              <a:t>Kto może być beneficjentem pomocy publicznej?</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Przedsiębiorstwo – każdy podmiot prowadzący działalność gospodarczą,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bez względu na jego status i sposób finansowania.</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Działalność gospodarcza – każda działalność polegająca na oferowaniu towarów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lub usług na rynku za opłatą.</a:t>
            </a: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02691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r>
              <a:rPr lang="pl-PL" sz="1800" u="sng" dirty="0" smtClean="0">
                <a:latin typeface="Calibri" panose="020F0502020204030204" pitchFamily="34" charset="0"/>
              </a:rPr>
              <a:t>Mieszane, gospodarczo-niegospodarcze wykorzystanie obiektu:</a:t>
            </a:r>
          </a:p>
          <a:p>
            <a:pPr marL="0" indent="0" algn="just">
              <a:buNone/>
            </a:pPr>
            <a:endParaRPr lang="pl-PL" sz="1800" u="sng" dirty="0" smtClean="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infrastruktura jest użytkowana zarówno do działalności gospodarczej, jak i niegospodarczej, finansowanie publiczne będzie podlegało zasadom pomocy publicznej wyłącznie w zakresie, w jakim będzie obejmowało koszty związane z działalnością gospodarczą. </a:t>
            </a:r>
            <a:endParaRPr lang="pl-PL" sz="1800" dirty="0" smtClean="0">
              <a:latin typeface="Calibri" panose="020F0502020204030204" pitchFamily="34" charset="0"/>
            </a:endParaRPr>
          </a:p>
          <a:p>
            <a:pPr marL="0" indent="0" algn="just">
              <a:buNone/>
            </a:pPr>
            <a:endParaRPr lang="pl-PL" sz="1800" dirty="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możliwe jest oddzielenie kosztów i przychodów związanych z działalnością gospodarczą i niegospodarczą, zasady pomocy publicznej mają zastosowanie wyłącznie w odniesieniu do przyznanego wsparcia ze strony państwa w kwocie przewyższającej koszty prowadzenia działalności niegospodarczej</a:t>
            </a:r>
            <a:r>
              <a:rPr lang="pl-PL" sz="1800" dirty="0" smtClean="0">
                <a:latin typeface="Calibri" panose="020F0502020204030204" pitchFamily="34" charset="0"/>
              </a:rPr>
              <a:t>.</a:t>
            </a: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Koszty </a:t>
            </a:r>
            <a:r>
              <a:rPr lang="pl-PL" sz="1800" dirty="0">
                <a:latin typeface="Calibri" panose="020F0502020204030204" pitchFamily="34" charset="0"/>
              </a:rPr>
              <a:t>i dochody z każdego rodzaju działalności należy rozliczać osobno, konsekwentnie stosując obiektywnie uzasadnione zasady rachunku kosztów.</a:t>
            </a:r>
          </a:p>
          <a:p>
            <a:endParaRPr lang="pl-PL" dirty="0"/>
          </a:p>
        </p:txBody>
      </p:sp>
    </p:spTree>
    <p:extLst>
      <p:ext uri="{BB962C8B-B14F-4D97-AF65-F5344CB8AC3E}">
        <p14:creationId xmlns:p14="http://schemas.microsoft.com/office/powerpoint/2010/main" val="345876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80651" y="995663"/>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Art. 107. ust. 3 lit. c Traktatu o funkcjonowaniu Unii Europejskiej:</a:t>
            </a:r>
          </a:p>
          <a:p>
            <a:pPr marL="0" indent="0" algn="just">
              <a:buNone/>
              <a:defRPr/>
            </a:pPr>
            <a:r>
              <a:rPr lang="pl-PL" sz="1800" i="1" dirty="0" smtClean="0">
                <a:latin typeface="Calibri" panose="020F0502020204030204" pitchFamily="34" charset="0"/>
              </a:rPr>
              <a:t>„Za </a:t>
            </a:r>
            <a:r>
              <a:rPr lang="pl-PL" sz="1800" i="1" dirty="0">
                <a:latin typeface="Calibri" panose="020F0502020204030204" pitchFamily="34" charset="0"/>
              </a:rPr>
              <a:t>zgodną z rynkiem wewnętrznym może zostać uznana</a:t>
            </a: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c) </a:t>
            </a:r>
            <a:r>
              <a:rPr lang="pl-PL" sz="1800" i="1" dirty="0">
                <a:latin typeface="Calibri" panose="020F0502020204030204" pitchFamily="34" charset="0"/>
              </a:rPr>
              <a:t>pomoc przeznaczona na ułatwianie rozwoju niektórych działań gospodarczych lub niektórych regionów gospodarczych, o ile nie zmienia warunków wymiany handlowej w zakresie sprzecznym ze wspólnym </a:t>
            </a:r>
            <a:r>
              <a:rPr lang="pl-PL" sz="1800" i="1" dirty="0" smtClean="0">
                <a:latin typeface="Calibri" panose="020F0502020204030204" pitchFamily="34" charset="0"/>
              </a:rPr>
              <a:t>interesem”.</a:t>
            </a:r>
            <a:endParaRPr lang="pl-PL" sz="1800" i="1" dirty="0">
              <a:latin typeface="Calibri" panose="020F0502020204030204" pitchFamily="34" charset="0"/>
            </a:endParaRPr>
          </a:p>
          <a:p>
            <a:pPr marL="0" indent="0" algn="just">
              <a:buNone/>
              <a:defRPr/>
            </a:pPr>
            <a:endParaRPr lang="pl-PL" sz="1800" dirty="0"/>
          </a:p>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Pomoc podlegająca </a:t>
            </a:r>
            <a:r>
              <a:rPr lang="pl-PL" sz="1800" u="sng" dirty="0" err="1" smtClean="0">
                <a:latin typeface="Calibri" panose="020F0502020204030204" pitchFamily="34" charset="0"/>
              </a:rPr>
              <a:t>wyłączeniom</a:t>
            </a:r>
            <a:r>
              <a:rPr lang="pl-PL" sz="1800" u="sng" dirty="0" smtClean="0">
                <a:latin typeface="Calibri" panose="020F0502020204030204" pitchFamily="34" charset="0"/>
              </a:rPr>
              <a:t> blokowym:</a:t>
            </a:r>
          </a:p>
          <a:p>
            <a:pPr algn="just">
              <a:defRPr/>
            </a:pPr>
            <a:endParaRPr lang="pl-PL" sz="1800" dirty="0">
              <a:latin typeface="Calibri" panose="020F0502020204030204" pitchFamily="34" charset="0"/>
            </a:endParaRPr>
          </a:p>
          <a:p>
            <a:pPr algn="just">
              <a:defRPr/>
            </a:pPr>
            <a:r>
              <a:rPr lang="pl-PL" sz="1800" dirty="0" smtClean="0">
                <a:latin typeface="Calibri" panose="020F0502020204030204" pitchFamily="34" charset="0"/>
              </a:rPr>
              <a:t>Rozporządzenie </a:t>
            </a:r>
            <a:r>
              <a:rPr lang="pl-PL" sz="1800" dirty="0">
                <a:latin typeface="Calibri" panose="020F0502020204030204" pitchFamily="34" charset="0"/>
              </a:rPr>
              <a:t>Komisji (UE) z dnia 17 czerwca 2014 r. nr 651/2014 uznające niektóre rodzaje pomocy za zgodne z rynkiem wewnętrznym w zastosowaniu art. 107 i 108 Traktatu (Dz. Urz. UE L 187 z 26.06.2014 r., s. 1</a:t>
            </a:r>
            <a:r>
              <a:rPr lang="pl-PL" sz="1800" dirty="0" smtClean="0">
                <a:latin typeface="Calibri" panose="020F0502020204030204" pitchFamily="34" charset="0"/>
              </a:rPr>
              <a:t>) – tzw. </a:t>
            </a:r>
            <a:r>
              <a:rPr lang="pl-PL" sz="1800" b="1" dirty="0" smtClean="0">
                <a:latin typeface="Calibri" panose="020F0502020204030204" pitchFamily="34" charset="0"/>
              </a:rPr>
              <a:t>GBER</a:t>
            </a:r>
            <a:r>
              <a:rPr lang="pl-PL" sz="1800" dirty="0" smtClean="0">
                <a:latin typeface="Calibri" panose="020F0502020204030204" pitchFamily="34" charset="0"/>
              </a:rPr>
              <a:t> (General Block </a:t>
            </a:r>
            <a:r>
              <a:rPr lang="pl-PL" sz="1800" dirty="0" err="1" smtClean="0">
                <a:latin typeface="Calibri" panose="020F0502020204030204" pitchFamily="34" charset="0"/>
              </a:rPr>
              <a:t>Exemption</a:t>
            </a:r>
            <a:r>
              <a:rPr lang="pl-PL" sz="1800" dirty="0" smtClean="0">
                <a:latin typeface="Calibri" panose="020F0502020204030204" pitchFamily="34" charset="0"/>
              </a:rPr>
              <a:t> </a:t>
            </a:r>
            <a:r>
              <a:rPr lang="pl-PL" sz="1800" dirty="0" err="1" smtClean="0">
                <a:latin typeface="Calibri" panose="020F0502020204030204" pitchFamily="34" charset="0"/>
              </a:rPr>
              <a:t>Regulation</a:t>
            </a:r>
            <a:r>
              <a:rPr lang="pl-PL" sz="1800" dirty="0" smtClean="0">
                <a:latin typeface="Calibri" panose="020F0502020204030204" pitchFamily="34" charset="0"/>
              </a:rPr>
              <a:t> – ogólne rozporządzenie </a:t>
            </a:r>
            <a:r>
              <a:rPr lang="pl-PL" sz="1800" dirty="0" err="1" smtClean="0">
                <a:latin typeface="Calibri" panose="020F0502020204030204" pitchFamily="34" charset="0"/>
              </a:rPr>
              <a:t>ws</a:t>
            </a:r>
            <a:r>
              <a:rPr lang="pl-PL" sz="1800" dirty="0" smtClean="0">
                <a:latin typeface="Calibri" panose="020F0502020204030204" pitchFamily="34" charset="0"/>
              </a:rPr>
              <a:t>. </a:t>
            </a:r>
            <a:r>
              <a:rPr lang="pl-PL" sz="1800" dirty="0" err="1" smtClean="0">
                <a:latin typeface="Calibri" panose="020F0502020204030204" pitchFamily="34" charset="0"/>
              </a:rPr>
              <a:t>wyłączeń</a:t>
            </a:r>
            <a:r>
              <a:rPr lang="pl-PL" sz="1800" dirty="0" smtClean="0">
                <a:latin typeface="Calibri" panose="020F0502020204030204" pitchFamily="34" charset="0"/>
              </a:rPr>
              <a:t> blokowych). </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r>
              <a:rPr lang="pl-PL" sz="1800" dirty="0">
                <a:latin typeface="Calibri" panose="020F0502020204030204" pitchFamily="34" charset="0"/>
              </a:rPr>
              <a:t>Rozporządzenie 651/2014 a krajowe programy pomocowe w formie rozporządzeń ministra właściwego ds. rozwoju </a:t>
            </a:r>
            <a:r>
              <a:rPr lang="pl-PL" sz="1800" dirty="0" smtClean="0">
                <a:latin typeface="Calibri" panose="020F0502020204030204" pitchFamily="34" charset="0"/>
              </a:rPr>
              <a:t>regionalnego.</a:t>
            </a:r>
            <a:endParaRPr lang="pl-PL" sz="1800" dirty="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9625"/>
            <a:ext cx="6203032" cy="971103"/>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457200" y="980728"/>
            <a:ext cx="8229600" cy="5145435"/>
          </a:xfrm>
        </p:spPr>
        <p:txBody>
          <a:bodyPr/>
          <a:lstStyle/>
          <a:p>
            <a:pPr marL="0" indent="0" algn="ctr">
              <a:buNone/>
            </a:pPr>
            <a:r>
              <a:rPr lang="pl-PL" sz="2000" dirty="0" smtClean="0">
                <a:latin typeface="Calibri" panose="020F0502020204030204" pitchFamily="34" charset="0"/>
              </a:rPr>
              <a:t>Przeznaczenia pomocy publicznej w Poddziałaniu 10.2.1:</a:t>
            </a:r>
          </a:p>
          <a:p>
            <a:pPr marL="0" indent="0" algn="ctr">
              <a:buNone/>
            </a:pPr>
            <a:endParaRPr lang="pl-PL" dirty="0">
              <a:latin typeface="Calibri" panose="020F0502020204030204" pitchFamily="34" charset="0"/>
            </a:endParaRPr>
          </a:p>
          <a:p>
            <a:pPr marL="0" indent="0" algn="just">
              <a:buNone/>
            </a:pPr>
            <a:endParaRPr lang="pl-PL" sz="1800" dirty="0" smtClean="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893041178"/>
              </p:ext>
            </p:extLst>
          </p:nvPr>
        </p:nvGraphicFramePr>
        <p:xfrm>
          <a:off x="0" y="1340768"/>
          <a:ext cx="9108504" cy="5474166"/>
        </p:xfrm>
        <a:graphic>
          <a:graphicData uri="http://schemas.openxmlformats.org/drawingml/2006/table">
            <a:tbl>
              <a:tblPr firstRow="1" firstCol="1" bandRow="1">
                <a:tableStyleId>{5C22544A-7EE6-4342-B048-85BDC9FD1C3A}</a:tableStyleId>
              </a:tblPr>
              <a:tblGrid>
                <a:gridCol w="395703"/>
                <a:gridCol w="1463013"/>
                <a:gridCol w="631673"/>
                <a:gridCol w="5249963"/>
                <a:gridCol w="1368152"/>
              </a:tblGrid>
              <a:tr h="483230">
                <a:tc>
                  <a:txBody>
                    <a:bodyPr/>
                    <a:lstStyle/>
                    <a:p>
                      <a:pPr algn="ctr">
                        <a:lnSpc>
                          <a:spcPct val="115000"/>
                        </a:lnSpc>
                        <a:spcBef>
                          <a:spcPts val="600"/>
                        </a:spcBef>
                        <a:spcAft>
                          <a:spcPts val="600"/>
                        </a:spcAft>
                      </a:pPr>
                      <a:r>
                        <a:rPr lang="pl-PL" sz="1100" b="1" dirty="0">
                          <a:effectLst/>
                          <a:latin typeface="Calibri"/>
                          <a:ea typeface="Calibri"/>
                          <a:cs typeface="Times New Roman"/>
                        </a:rPr>
                        <a:t>L.p.</a:t>
                      </a:r>
                      <a:endParaRPr lang="pl-PL"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l-PL" sz="1100" b="1" dirty="0">
                          <a:effectLst/>
                          <a:latin typeface="Calibri"/>
                          <a:ea typeface="Calibri"/>
                          <a:cs typeface="Times New Roman"/>
                        </a:rPr>
                        <a:t>Przeznaczenie pomocy</a:t>
                      </a:r>
                      <a:endParaRPr lang="pl-PL"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l-PL" sz="1100" b="1" dirty="0">
                          <a:effectLst/>
                          <a:latin typeface="Calibri"/>
                          <a:ea typeface="Calibri"/>
                          <a:cs typeface="Times New Roman"/>
                        </a:rPr>
                        <a:t>Przepis w GBER</a:t>
                      </a:r>
                      <a:endParaRPr lang="pl-PL"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l-PL" sz="1100" b="1" dirty="0">
                          <a:effectLst/>
                          <a:latin typeface="Calibri"/>
                          <a:ea typeface="Calibri"/>
                          <a:cs typeface="Times New Roman"/>
                        </a:rPr>
                        <a:t>Polski program pomocowy</a:t>
                      </a:r>
                      <a:endParaRPr lang="pl-PL"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l-PL" sz="1100" b="1" dirty="0">
                          <a:effectLst/>
                          <a:latin typeface="Calibri"/>
                          <a:ea typeface="Calibri"/>
                          <a:cs typeface="Times New Roman"/>
                        </a:rPr>
                        <a:t>Miejsce publikacji polskiego programu pomocowego</a:t>
                      </a:r>
                      <a:endParaRPr lang="pl-PL" sz="1100" dirty="0">
                        <a:effectLst/>
                        <a:latin typeface="Calibri"/>
                        <a:ea typeface="Calibri"/>
                        <a:cs typeface="Times New Roman"/>
                      </a:endParaRPr>
                    </a:p>
                  </a:txBody>
                  <a:tcPr marL="68580" marR="68580" marT="0" marB="0"/>
                </a:tc>
              </a:tr>
              <a:tr h="1131302">
                <a:tc>
                  <a:txBody>
                    <a:bodyPr/>
                    <a:lstStyle/>
                    <a:p>
                      <a:pPr algn="just">
                        <a:lnSpc>
                          <a:spcPct val="115000"/>
                        </a:lnSpc>
                        <a:spcBef>
                          <a:spcPts val="600"/>
                        </a:spcBef>
                        <a:spcAft>
                          <a:spcPts val="600"/>
                        </a:spcAft>
                      </a:pPr>
                      <a:r>
                        <a:rPr lang="pl-PL" sz="1100" b="1" dirty="0" smtClean="0">
                          <a:solidFill>
                            <a:srgbClr val="0070C0"/>
                          </a:solidFill>
                          <a:effectLst/>
                          <a:latin typeface="Calibri" panose="020F0502020204030204" pitchFamily="34" charset="0"/>
                        </a:rPr>
                        <a:t>1.</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0070C0"/>
                          </a:solidFill>
                          <a:effectLst/>
                          <a:latin typeface="Calibri" panose="020F0502020204030204" pitchFamily="34" charset="0"/>
                        </a:rPr>
                        <a:t>Pomoc inwestycyjna na środki wspierające efektywność energetyczną</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0070C0"/>
                          </a:solidFill>
                          <a:effectLst/>
                          <a:latin typeface="Calibri" panose="020F0502020204030204" pitchFamily="34" charset="0"/>
                        </a:rPr>
                        <a:t>Art. 38</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0070C0"/>
                          </a:solidFill>
                          <a:effectLst/>
                          <a:latin typeface="Calibri" panose="020F0502020204030204" pitchFamily="34" charset="0"/>
                        </a:rPr>
                        <a:t>Rozporządzenie Ministra Infrastruktury i Rozwoju z dnia 28 sierpnia 2015 r. w sprawie udzielania pomocy na inwestycje wspierające efektywność energetyczną w ramach regionalnych programów operacyjnych na lata 2014-2020 </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u="sng" dirty="0">
                          <a:solidFill>
                            <a:srgbClr val="0070C0"/>
                          </a:solidFill>
                          <a:effectLst/>
                          <a:latin typeface="Calibri" panose="020F0502020204030204" pitchFamily="34" charset="0"/>
                        </a:rPr>
                        <a:t>Dz. U. poz. 1363</a:t>
                      </a:r>
                      <a:endParaRPr lang="pl-PL" sz="1100" b="1" dirty="0">
                        <a:solidFill>
                          <a:srgbClr val="0070C0"/>
                        </a:solidFill>
                        <a:effectLst/>
                        <a:latin typeface="Calibri" panose="020F0502020204030204" pitchFamily="34" charset="0"/>
                      </a:endParaRPr>
                    </a:p>
                    <a:p>
                      <a:pPr>
                        <a:lnSpc>
                          <a:spcPct val="115000"/>
                        </a:lnSpc>
                        <a:spcAft>
                          <a:spcPts val="0"/>
                        </a:spcAft>
                      </a:pPr>
                      <a:r>
                        <a:rPr lang="pl-PL" sz="1100" b="1" dirty="0">
                          <a:solidFill>
                            <a:srgbClr val="0070C0"/>
                          </a:solidFill>
                          <a:effectLst/>
                          <a:latin typeface="Calibri" panose="020F0502020204030204" pitchFamily="34" charset="0"/>
                        </a:rPr>
                        <a:t> </a:t>
                      </a:r>
                    </a:p>
                    <a:p>
                      <a:pPr>
                        <a:lnSpc>
                          <a:spcPct val="115000"/>
                        </a:lnSpc>
                        <a:spcAft>
                          <a:spcPts val="0"/>
                        </a:spcAft>
                      </a:pPr>
                      <a:r>
                        <a:rPr lang="pl-PL" sz="1100" b="1" dirty="0">
                          <a:solidFill>
                            <a:srgbClr val="0070C0"/>
                          </a:solidFill>
                          <a:effectLst/>
                          <a:latin typeface="Calibri" panose="020F0502020204030204" pitchFamily="34" charset="0"/>
                        </a:rPr>
                        <a:t> </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r>
              <a:tr h="1131302">
                <a:tc>
                  <a:txBody>
                    <a:bodyPr/>
                    <a:lstStyle/>
                    <a:p>
                      <a:pPr algn="just">
                        <a:lnSpc>
                          <a:spcPct val="115000"/>
                        </a:lnSpc>
                        <a:spcBef>
                          <a:spcPts val="600"/>
                        </a:spcBef>
                        <a:spcAft>
                          <a:spcPts val="600"/>
                        </a:spcAft>
                      </a:pPr>
                      <a:r>
                        <a:rPr lang="pl-PL" sz="1100" b="1" dirty="0" smtClean="0">
                          <a:solidFill>
                            <a:srgbClr val="800000"/>
                          </a:solidFill>
                          <a:effectLst/>
                          <a:latin typeface="Calibri" panose="020F0502020204030204" pitchFamily="34" charset="0"/>
                          <a:ea typeface="+mn-ea"/>
                          <a:cs typeface="+mn-cs"/>
                        </a:rPr>
                        <a:t>2.</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Pomoc na inwestycje w układy wysokosprawnej kogeneracji</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Art. 40</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Rozporządzenie Ministra Infrastruktury i Rozwoju z dnia 3 września 2015 r. w sprawie udzielania pomocy na inwestycje w układy wysokosprawnej kogeneracji oraz na propagowanie energii ze źródeł odnawialnych w ramach regionalnych programów operacyjnych na lata 2014-2020 </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u="sng" dirty="0">
                          <a:solidFill>
                            <a:srgbClr val="800000"/>
                          </a:solidFill>
                          <a:effectLst/>
                          <a:latin typeface="Calibri" panose="020F0502020204030204" pitchFamily="34" charset="0"/>
                        </a:rPr>
                        <a:t>Dz. U. poz. 1420</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r>
              <a:tr h="1131302">
                <a:tc>
                  <a:txBody>
                    <a:bodyPr/>
                    <a:lstStyle/>
                    <a:p>
                      <a:pPr algn="just">
                        <a:lnSpc>
                          <a:spcPct val="115000"/>
                        </a:lnSpc>
                        <a:spcBef>
                          <a:spcPts val="600"/>
                        </a:spcBef>
                        <a:spcAft>
                          <a:spcPts val="600"/>
                        </a:spcAft>
                      </a:pPr>
                      <a:r>
                        <a:rPr lang="pl-PL" sz="1100" b="1" dirty="0" smtClean="0">
                          <a:solidFill>
                            <a:srgbClr val="800000"/>
                          </a:solidFill>
                          <a:effectLst/>
                          <a:latin typeface="Calibri" panose="020F0502020204030204" pitchFamily="34" charset="0"/>
                          <a:ea typeface="+mn-ea"/>
                          <a:cs typeface="+mn-cs"/>
                        </a:rPr>
                        <a:t>3.</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Pomoc inwestycyjna na propagowanie energii ze źródeł odnawialnych</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Art. 41</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Rozporządzenie Ministra Infrastruktury i Rozwoju z dnia 3 września 2015 r. w sprawie udzielania pomocy na inwestycje w układy wysokosprawnej kogeneracji oraz na propagowanie energii ze źródeł odnawialnych w ramach regionalnych programów operacyjnych na lata 2014-2020 </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u="sng" dirty="0">
                          <a:solidFill>
                            <a:srgbClr val="800000"/>
                          </a:solidFill>
                          <a:effectLst/>
                          <a:latin typeface="Calibri" panose="020F0502020204030204" pitchFamily="34" charset="0"/>
                        </a:rPr>
                        <a:t>Dz. U. poz. 1420</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r>
              <a:tr h="1131302">
                <a:tc>
                  <a:txBody>
                    <a:bodyPr/>
                    <a:lstStyle/>
                    <a:p>
                      <a:pPr algn="just">
                        <a:lnSpc>
                          <a:spcPct val="115000"/>
                        </a:lnSpc>
                        <a:spcBef>
                          <a:spcPts val="600"/>
                        </a:spcBef>
                        <a:spcAft>
                          <a:spcPts val="600"/>
                        </a:spcAft>
                      </a:pPr>
                      <a:r>
                        <a:rPr lang="pl-PL" sz="1100" b="1" dirty="0" smtClean="0">
                          <a:solidFill>
                            <a:schemeClr val="tx1"/>
                          </a:solidFill>
                          <a:effectLst/>
                          <a:latin typeface="Calibri" panose="020F0502020204030204" pitchFamily="34" charset="0"/>
                          <a:ea typeface="Calibri"/>
                          <a:cs typeface="Times New Roman"/>
                        </a:rPr>
                        <a:t>4.</a:t>
                      </a:r>
                      <a:endParaRPr lang="pl-PL" sz="1100" b="1"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Bef>
                          <a:spcPts val="600"/>
                        </a:spcBef>
                        <a:spcAft>
                          <a:spcPts val="600"/>
                        </a:spcAft>
                      </a:pPr>
                      <a:r>
                        <a:rPr lang="pl-PL" sz="1100" b="1">
                          <a:solidFill>
                            <a:schemeClr val="tx1"/>
                          </a:solidFill>
                          <a:effectLst/>
                          <a:latin typeface="Calibri" panose="020F0502020204030204" pitchFamily="34" charset="0"/>
                          <a:ea typeface="Calibri"/>
                          <a:cs typeface="Tahoma"/>
                        </a:rPr>
                        <a:t>Pomoc na badania środowiska</a:t>
                      </a:r>
                      <a:endParaRPr lang="pl-PL" sz="1100" b="1">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Bef>
                          <a:spcPts val="600"/>
                        </a:spcBef>
                        <a:spcAft>
                          <a:spcPts val="600"/>
                        </a:spcAft>
                      </a:pPr>
                      <a:r>
                        <a:rPr lang="pl-PL" sz="1100" b="1">
                          <a:solidFill>
                            <a:schemeClr val="tx1"/>
                          </a:solidFill>
                          <a:effectLst/>
                          <a:latin typeface="Calibri" panose="020F0502020204030204" pitchFamily="34" charset="0"/>
                          <a:ea typeface="Calibri"/>
                          <a:cs typeface="Times New Roman"/>
                        </a:rPr>
                        <a:t>Art. 49</a:t>
                      </a:r>
                    </a:p>
                  </a:txBody>
                  <a:tcPr marL="68580" marR="68580" marT="0" marB="0"/>
                </a:tc>
                <a:tc>
                  <a:txBody>
                    <a:bodyPr/>
                    <a:lstStyle/>
                    <a:p>
                      <a:pPr marL="342900" lvl="0" indent="-342900" algn="just">
                        <a:lnSpc>
                          <a:spcPct val="115000"/>
                        </a:lnSpc>
                        <a:spcBef>
                          <a:spcPts val="600"/>
                        </a:spcBef>
                        <a:spcAft>
                          <a:spcPts val="600"/>
                        </a:spcAft>
                        <a:buFont typeface="+mj-lt"/>
                        <a:buAutoNum type="arabicPeriod"/>
                      </a:pPr>
                      <a:r>
                        <a:rPr lang="pl-PL" sz="1100" b="1" dirty="0">
                          <a:solidFill>
                            <a:srgbClr val="0070C0"/>
                          </a:solidFill>
                          <a:effectLst/>
                          <a:latin typeface="Calibri" panose="020F0502020204030204" pitchFamily="34" charset="0"/>
                          <a:ea typeface="Calibri"/>
                          <a:cs typeface="Times New Roman"/>
                        </a:rPr>
                        <a:t>Rozporządzenie Ministra Infrastruktury i Rozwoju z dnia 28 sierpnia 2015 r. w sprawie udzielania pomocy na inwestycje wspierające efektywność energetyczną w ramach regionalnych programów operacyjnych na lata 2014-2020</a:t>
                      </a:r>
                    </a:p>
                    <a:p>
                      <a:pPr marL="342900" lvl="0" indent="-342900" algn="just">
                        <a:lnSpc>
                          <a:spcPct val="115000"/>
                        </a:lnSpc>
                        <a:spcBef>
                          <a:spcPts val="600"/>
                        </a:spcBef>
                        <a:spcAft>
                          <a:spcPts val="600"/>
                        </a:spcAft>
                        <a:buFont typeface="+mj-lt"/>
                        <a:buAutoNum type="arabicPeriod"/>
                      </a:pPr>
                      <a:r>
                        <a:rPr lang="pl-PL" sz="1100" b="1" dirty="0">
                          <a:solidFill>
                            <a:srgbClr val="800000"/>
                          </a:solidFill>
                          <a:effectLst/>
                          <a:latin typeface="Calibri" panose="020F0502020204030204" pitchFamily="34" charset="0"/>
                          <a:ea typeface="Calibri"/>
                          <a:cs typeface="Times New Roman"/>
                        </a:rPr>
                        <a:t>Rozporządzenie Ministra Infrastruktury i Rozwoju z dnia 3 września 2015 r. w sprawie udzielania pomocy na inwestycje w układy wysokosprawnej kogeneracji oraz na propagowanie energii ze źródeł odnawialnych w ramach regionalnych programów operacyjnych na lata 2014-2020</a:t>
                      </a:r>
                    </a:p>
                  </a:txBody>
                  <a:tcPr marL="68580" marR="68580" marT="0" marB="0"/>
                </a:tc>
                <a:tc>
                  <a:txBody>
                    <a:bodyPr/>
                    <a:lstStyle/>
                    <a:p>
                      <a:pPr marL="182563" lvl="0" indent="-182563" algn="just">
                        <a:lnSpc>
                          <a:spcPct val="115000"/>
                        </a:lnSpc>
                        <a:spcBef>
                          <a:spcPts val="600"/>
                        </a:spcBef>
                        <a:spcAft>
                          <a:spcPts val="600"/>
                        </a:spcAft>
                        <a:buFont typeface="+mj-lt"/>
                        <a:buAutoNum type="arabicPeriod"/>
                      </a:pPr>
                      <a:r>
                        <a:rPr lang="pl-PL" sz="1100" b="1" u="sng" dirty="0">
                          <a:solidFill>
                            <a:srgbClr val="0070C0"/>
                          </a:solidFill>
                          <a:effectLst/>
                          <a:latin typeface="Calibri" panose="020F0502020204030204" pitchFamily="34" charset="0"/>
                          <a:ea typeface="Calibri"/>
                          <a:cs typeface="Times New Roman"/>
                        </a:rPr>
                        <a:t>Dz. U. poz. 1363</a:t>
                      </a:r>
                      <a:endParaRPr lang="pl-PL" sz="1100" b="1" dirty="0">
                        <a:solidFill>
                          <a:srgbClr val="0070C0"/>
                        </a:solidFill>
                        <a:effectLst/>
                        <a:latin typeface="Calibri" panose="020F0502020204030204" pitchFamily="34" charset="0"/>
                        <a:ea typeface="Calibri"/>
                        <a:cs typeface="Times New Roman"/>
                      </a:endParaRPr>
                    </a:p>
                    <a:p>
                      <a:pPr marL="182563" lvl="0" indent="-182563" algn="just">
                        <a:lnSpc>
                          <a:spcPct val="115000"/>
                        </a:lnSpc>
                        <a:spcBef>
                          <a:spcPts val="600"/>
                        </a:spcBef>
                        <a:spcAft>
                          <a:spcPts val="600"/>
                        </a:spcAft>
                        <a:buFont typeface="+mj-lt"/>
                        <a:buAutoNum type="arabicPeriod"/>
                      </a:pPr>
                      <a:r>
                        <a:rPr lang="pl-PL" sz="1100" b="1" u="sng" dirty="0">
                          <a:solidFill>
                            <a:srgbClr val="800000"/>
                          </a:solidFill>
                          <a:effectLst/>
                          <a:latin typeface="Calibri" panose="020F0502020204030204" pitchFamily="34" charset="0"/>
                          <a:ea typeface="Calibri"/>
                          <a:cs typeface="Times New Roman"/>
                        </a:rPr>
                        <a:t>Dz. U. poz. 1420</a:t>
                      </a:r>
                      <a:endParaRPr lang="pl-PL" sz="1100" b="1" dirty="0">
                        <a:solidFill>
                          <a:srgbClr val="800000"/>
                        </a:solidFill>
                        <a:effectLst/>
                        <a:latin typeface="Calibri" panose="020F05020202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52173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2000" b="1" dirty="0">
                <a:latin typeface="Calibri" panose="020F0502020204030204" pitchFamily="34" charset="0"/>
              </a:rPr>
              <a:t>Badanie wystąpienia efektu zachęty</a:t>
            </a:r>
          </a:p>
          <a:p>
            <a:pPr algn="ctr">
              <a:defRPr/>
            </a:pPr>
            <a:endParaRPr lang="pl-PL" sz="3600" dirty="0"/>
          </a:p>
          <a:p>
            <a:pPr marL="0" indent="0" algn="just">
              <a:buNone/>
              <a:defRPr/>
            </a:pPr>
            <a:r>
              <a:rPr lang="pl-PL" sz="1800" dirty="0">
                <a:latin typeface="Calibri" panose="020F0502020204030204" pitchFamily="34" charset="0"/>
              </a:rPr>
              <a:t>Art. 6 </a:t>
            </a:r>
            <a:r>
              <a:rPr lang="pl-PL" sz="1800" dirty="0" smtClean="0">
                <a:latin typeface="Calibri" panose="020F0502020204030204" pitchFamily="34" charset="0"/>
              </a:rPr>
              <a:t>GBER:</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marL="0" indent="0" algn="just">
              <a:buNone/>
              <a:defRPr/>
            </a:pPr>
            <a:r>
              <a:rPr lang="pl-PL" sz="1800" b="1" u="sng" dirty="0">
                <a:latin typeface="Calibri" panose="020F0502020204030204" pitchFamily="34" charset="0"/>
              </a:rPr>
              <a:t>Zasada:</a:t>
            </a:r>
            <a:r>
              <a:rPr lang="pl-PL" sz="1800" b="1" dirty="0">
                <a:latin typeface="Calibri" panose="020F0502020204030204" pitchFamily="34" charset="0"/>
              </a:rPr>
              <a:t> </a:t>
            </a:r>
            <a:r>
              <a:rPr lang="pl-PL" sz="1800" dirty="0">
                <a:latin typeface="Calibri" panose="020F0502020204030204" pitchFamily="34" charset="0"/>
              </a:rPr>
              <a:t>beneficjent składa do podmiotu udzielającego pomocy pisemny wniosek o udzielenie pomocy przed </a:t>
            </a:r>
            <a:r>
              <a:rPr lang="pl-PL" sz="1800" u="sng" dirty="0">
                <a:latin typeface="Calibri" panose="020F0502020204030204" pitchFamily="34" charset="0"/>
              </a:rPr>
              <a:t>rozpoczęciem prac nad projektem</a:t>
            </a:r>
            <a:r>
              <a:rPr lang="pl-PL" sz="1800" dirty="0">
                <a:latin typeface="Calibri" panose="020F0502020204030204" pitchFamily="34" charset="0"/>
              </a:rPr>
              <a:t> lub </a:t>
            </a:r>
            <a:r>
              <a:rPr lang="pl-PL" sz="1800" u="sng" dirty="0">
                <a:latin typeface="Calibri" panose="020F0502020204030204" pitchFamily="34" charset="0"/>
              </a:rPr>
              <a:t>rozpoczęciem działalności.</a:t>
            </a:r>
          </a:p>
          <a:p>
            <a:pPr algn="just">
              <a:defRPr/>
            </a:pPr>
            <a:endParaRPr lang="pl-PL" sz="1800" u="sng" dirty="0">
              <a:latin typeface="Calibri" panose="020F0502020204030204" pitchFamily="34" charset="0"/>
            </a:endParaRPr>
          </a:p>
          <a:p>
            <a:pPr marL="0" indent="0" algn="just">
              <a:buNone/>
              <a:defRPr/>
            </a:pPr>
            <a:r>
              <a:rPr lang="pl-PL" sz="18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p>
          <a:p>
            <a:endParaRPr lang="pl-PL" dirty="0"/>
          </a:p>
        </p:txBody>
      </p:sp>
    </p:spTree>
    <p:extLst>
      <p:ext uri="{BB962C8B-B14F-4D97-AF65-F5344CB8AC3E}">
        <p14:creationId xmlns:p14="http://schemas.microsoft.com/office/powerpoint/2010/main" val="126870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5736"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1052736"/>
            <a:ext cx="9144000" cy="5760640"/>
          </a:xfrm>
        </p:spPr>
        <p:txBody>
          <a:bodyPr/>
          <a:lstStyle/>
          <a:p>
            <a:pPr marL="0" indent="0" algn="ctr">
              <a:buNone/>
            </a:pPr>
            <a:r>
              <a:rPr lang="pl-PL" sz="1600" b="1" dirty="0">
                <a:latin typeface="Calibri" panose="020F0502020204030204" pitchFamily="34" charset="0"/>
              </a:rPr>
              <a:t>Pomoc inwestycyjna na środki wspierające efektywność </a:t>
            </a:r>
            <a:r>
              <a:rPr lang="pl-PL" sz="1600" b="1" dirty="0" smtClean="0">
                <a:latin typeface="Calibri" panose="020F0502020204030204" pitchFamily="34" charset="0"/>
              </a:rPr>
              <a:t>energetyczną – </a:t>
            </a:r>
            <a:r>
              <a:rPr lang="pl-PL" sz="1600" b="1" dirty="0">
                <a:latin typeface="Calibri" panose="020F0502020204030204" pitchFamily="34" charset="0"/>
              </a:rPr>
              <a:t>a</a:t>
            </a:r>
            <a:r>
              <a:rPr lang="pl-PL" sz="1600" b="1" dirty="0" smtClean="0">
                <a:latin typeface="Calibri" panose="020F0502020204030204" pitchFamily="34" charset="0"/>
              </a:rPr>
              <a:t>rt</a:t>
            </a:r>
            <a:r>
              <a:rPr lang="pl-PL" sz="1600" b="1" dirty="0">
                <a:latin typeface="Calibri" panose="020F0502020204030204" pitchFamily="34" charset="0"/>
              </a:rPr>
              <a:t>. 38 GBER</a:t>
            </a:r>
          </a:p>
          <a:p>
            <a:pPr marL="0" indent="0" algn="ctr">
              <a:buNone/>
            </a:pPr>
            <a:endParaRPr lang="pl-PL" sz="1600" b="1" dirty="0">
              <a:latin typeface="Calibri" panose="020F0502020204030204" pitchFamily="34" charset="0"/>
            </a:endParaRPr>
          </a:p>
          <a:p>
            <a:pPr algn="ctr"/>
            <a:endParaRPr lang="pl-PL" sz="1600" b="1" dirty="0">
              <a:latin typeface="Calibri" panose="020F0502020204030204" pitchFamily="34" charset="0"/>
            </a:endParaRPr>
          </a:p>
          <a:p>
            <a:pPr marL="285750" indent="-285750" algn="just">
              <a:buFont typeface="Arial" panose="020B0604020202020204" pitchFamily="34" charset="0"/>
              <a:buChar char="•"/>
            </a:pPr>
            <a:r>
              <a:rPr lang="pl-PL" sz="1600" dirty="0" smtClean="0">
                <a:latin typeface="Calibri" panose="020F0502020204030204" pitchFamily="34" charset="0"/>
              </a:rPr>
              <a:t>Umiejscowiona </a:t>
            </a:r>
            <a:r>
              <a:rPr lang="pl-PL" sz="1600" dirty="0">
                <a:latin typeface="Calibri" panose="020F0502020204030204" pitchFamily="34" charset="0"/>
              </a:rPr>
              <a:t>w sekcji dot. pomocy na ochronę </a:t>
            </a:r>
            <a:r>
              <a:rPr lang="pl-PL" sz="1600" dirty="0" smtClean="0">
                <a:latin typeface="Calibri" panose="020F0502020204030204" pitchFamily="34" charset="0"/>
              </a:rPr>
              <a:t>środowiska: </a:t>
            </a:r>
            <a:endParaRPr lang="pl-PL" sz="1600" dirty="0">
              <a:latin typeface="Calibri" panose="020F0502020204030204" pitchFamily="34" charset="0"/>
            </a:endParaRPr>
          </a:p>
          <a:p>
            <a:pPr marL="0" indent="0" algn="just">
              <a:buNone/>
            </a:pPr>
            <a:r>
              <a:rPr lang="pl-PL" sz="1600" dirty="0">
                <a:latin typeface="Calibri" panose="020F0502020204030204" pitchFamily="34" charset="0"/>
              </a:rPr>
              <a:t>Pomoc nie jest przyznawana na mocy tego przepisu w przypadku, gdy usprawnienia są realizowane w celu zapewnienia przestrzegania przez przedsiębiorstwa już przyjętych norm unijnych, nawet jeżeli normy te jeszcze nie obowiązują.</a:t>
            </a:r>
          </a:p>
          <a:p>
            <a:pPr algn="just"/>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a:latin typeface="Calibri" panose="020F0502020204030204" pitchFamily="34" charset="0"/>
              </a:rPr>
              <a:t>Koszty kwalifikowalne:</a:t>
            </a:r>
            <a:r>
              <a:rPr lang="pl-PL" sz="1600" dirty="0">
                <a:latin typeface="Calibri" panose="020F0502020204030204" pitchFamily="34" charset="0"/>
              </a:rPr>
              <a:t> dodatkowe koszty inwestycji niezbędne do osiągnięcia wyższego poziomu efektywności energetycznej. Ustala się je w następujący sposób:</a:t>
            </a:r>
          </a:p>
          <a:p>
            <a:pPr marL="0" indent="0" algn="just">
              <a:buNone/>
            </a:pPr>
            <a:r>
              <a:rPr lang="pl-PL" sz="1600" dirty="0">
                <a:latin typeface="Calibri" panose="020F0502020204030204" pitchFamily="34" charset="0"/>
              </a:rPr>
              <a:t>a)    jeżeli koszty inwestycji w efektywność energetyczną można wyodrębnić z całkowitych kosztów inwestycji jako oddzielną inwestycję, za koszty kwalifikowalne uznaje się koszty związane z efektywnością energetyczną;</a:t>
            </a:r>
          </a:p>
          <a:p>
            <a:pPr marL="0" indent="0" algn="just">
              <a:buNone/>
            </a:pPr>
            <a:r>
              <a:rPr lang="pl-PL" sz="1600" dirty="0">
                <a:latin typeface="Calibri" panose="020F0502020204030204" pitchFamily="34" charset="0"/>
              </a:rPr>
              <a:t>b)    w innych przypadkach koszty inwestycji w efektywność energetyczną określa się poprzez odniesienie do podobnej, mniej efektywnej energetycznie inwestycji, która prawdopodobnie zostałaby przeprowadzona w przypadku braku pomocy. Różnica między kosztami obu inwestycji określa koszt związany z efektywnością energetyczną i stanowi koszty kwalifikowalne.</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a:latin typeface="Calibri" panose="020F0502020204030204" pitchFamily="34" charset="0"/>
              </a:rPr>
              <a:t>Intensywność:</a:t>
            </a:r>
          </a:p>
          <a:p>
            <a:pPr marL="285750" indent="-285750" algn="just">
              <a:buFont typeface="Wingdings" panose="05000000000000000000" pitchFamily="2" charset="2"/>
              <a:buChar char="v"/>
            </a:pPr>
            <a:r>
              <a:rPr lang="pl-PL" sz="1600" dirty="0">
                <a:latin typeface="Calibri" panose="020F0502020204030204" pitchFamily="34" charset="0"/>
              </a:rPr>
              <a:t>Zasada: 30% kosztów </a:t>
            </a:r>
            <a:r>
              <a:rPr lang="pl-PL" sz="1600" dirty="0" smtClean="0">
                <a:latin typeface="Calibri" panose="020F0502020204030204" pitchFamily="34" charset="0"/>
              </a:rPr>
              <a:t>kwalifikowalnych + premia dla woj. pomorskiego 15 pkt proc. = </a:t>
            </a:r>
            <a:r>
              <a:rPr lang="pl-PL" sz="1600" b="1" u="sng" dirty="0" smtClean="0">
                <a:latin typeface="Calibri" panose="020F0502020204030204" pitchFamily="34" charset="0"/>
              </a:rPr>
              <a:t>45%</a:t>
            </a:r>
            <a:r>
              <a:rPr lang="pl-PL" sz="1600" dirty="0" smtClean="0">
                <a:latin typeface="Calibri" panose="020F0502020204030204" pitchFamily="34" charset="0"/>
              </a:rPr>
              <a:t>.</a:t>
            </a:r>
            <a:endParaRPr lang="pl-PL" sz="1600" dirty="0">
              <a:latin typeface="Calibri" panose="020F0502020204030204" pitchFamily="34" charset="0"/>
            </a:endParaRPr>
          </a:p>
          <a:p>
            <a:pPr marL="285750" indent="-285750" algn="just">
              <a:buFont typeface="Wingdings" panose="05000000000000000000" pitchFamily="2" charset="2"/>
              <a:buChar char="v"/>
            </a:pPr>
            <a:r>
              <a:rPr lang="pl-PL" sz="1600" dirty="0">
                <a:latin typeface="Calibri" panose="020F0502020204030204" pitchFamily="34" charset="0"/>
              </a:rPr>
              <a:t>+ 20 pkt proc. dla małych przedsiębiorstw, + 10 pkt proc. dla </a:t>
            </a:r>
            <a:r>
              <a:rPr lang="pl-PL" sz="1600" dirty="0" smtClean="0">
                <a:latin typeface="Calibri" panose="020F0502020204030204" pitchFamily="34" charset="0"/>
              </a:rPr>
              <a:t>średnich przedsiębiorstw.</a:t>
            </a:r>
            <a:endParaRPr lang="pl-PL" sz="1600" dirty="0">
              <a:latin typeface="Calibri" panose="020F0502020204030204" pitchFamily="34" charset="0"/>
            </a:endParaRPr>
          </a:p>
          <a:p>
            <a:endParaRPr lang="pl-PL" dirty="0"/>
          </a:p>
        </p:txBody>
      </p:sp>
    </p:spTree>
    <p:extLst>
      <p:ext uri="{BB962C8B-B14F-4D97-AF65-F5344CB8AC3E}">
        <p14:creationId xmlns:p14="http://schemas.microsoft.com/office/powerpoint/2010/main" val="1183689211"/>
      </p:ext>
    </p:extLst>
  </p:cSld>
  <p:clrMapOvr>
    <a:masterClrMapping/>
  </p:clrMapOvr>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6061</TotalTime>
  <Words>1720</Words>
  <Application>Microsoft Office PowerPoint</Application>
  <PresentationFormat>Pokaz na ekranie (4:3)</PresentationFormat>
  <Paragraphs>169</Paragraphs>
  <Slides>15</Slides>
  <Notes>1</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Projekt domyślny</vt:lpstr>
      <vt:lpstr>POMOC PUBLICZNA dla projektów realizowanych w ramach Poddziałania 10.2.1. RPO WP 2014-2020 – Efektywność energetyczna – wsparcie dotacyjne </vt:lpstr>
      <vt:lpstr>Prezentacja programu PowerPoint</vt:lpstr>
      <vt:lpstr>Prezentacja programu PowerPoint</vt:lpstr>
      <vt:lpstr>Prezentacja programu PowerPoint</vt:lpstr>
      <vt:lpstr>Regionalny Program Operacyjny  Województwa Pomorskiego na lata 2014-2020 </vt:lpstr>
      <vt:lpstr>Prezentacja programu PowerPoint</vt:lpstr>
      <vt:lpstr>Regionalny Program Operacyjny  Województwa Pomorskiego na lata 2014-2020 </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Regionalny Program Operacyjny  Województwa Pomorskiego na lata 2014-2020 </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477</cp:revision>
  <dcterms:created xsi:type="dcterms:W3CDTF">2008-01-08T07:52:50Z</dcterms:created>
  <dcterms:modified xsi:type="dcterms:W3CDTF">2015-11-16T09:55:11Z</dcterms:modified>
</cp:coreProperties>
</file>