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61" r:id="rId2"/>
    <p:sldId id="392" r:id="rId3"/>
    <p:sldId id="418" r:id="rId4"/>
    <p:sldId id="395" r:id="rId5"/>
    <p:sldId id="419" r:id="rId6"/>
    <p:sldId id="422" r:id="rId7"/>
    <p:sldId id="415" r:id="rId8"/>
    <p:sldId id="412" r:id="rId9"/>
    <p:sldId id="413" r:id="rId10"/>
    <p:sldId id="416" r:id="rId11"/>
    <p:sldId id="417" r:id="rId12"/>
    <p:sldId id="420" r:id="rId13"/>
    <p:sldId id="421" r:id="rId14"/>
    <p:sldId id="411" r:id="rId15"/>
    <p:sldId id="430" r:id="rId16"/>
    <p:sldId id="429" r:id="rId17"/>
    <p:sldId id="431" r:id="rId18"/>
    <p:sldId id="408" r:id="rId19"/>
    <p:sldId id="423" r:id="rId20"/>
    <p:sldId id="424" r:id="rId21"/>
    <p:sldId id="425" r:id="rId22"/>
    <p:sldId id="426" r:id="rId23"/>
    <p:sldId id="427" r:id="rId24"/>
    <p:sldId id="428" r:id="rId25"/>
    <p:sldId id="439" r:id="rId26"/>
    <p:sldId id="440" r:id="rId27"/>
    <p:sldId id="441" r:id="rId28"/>
    <p:sldId id="442" r:id="rId29"/>
    <p:sldId id="398" r:id="rId30"/>
    <p:sldId id="414" r:id="rId31"/>
    <p:sldId id="409" r:id="rId32"/>
    <p:sldId id="432" r:id="rId33"/>
    <p:sldId id="433" r:id="rId34"/>
    <p:sldId id="434" r:id="rId35"/>
    <p:sldId id="435" r:id="rId36"/>
    <p:sldId id="436" r:id="rId37"/>
    <p:sldId id="437" r:id="rId38"/>
    <p:sldId id="438" r:id="rId39"/>
    <p:sldId id="404" r:id="rId40"/>
    <p:sldId id="403" r:id="rId41"/>
    <p:sldId id="405" r:id="rId42"/>
    <p:sldId id="407" r:id="rId43"/>
    <p:sldId id="337" r:id="rId44"/>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003399"/>
    <a:srgbClr val="006600"/>
    <a:srgbClr val="000099"/>
    <a:srgbClr val="33CC33"/>
    <a:srgbClr val="336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4660"/>
  </p:normalViewPr>
  <p:slideViewPr>
    <p:cSldViewPr>
      <p:cViewPr varScale="1">
        <p:scale>
          <a:sx n="99" d="100"/>
          <a:sy n="99" d="100"/>
        </p:scale>
        <p:origin x="-5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43</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c.europa.eu/competition/state_aid/modernisation/notice_of_aid_pl.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664296"/>
          </a:xfrm>
        </p:spPr>
        <p:txBody>
          <a:bodyPr/>
          <a:lstStyle/>
          <a:p>
            <a:r>
              <a:rPr lang="pl-PL" altLang="pl-PL" sz="3200" b="1" i="1" kern="1200" dirty="0" smtClean="0">
                <a:solidFill>
                  <a:schemeClr val="bg1"/>
                </a:solidFill>
                <a:latin typeface="Calibri" panose="020F0502020204030204" pitchFamily="34" charset="0"/>
                <a:ea typeface="+mn-ea"/>
                <a:cs typeface="Arial" charset="0"/>
              </a:rPr>
              <a:t>POMOC PUBLICZNA</a:t>
            </a:r>
            <a:br>
              <a:rPr lang="pl-PL" altLang="pl-PL" sz="3200" b="1" i="1" kern="1200" dirty="0" smtClean="0">
                <a:solidFill>
                  <a:schemeClr val="bg1"/>
                </a:solidFill>
                <a:latin typeface="Calibri" panose="020F0502020204030204" pitchFamily="34" charset="0"/>
                <a:ea typeface="+mn-ea"/>
                <a:cs typeface="Arial" charset="0"/>
              </a:rPr>
            </a:br>
            <a:r>
              <a:rPr lang="pl-PL" sz="3200" b="1" i="1" dirty="0">
                <a:solidFill>
                  <a:schemeClr val="bg1"/>
                </a:solidFill>
                <a:latin typeface="Calibri" panose="020F0502020204030204" pitchFamily="34" charset="0"/>
              </a:rPr>
              <a:t>dla projektów </a:t>
            </a:r>
            <a:r>
              <a:rPr lang="pl-PL" sz="3200" b="1" i="1" dirty="0" smtClean="0">
                <a:solidFill>
                  <a:schemeClr val="bg1"/>
                </a:solidFill>
                <a:latin typeface="Calibri" panose="020F0502020204030204" pitchFamily="34" charset="0"/>
              </a:rPr>
              <a:t>realizowanych w </a:t>
            </a:r>
            <a:r>
              <a:rPr lang="pl-PL" sz="3200" b="1" i="1" dirty="0">
                <a:solidFill>
                  <a:schemeClr val="bg1"/>
                </a:solidFill>
                <a:latin typeface="Calibri" panose="020F0502020204030204" pitchFamily="34" charset="0"/>
              </a:rPr>
              <a:t>ramach </a:t>
            </a:r>
            <a:r>
              <a:rPr lang="pl-PL" sz="3200" b="1" i="1" dirty="0" smtClean="0">
                <a:solidFill>
                  <a:schemeClr val="bg1"/>
                </a:solidFill>
                <a:latin typeface="Calibri" panose="020F0502020204030204" pitchFamily="34" charset="0"/>
              </a:rPr>
              <a:t>Działania 8.4. RPO WP 2014-2020 – Wsparcie atrakcyjności walorów dziedzictwa przyrodniczego</a:t>
            </a: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3022458" y="4933109"/>
            <a:ext cx="30387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23 czerwca 2016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78068" y="1055801"/>
            <a:ext cx="8458201" cy="470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25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kern="0" dirty="0" smtClean="0">
              <a:latin typeface="Calibri" panose="020F0502020204030204" pitchFamily="34" charset="0"/>
            </a:endParaRPr>
          </a:p>
          <a:p>
            <a:pPr algn="just"/>
            <a:endParaRPr lang="pl-PL" sz="800" kern="0" dirty="0" smtClean="0">
              <a:latin typeface="Calibri" panose="020F0502020204030204" pitchFamily="34" charset="0"/>
            </a:endParaRPr>
          </a:p>
          <a:p>
            <a:pPr algn="just"/>
            <a:r>
              <a:rPr lang="pl-PL" sz="2200" kern="0" dirty="0" smtClean="0">
                <a:latin typeface="Calibri" panose="020F0502020204030204" pitchFamily="34" charset="0"/>
              </a:rPr>
              <a:t>W przypadku </a:t>
            </a:r>
            <a:r>
              <a:rPr lang="pl-PL" sz="2200" u="sng" kern="0" dirty="0" smtClean="0">
                <a:latin typeface="Calibri" panose="020F0502020204030204" pitchFamily="34" charset="0"/>
              </a:rPr>
              <a:t>infrastruktury służącej celom turystycznym</a:t>
            </a:r>
            <a:r>
              <a:rPr lang="pl-PL" sz="2200" kern="0" dirty="0" smtClean="0">
                <a:latin typeface="Calibri" panose="020F0502020204030204" pitchFamily="34" charset="0"/>
              </a:rPr>
              <a:t>, należy zbadać, czy konkurencja w takim przypadku odbywa się na poziomie lokalnym, </a:t>
            </a:r>
            <a:br>
              <a:rPr lang="pl-PL" sz="2200" kern="0" dirty="0" smtClean="0">
                <a:latin typeface="Calibri" panose="020F0502020204030204" pitchFamily="34" charset="0"/>
              </a:rPr>
            </a:br>
            <a:r>
              <a:rPr lang="pl-PL" sz="2200" kern="0" dirty="0" smtClean="0">
                <a:latin typeface="Calibri" panose="020F0502020204030204" pitchFamily="34" charset="0"/>
              </a:rPr>
              <a:t>czy też transgranicznym. Kluczowe jest bowiem wykazanie, że sama inwestycja nie jest nakierowana na przyciągnięcie użytkowników z innych państw członkowskich. W tym celu konieczne jest przeanalizowanie np. udziału liczby użytkowników obiektu z innych państw w całkowitej liczbie jej użytkowników obiektu, a także udziału danego obiektu w rynku oraz skali danego przedsięwzięcia (ustalanej np. na podstawie informacji </a:t>
            </a:r>
            <a:br>
              <a:rPr lang="pl-PL" sz="2200" kern="0" dirty="0" smtClean="0">
                <a:latin typeface="Calibri" panose="020F0502020204030204" pitchFamily="34" charset="0"/>
              </a:rPr>
            </a:br>
            <a:r>
              <a:rPr lang="pl-PL" sz="2200" kern="0" dirty="0" smtClean="0">
                <a:latin typeface="Calibri" panose="020F0502020204030204" pitchFamily="34" charset="0"/>
              </a:rPr>
              <a:t>o rocznych obrotów przedsiębiorstwa prowadzącego obiekt).</a:t>
            </a:r>
          </a:p>
          <a:p>
            <a:pPr algn="just"/>
            <a:endParaRPr lang="pl-PL" sz="2200" kern="0" dirty="0" smtClean="0">
              <a:latin typeface="Calibri" panose="020F0502020204030204" pitchFamily="34" charset="0"/>
            </a:endParaRPr>
          </a:p>
          <a:p>
            <a:pPr algn="just"/>
            <a:r>
              <a:rPr lang="pl-PL" sz="2200" i="1" kern="0" dirty="0" smtClean="0">
                <a:latin typeface="Calibri" panose="020F0502020204030204" pitchFamily="34" charset="0"/>
              </a:rPr>
              <a:t>Decyzja KE z 29 kwietnia 2015 r. w sprawie SA.39403 - Pomoc inwestycyjna dla portu </a:t>
            </a:r>
            <a:r>
              <a:rPr lang="pl-PL" sz="2200" i="1" kern="0" dirty="0" err="1" smtClean="0">
                <a:latin typeface="Calibri" panose="020F0502020204030204" pitchFamily="34" charset="0"/>
              </a:rPr>
              <a:t>Lauwersoog</a:t>
            </a:r>
            <a:r>
              <a:rPr lang="pl-PL" sz="2200" i="1" kern="0" dirty="0" smtClean="0">
                <a:latin typeface="Calibri" panose="020F0502020204030204" pitchFamily="34" charset="0"/>
              </a:rPr>
              <a:t>.</a:t>
            </a:r>
          </a:p>
          <a:p>
            <a:pPr algn="just"/>
            <a:endParaRPr lang="pl-PL" sz="2200" kern="0" dirty="0" smtClean="0">
              <a:latin typeface="Calibri" panose="020F0502020204030204" pitchFamily="34" charset="0"/>
            </a:endParaRPr>
          </a:p>
          <a:p>
            <a:pPr algn="just"/>
            <a:endParaRPr lang="pl-PL" sz="2200" kern="0" dirty="0" smtClean="0">
              <a:latin typeface="Calibri" panose="020F0502020204030204" pitchFamily="34" charset="0"/>
            </a:endParaRPr>
          </a:p>
          <a:p>
            <a:endParaRPr lang="pl-PL" sz="2200" kern="0" dirty="0"/>
          </a:p>
        </p:txBody>
      </p:sp>
      <p:sp>
        <p:nvSpPr>
          <p:cNvPr id="5"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07378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69277" y="1074655"/>
            <a:ext cx="8667219" cy="5594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47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20000"/>
              </a:lnSpc>
            </a:pPr>
            <a:r>
              <a:rPr lang="pl-PL" sz="4000" kern="0" dirty="0" smtClean="0">
                <a:latin typeface="Calibri" panose="020F0502020204030204" pitchFamily="34" charset="0"/>
              </a:rPr>
              <a:t>Komisja uznaje wsparcie dla atrakcji turystycznych położonych w miejscach o dużym nasileniu ruchu turystycznego za stanowiące pomoc publiczną. Jest to jeden </a:t>
            </a:r>
            <a:br>
              <a:rPr lang="pl-PL" sz="4000" kern="0" dirty="0" smtClean="0">
                <a:latin typeface="Calibri" panose="020F0502020204030204" pitchFamily="34" charset="0"/>
              </a:rPr>
            </a:br>
            <a:r>
              <a:rPr lang="pl-PL" sz="4000" kern="0" dirty="0" smtClean="0">
                <a:latin typeface="Calibri" panose="020F0502020204030204" pitchFamily="34" charset="0"/>
              </a:rPr>
              <a:t>z najważniejszych czynników wpływających możliwość uznania, że dane wsparcie wpływa na wymianę handlową między państwami członkowskimi. Jeżeli wiec dany obiekt znajduje się w bliskiej odległości od miejscowości chętnie odwiedzanych przez turystów z zagranicy (jak np. Trójmiasto, Malbork i in.), a także ma dobre warunki komunikacji dla turystów przybywających z innych państw członkowskich (np. wygodny dojazd do/z lotniska bądź pasażerskich terminali promowych, bliskość autostrady czy ważnych węzłów kolejowych), wsparcie dla tego obiektu będzie stanowiło pomoc publiczną. Istotnym czynnikiem wskazującym na możliwość zaistnienia wpływu na wymianę handlową jest także oznaczenie obiektu turystycznego opisami w językach obcych czy też zatrudnianie przewodników posługujących się językami obcymi. </a:t>
            </a:r>
          </a:p>
          <a:p>
            <a:pPr algn="just">
              <a:lnSpc>
                <a:spcPct val="120000"/>
              </a:lnSpc>
            </a:pPr>
            <a:endParaRPr lang="pl-PL" sz="4000" kern="0" dirty="0" smtClean="0">
              <a:latin typeface="Calibri" panose="020F0502020204030204" pitchFamily="34" charset="0"/>
            </a:endParaRPr>
          </a:p>
          <a:p>
            <a:pPr algn="just">
              <a:lnSpc>
                <a:spcPct val="120000"/>
              </a:lnSpc>
            </a:pPr>
            <a:r>
              <a:rPr lang="pl-PL" sz="4000" i="1" kern="0" dirty="0" smtClean="0">
                <a:latin typeface="Calibri" panose="020F0502020204030204" pitchFamily="34" charset="0"/>
              </a:rPr>
              <a:t>Np. decyzja KE z 14 grudnia 2010 r. w sprawie NN 67/2010 - Pomoc na zachowanie dziedzictwa kulturowego Kopalni Soli „Bochnia”.</a:t>
            </a:r>
          </a:p>
          <a:p>
            <a:pPr>
              <a:lnSpc>
                <a:spcPct val="120000"/>
              </a:lnSpc>
            </a:pPr>
            <a:endParaRPr lang="pl-PL" kern="0" dirty="0"/>
          </a:p>
        </p:txBody>
      </p:sp>
      <p:sp>
        <p:nvSpPr>
          <p:cNvPr id="5"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288629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0" y="973596"/>
            <a:ext cx="9144000" cy="587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7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20000"/>
              </a:lnSpc>
            </a:pPr>
            <a:endParaRPr lang="pl-PL" sz="2400" kern="0" dirty="0" smtClean="0">
              <a:latin typeface="Calibri" panose="020F0502020204030204" pitchFamily="34" charset="0"/>
            </a:endParaRPr>
          </a:p>
          <a:p>
            <a:pPr>
              <a:lnSpc>
                <a:spcPct val="120000"/>
              </a:lnSpc>
            </a:pPr>
            <a:endParaRPr lang="pl-PL" sz="2400" u="sng" kern="0" dirty="0" smtClean="0">
              <a:latin typeface="Calibri" panose="020F0502020204030204" pitchFamily="34" charset="0"/>
            </a:endParaRPr>
          </a:p>
          <a:p>
            <a:pPr>
              <a:lnSpc>
                <a:spcPct val="120000"/>
              </a:lnSpc>
            </a:pPr>
            <a:endParaRPr lang="pl-PL" sz="2400" u="sng" kern="0" dirty="0">
              <a:latin typeface="Calibri" panose="020F0502020204030204" pitchFamily="34" charset="0"/>
            </a:endParaRPr>
          </a:p>
          <a:p>
            <a:pPr>
              <a:lnSpc>
                <a:spcPct val="120000"/>
              </a:lnSpc>
            </a:pPr>
            <a:endParaRPr lang="pl-PL" sz="2400" u="sng" kern="0" dirty="0" smtClean="0">
              <a:latin typeface="Calibri" panose="020F0502020204030204" pitchFamily="34" charset="0"/>
            </a:endParaRPr>
          </a:p>
          <a:p>
            <a:pPr>
              <a:lnSpc>
                <a:spcPct val="120000"/>
              </a:lnSpc>
            </a:pPr>
            <a:endParaRPr lang="pl-PL" sz="2400" u="sng" kern="0" dirty="0">
              <a:latin typeface="Calibri" panose="020F0502020204030204" pitchFamily="34" charset="0"/>
            </a:endParaRPr>
          </a:p>
          <a:p>
            <a:pPr>
              <a:lnSpc>
                <a:spcPct val="120000"/>
              </a:lnSpc>
            </a:pPr>
            <a:endParaRPr lang="pl-PL" sz="2400" u="sng" kern="0" dirty="0" smtClean="0">
              <a:latin typeface="Calibri" panose="020F0502020204030204" pitchFamily="34" charset="0"/>
            </a:endParaRPr>
          </a:p>
          <a:p>
            <a:pPr>
              <a:lnSpc>
                <a:spcPct val="120000"/>
              </a:lnSpc>
            </a:pPr>
            <a:endParaRPr lang="pl-PL" sz="2400" u="sng" kern="0" dirty="0">
              <a:latin typeface="Calibri" panose="020F0502020204030204" pitchFamily="34" charset="0"/>
            </a:endParaRPr>
          </a:p>
          <a:p>
            <a:pPr>
              <a:lnSpc>
                <a:spcPct val="120000"/>
              </a:lnSpc>
            </a:pPr>
            <a:r>
              <a:rPr lang="pl-PL" sz="2900" u="sng" kern="0" dirty="0" smtClean="0">
                <a:latin typeface="Calibri" panose="020F0502020204030204" pitchFamily="34" charset="0"/>
              </a:rPr>
              <a:t>Mariny a pomoc publiczna</a:t>
            </a:r>
          </a:p>
          <a:p>
            <a:pPr>
              <a:lnSpc>
                <a:spcPct val="120000"/>
              </a:lnSpc>
            </a:pPr>
            <a:endParaRPr lang="pl-PL" sz="2900" u="sng" kern="0" dirty="0" smtClean="0">
              <a:latin typeface="Calibri" panose="020F0502020204030204" pitchFamily="34" charset="0"/>
            </a:endParaRPr>
          </a:p>
          <a:p>
            <a:pPr marL="342900" indent="-342900" algn="just">
              <a:lnSpc>
                <a:spcPct val="120000"/>
              </a:lnSpc>
              <a:buFont typeface="Arial" panose="020B0604020202020204" pitchFamily="34" charset="0"/>
              <a:buChar char="•"/>
            </a:pPr>
            <a:r>
              <a:rPr lang="pl-PL" sz="2900" dirty="0" smtClean="0">
                <a:latin typeface="Calibri" panose="020F0502020204030204" pitchFamily="34" charset="0"/>
              </a:rPr>
              <a:t>W </a:t>
            </a:r>
            <a:r>
              <a:rPr lang="pl-PL" sz="2900" dirty="0">
                <a:latin typeface="Calibri" panose="020F0502020204030204" pitchFamily="34" charset="0"/>
              </a:rPr>
              <a:t>dotychczasowej praktyce Komisja Europejska uznawała, iż prowadzenie przystani jachtowych stanowi działalność gospodarczą. W typowym bowiem przypadku właściciel/zarządzający udostępnia miejsca postojowe za wynagrodzeniem pobieranym od użytkowników (w tym w formie opłat portowych), a zatem oferuje usługi na rynku. </a:t>
            </a:r>
            <a:endParaRPr lang="pl-PL" sz="2900" dirty="0" smtClean="0">
              <a:latin typeface="Calibri" panose="020F0502020204030204" pitchFamily="34" charset="0"/>
            </a:endParaRPr>
          </a:p>
          <a:p>
            <a:pPr marL="342900" indent="-342900" algn="just">
              <a:lnSpc>
                <a:spcPct val="120000"/>
              </a:lnSpc>
              <a:buFont typeface="Arial" panose="020B0604020202020204" pitchFamily="34" charset="0"/>
              <a:buChar char="•"/>
            </a:pPr>
            <a:endParaRPr lang="pl-PL" sz="2900" dirty="0">
              <a:latin typeface="Calibri" panose="020F0502020204030204" pitchFamily="34" charset="0"/>
            </a:endParaRPr>
          </a:p>
          <a:p>
            <a:pPr marL="342900" indent="-342900" algn="just">
              <a:lnSpc>
                <a:spcPct val="120000"/>
              </a:lnSpc>
              <a:buFont typeface="Arial" panose="020B0604020202020204" pitchFamily="34" charset="0"/>
              <a:buChar char="•"/>
            </a:pPr>
            <a:endParaRPr lang="pl-PL" sz="2900" dirty="0" smtClean="0">
              <a:latin typeface="Calibri" panose="020F0502020204030204" pitchFamily="34" charset="0"/>
            </a:endParaRPr>
          </a:p>
          <a:p>
            <a:pPr marL="355600" algn="just">
              <a:lnSpc>
                <a:spcPct val="120000"/>
              </a:lnSpc>
            </a:pPr>
            <a:r>
              <a:rPr lang="pl-PL" sz="2900" i="1" dirty="0" smtClean="0">
                <a:latin typeface="Calibri" panose="020F0502020204030204" pitchFamily="34" charset="0"/>
              </a:rPr>
              <a:t>Por</a:t>
            </a:r>
            <a:r>
              <a:rPr lang="pl-PL" sz="2900" i="1" dirty="0">
                <a:latin typeface="Calibri" panose="020F0502020204030204" pitchFamily="34" charset="0"/>
              </a:rPr>
              <a:t>. decyzja KE z </a:t>
            </a:r>
            <a:r>
              <a:rPr lang="pl-PL" sz="2900" i="1" dirty="0" smtClean="0">
                <a:latin typeface="Calibri" panose="020F0502020204030204" pitchFamily="34" charset="0"/>
              </a:rPr>
              <a:t>7.01.2000 </a:t>
            </a:r>
            <a:r>
              <a:rPr lang="pl-PL" sz="2900" i="1" dirty="0">
                <a:latin typeface="Calibri" panose="020F0502020204030204" pitchFamily="34" charset="0"/>
              </a:rPr>
              <a:t>r. w sprawie N 582/1999 – Pomoc dla Marina di </a:t>
            </a:r>
            <a:r>
              <a:rPr lang="pl-PL" sz="2900" i="1" dirty="0" err="1">
                <a:latin typeface="Calibri" panose="020F0502020204030204" pitchFamily="34" charset="0"/>
              </a:rPr>
              <a:t>Stabia</a:t>
            </a:r>
            <a:r>
              <a:rPr lang="pl-PL" sz="2900" i="1" dirty="0">
                <a:latin typeface="Calibri" panose="020F0502020204030204" pitchFamily="34" charset="0"/>
              </a:rPr>
              <a:t> </a:t>
            </a:r>
            <a:r>
              <a:rPr lang="pl-PL" sz="2900" i="1" dirty="0" err="1">
                <a:latin typeface="Calibri" panose="020F0502020204030204" pitchFamily="34" charset="0"/>
              </a:rPr>
              <a:t>SpA</a:t>
            </a:r>
            <a:r>
              <a:rPr lang="pl-PL" sz="2900" i="1" dirty="0">
                <a:latin typeface="Calibri" panose="020F0502020204030204" pitchFamily="34" charset="0"/>
              </a:rPr>
              <a:t>; decyzja </a:t>
            </a:r>
            <a:r>
              <a:rPr lang="pl-PL" sz="2900" i="1" dirty="0" smtClean="0">
                <a:latin typeface="Calibri" panose="020F0502020204030204" pitchFamily="34" charset="0"/>
              </a:rPr>
              <a:t>KE z 29.10.2003 </a:t>
            </a:r>
            <a:r>
              <a:rPr lang="pl-PL" sz="2900" i="1" dirty="0">
                <a:latin typeface="Calibri" panose="020F0502020204030204" pitchFamily="34" charset="0"/>
              </a:rPr>
              <a:t>r. w sprawie C 10/2003  – Pomoc dla holenderskich przystani dla łodzi rekreacyjnych, funkcjonujących za zasadzie non-profit; decyzja KE z 29.04.2015 r. w sprawie SA.39403 – Pomoc inwestycyjna dla Portu </a:t>
            </a:r>
            <a:r>
              <a:rPr lang="pl-PL" sz="2900" i="1" dirty="0" err="1">
                <a:latin typeface="Calibri" panose="020F0502020204030204" pitchFamily="34" charset="0"/>
              </a:rPr>
              <a:t>Lauwersoog</a:t>
            </a:r>
            <a:r>
              <a:rPr lang="pl-PL" sz="2900" i="1" dirty="0">
                <a:latin typeface="Calibri" panose="020F0502020204030204" pitchFamily="34" charset="0"/>
              </a:rPr>
              <a:t>.</a:t>
            </a:r>
          </a:p>
          <a:p>
            <a:pPr marL="342900" indent="-342900" algn="just">
              <a:lnSpc>
                <a:spcPct val="120000"/>
              </a:lnSpc>
              <a:buFont typeface="Arial" panose="020B0604020202020204" pitchFamily="34" charset="0"/>
              <a:buChar char="•"/>
            </a:pPr>
            <a:endParaRPr lang="pl-PL" sz="2400" u="sng"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nSpc>
                <a:spcPct val="120000"/>
              </a:lnSpc>
            </a:pPr>
            <a:endParaRPr lang="pl-PL" kern="0" dirty="0"/>
          </a:p>
        </p:txBody>
      </p:sp>
      <p:sp>
        <p:nvSpPr>
          <p:cNvPr id="5"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2433143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0" y="973596"/>
            <a:ext cx="9144000" cy="587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25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120000"/>
              </a:lnSpc>
            </a:pPr>
            <a:endParaRPr lang="pl-PL" sz="2400" kern="0" dirty="0" smtClean="0">
              <a:latin typeface="Calibri" panose="020F0502020204030204" pitchFamily="34" charset="0"/>
            </a:endParaRPr>
          </a:p>
          <a:p>
            <a:pPr>
              <a:lnSpc>
                <a:spcPct val="120000"/>
              </a:lnSpc>
            </a:pPr>
            <a:endParaRPr lang="pl-PL" sz="2400" u="sng" kern="0" dirty="0" smtClean="0">
              <a:latin typeface="Calibri" panose="020F0502020204030204" pitchFamily="34" charset="0"/>
            </a:endParaRPr>
          </a:p>
          <a:p>
            <a:pPr>
              <a:lnSpc>
                <a:spcPct val="120000"/>
              </a:lnSpc>
            </a:pPr>
            <a:endParaRPr lang="pl-PL" sz="2400" u="sng" kern="0" dirty="0">
              <a:latin typeface="Calibri" panose="020F0502020204030204" pitchFamily="34" charset="0"/>
            </a:endParaRPr>
          </a:p>
          <a:p>
            <a:pPr>
              <a:lnSpc>
                <a:spcPct val="120000"/>
              </a:lnSpc>
            </a:pPr>
            <a:endParaRPr lang="pl-PL" sz="2400" u="sng" kern="0" dirty="0" smtClean="0">
              <a:latin typeface="Calibri" panose="020F0502020204030204" pitchFamily="34" charset="0"/>
            </a:endParaRPr>
          </a:p>
          <a:p>
            <a:pPr algn="just">
              <a:lnSpc>
                <a:spcPct val="120000"/>
              </a:lnSpc>
            </a:pPr>
            <a:endParaRPr lang="pl-PL" sz="2400" u="sng" kern="0" dirty="0">
              <a:latin typeface="Calibri" panose="020F0502020204030204" pitchFamily="34" charset="0"/>
            </a:endParaRPr>
          </a:p>
          <a:p>
            <a:pPr algn="just">
              <a:lnSpc>
                <a:spcPct val="120000"/>
              </a:lnSpc>
            </a:pPr>
            <a:endParaRPr lang="pl-PL" sz="2400" u="sng" kern="0" dirty="0" smtClean="0">
              <a:latin typeface="Calibri" panose="020F0502020204030204" pitchFamily="34" charset="0"/>
            </a:endParaRPr>
          </a:p>
          <a:p>
            <a:endParaRPr lang="pl-PL" sz="3300" u="sng" dirty="0" smtClean="0"/>
          </a:p>
          <a:p>
            <a:endParaRPr lang="pl-PL" sz="7400" u="sng" dirty="0" smtClean="0"/>
          </a:p>
          <a:p>
            <a:endParaRPr lang="pl-PL" sz="7400" u="sng" dirty="0"/>
          </a:p>
          <a:p>
            <a:endParaRPr lang="pl-PL" sz="7400" u="sng" dirty="0" smtClean="0"/>
          </a:p>
          <a:p>
            <a:endParaRPr lang="pl-PL" sz="7400" u="sng" dirty="0"/>
          </a:p>
          <a:p>
            <a:endParaRPr lang="pl-PL" sz="6400" u="sng" dirty="0" smtClean="0"/>
          </a:p>
          <a:p>
            <a:endParaRPr lang="pl-PL" sz="6400" u="sng" dirty="0"/>
          </a:p>
          <a:p>
            <a:endParaRPr lang="pl-PL" sz="6400" u="sng" dirty="0" smtClean="0"/>
          </a:p>
          <a:p>
            <a:endParaRPr lang="pl-PL" sz="7200" u="sng" dirty="0" smtClean="0">
              <a:latin typeface="Calibri" panose="020F0502020204030204" pitchFamily="34" charset="0"/>
            </a:endParaRPr>
          </a:p>
          <a:p>
            <a:endParaRPr lang="pl-PL" sz="7200" u="sng" dirty="0">
              <a:latin typeface="Calibri" panose="020F0502020204030204" pitchFamily="34" charset="0"/>
            </a:endParaRPr>
          </a:p>
          <a:p>
            <a:endParaRPr lang="pl-PL" sz="7200" u="sng" dirty="0" smtClean="0">
              <a:latin typeface="Calibri" panose="020F0502020204030204" pitchFamily="34" charset="0"/>
            </a:endParaRPr>
          </a:p>
          <a:p>
            <a:r>
              <a:rPr lang="pl-PL" sz="7200" u="sng" dirty="0" smtClean="0">
                <a:latin typeface="Calibri" panose="020F0502020204030204" pitchFamily="34" charset="0"/>
              </a:rPr>
              <a:t>Działalność marin a groźba zakłócenia konkurencji i wpływ na wymianę handlową</a:t>
            </a:r>
          </a:p>
          <a:p>
            <a:pPr marL="342900" indent="-342900" algn="just">
              <a:buFont typeface="Arial" panose="020B0604020202020204" pitchFamily="34" charset="0"/>
              <a:buChar char="•"/>
            </a:pPr>
            <a:endParaRPr lang="pl-PL" sz="7200" dirty="0">
              <a:latin typeface="Calibri" panose="020F0502020204030204" pitchFamily="34" charset="0"/>
            </a:endParaRPr>
          </a:p>
          <a:p>
            <a:pPr marL="342900" indent="-342900" algn="just">
              <a:buFont typeface="Arial" panose="020B0604020202020204" pitchFamily="34" charset="0"/>
              <a:buChar char="•"/>
            </a:pPr>
            <a:endParaRPr lang="pl-PL" sz="7200" dirty="0">
              <a:latin typeface="Calibri" panose="020F0502020204030204" pitchFamily="34" charset="0"/>
            </a:endParaRPr>
          </a:p>
          <a:p>
            <a:pPr marL="342900" indent="-342900" algn="just">
              <a:buFont typeface="Arial" panose="020B0604020202020204" pitchFamily="34" charset="0"/>
              <a:buChar char="•"/>
            </a:pPr>
            <a:r>
              <a:rPr lang="pl-PL" sz="7200" dirty="0" smtClean="0">
                <a:latin typeface="Calibri" panose="020F0502020204030204" pitchFamily="34" charset="0"/>
              </a:rPr>
              <a:t>W </a:t>
            </a:r>
            <a:r>
              <a:rPr lang="pl-PL" sz="7200" dirty="0">
                <a:latin typeface="Calibri" panose="020F0502020204030204" pitchFamily="34" charset="0"/>
              </a:rPr>
              <a:t>odniesieniu do przystani jachtowych Komisja w swojej praktyce decyzyjnej stwierdzała w przeszłości, że dla zbadania przesłanki groźby zakłócenia konkurencji oraz wpływu </a:t>
            </a:r>
            <a:r>
              <a:rPr lang="pl-PL" sz="7200" dirty="0" smtClean="0">
                <a:latin typeface="Calibri" panose="020F0502020204030204" pitchFamily="34" charset="0"/>
              </a:rPr>
              <a:t>na </a:t>
            </a:r>
            <a:r>
              <a:rPr lang="pl-PL" sz="7200" dirty="0">
                <a:latin typeface="Calibri" panose="020F0502020204030204" pitchFamily="34" charset="0"/>
              </a:rPr>
              <a:t>wymianę handlową należy ustalić, czy usługi oferowane przez daną przystań skierowane </a:t>
            </a:r>
            <a:r>
              <a:rPr lang="pl-PL" sz="7200" dirty="0" smtClean="0">
                <a:latin typeface="Calibri" panose="020F0502020204030204" pitchFamily="34" charset="0"/>
              </a:rPr>
              <a:t>są na </a:t>
            </a:r>
            <a:r>
              <a:rPr lang="pl-PL" sz="7200" dirty="0">
                <a:latin typeface="Calibri" panose="020F0502020204030204" pitchFamily="34" charset="0"/>
              </a:rPr>
              <a:t>czysto lokalny rynek, czy też na rynek o szerszym zasięgu. Ponadto pomocniczo można także przeanalizować, jaką liczbę miejsc postojowych przystań taka oferuje w stosunku do ogólnej liczby takich miejsc oferowanych w kraju oraz w całej UE – jeżeli jest ona niewielka, wówczas </a:t>
            </a:r>
            <a:r>
              <a:rPr lang="pl-PL" sz="7200" dirty="0" smtClean="0">
                <a:latin typeface="Calibri" panose="020F0502020204030204" pitchFamily="34" charset="0"/>
              </a:rPr>
              <a:t>jest to </a:t>
            </a:r>
            <a:r>
              <a:rPr lang="pl-PL" sz="7200" dirty="0">
                <a:latin typeface="Calibri" panose="020F0502020204030204" pitchFamily="34" charset="0"/>
              </a:rPr>
              <a:t>wskazówka, że wsparcie publiczne dla danej przystani może nie wywierać wpływu na wymianę handlową między państwami członkowskimi UE</a:t>
            </a:r>
            <a:r>
              <a:rPr lang="pl-PL" sz="7200" dirty="0" smtClean="0">
                <a:latin typeface="Calibri" panose="020F0502020204030204" pitchFamily="34" charset="0"/>
              </a:rPr>
              <a:t>.</a:t>
            </a:r>
          </a:p>
          <a:p>
            <a:endParaRPr lang="pl-PL" sz="7200" dirty="0">
              <a:latin typeface="Calibri" panose="020F0502020204030204" pitchFamily="34" charset="0"/>
            </a:endParaRPr>
          </a:p>
          <a:p>
            <a:pPr marL="355600" algn="just"/>
            <a:r>
              <a:rPr lang="pl-PL" sz="7200" i="1" dirty="0">
                <a:latin typeface="Calibri" panose="020F0502020204030204" pitchFamily="34" charset="0"/>
              </a:rPr>
              <a:t>D</a:t>
            </a:r>
            <a:r>
              <a:rPr lang="pl-PL" sz="7200" i="1" dirty="0" smtClean="0">
                <a:latin typeface="Calibri" panose="020F0502020204030204" pitchFamily="34" charset="0"/>
              </a:rPr>
              <a:t>ecyzja </a:t>
            </a:r>
            <a:r>
              <a:rPr lang="pl-PL" sz="7200" i="1" dirty="0">
                <a:latin typeface="Calibri" panose="020F0502020204030204" pitchFamily="34" charset="0"/>
              </a:rPr>
              <a:t>KE z 29.04.2015 r. w sprawie SA.39403 – Pomoc inwestycyjna dla Portu </a:t>
            </a:r>
            <a:r>
              <a:rPr lang="pl-PL" sz="7200" i="1" dirty="0" err="1" smtClean="0">
                <a:latin typeface="Calibri" panose="020F0502020204030204" pitchFamily="34" charset="0"/>
              </a:rPr>
              <a:t>Lauwersoog</a:t>
            </a:r>
            <a:r>
              <a:rPr lang="pl-PL" sz="7200" i="1" dirty="0">
                <a:latin typeface="Calibri" panose="020F0502020204030204" pitchFamily="34" charset="0"/>
              </a:rPr>
              <a:t>.</a:t>
            </a:r>
            <a:endParaRPr lang="pl-PL" sz="7200" i="1" dirty="0" smtClean="0">
              <a:latin typeface="Calibri" panose="020F0502020204030204" pitchFamily="34" charset="0"/>
            </a:endParaRPr>
          </a:p>
          <a:p>
            <a:pPr algn="just"/>
            <a:endParaRPr lang="pl-PL" sz="7200" dirty="0">
              <a:latin typeface="Calibri" panose="020F0502020204030204" pitchFamily="34" charset="0"/>
            </a:endParaRPr>
          </a:p>
          <a:p>
            <a:pPr marL="342900" indent="-342900" algn="just">
              <a:buFont typeface="Arial" panose="020B0604020202020204" pitchFamily="34" charset="0"/>
              <a:buChar char="•"/>
            </a:pPr>
            <a:endParaRPr lang="pl-PL" sz="7200" dirty="0" smtClean="0">
              <a:latin typeface="Calibri" panose="020F0502020204030204" pitchFamily="34" charset="0"/>
            </a:endParaRPr>
          </a:p>
          <a:p>
            <a:pPr marL="342900" indent="-342900" algn="just">
              <a:buFont typeface="Arial" panose="020B0604020202020204" pitchFamily="34" charset="0"/>
              <a:buChar char="•"/>
            </a:pPr>
            <a:r>
              <a:rPr lang="pl-PL" sz="7200" dirty="0" smtClean="0">
                <a:latin typeface="Calibri" panose="020F0502020204030204" pitchFamily="34" charset="0"/>
              </a:rPr>
              <a:t>Z </a:t>
            </a:r>
            <a:r>
              <a:rPr lang="pl-PL" sz="7200" dirty="0">
                <a:latin typeface="Calibri" panose="020F0502020204030204" pitchFamily="34" charset="0"/>
              </a:rPr>
              <a:t>praktyki decyzyjnej KE wynika także, że badanie przesłanki wpływu na wymianę handlową powinno się odbywać zwłaszcza w odniesieniu do stałych (długoterminowych) miejsc postojowych dla łodzi (w odróżnieniu od miejsc postojowych wynajmowanych na jeden lub kilka dni). To bowiem w odniesieniu do stałych (długoterminowych) miejsc postojowych KE uznaje, że może istnieć konkurencja między przystaniami w różnych państwach członkowskich, ponieważ w ich przypadku użytkownik ma realny wybór między różnymi przystaniami</a:t>
            </a:r>
            <a:r>
              <a:rPr lang="pl-PL" sz="7200" baseline="30000" dirty="0">
                <a:latin typeface="Calibri" panose="020F0502020204030204" pitchFamily="34" charset="0"/>
              </a:rPr>
              <a:t> </a:t>
            </a:r>
            <a:r>
              <a:rPr lang="pl-PL" sz="7200" dirty="0" smtClean="0">
                <a:latin typeface="Calibri" panose="020F0502020204030204" pitchFamily="34" charset="0"/>
              </a:rPr>
              <a:t>.</a:t>
            </a:r>
          </a:p>
          <a:p>
            <a:endParaRPr lang="pl-PL" sz="7200" dirty="0" smtClean="0">
              <a:latin typeface="Calibri" panose="020F0502020204030204" pitchFamily="34" charset="0"/>
            </a:endParaRPr>
          </a:p>
          <a:p>
            <a:endParaRPr lang="pl-PL" sz="7200" dirty="0">
              <a:latin typeface="Calibri" panose="020F0502020204030204" pitchFamily="34" charset="0"/>
            </a:endParaRPr>
          </a:p>
          <a:p>
            <a:pPr marL="355600" algn="just"/>
            <a:r>
              <a:rPr lang="pl-PL" sz="7200" i="1" dirty="0">
                <a:latin typeface="Calibri" panose="020F0502020204030204" pitchFamily="34" charset="0"/>
              </a:rPr>
              <a:t>D</a:t>
            </a:r>
            <a:r>
              <a:rPr lang="pl-PL" sz="7200" i="1" dirty="0" smtClean="0">
                <a:latin typeface="Calibri" panose="020F0502020204030204" pitchFamily="34" charset="0"/>
              </a:rPr>
              <a:t>ecyzja </a:t>
            </a:r>
            <a:r>
              <a:rPr lang="pl-PL" sz="7200" i="1" dirty="0">
                <a:latin typeface="Calibri" panose="020F0502020204030204" pitchFamily="34" charset="0"/>
              </a:rPr>
              <a:t>KE z </a:t>
            </a:r>
            <a:r>
              <a:rPr lang="pl-PL" sz="7200" i="1" dirty="0" smtClean="0">
                <a:latin typeface="Calibri" panose="020F0502020204030204" pitchFamily="34" charset="0"/>
              </a:rPr>
              <a:t>29.10.2003 </a:t>
            </a:r>
            <a:r>
              <a:rPr lang="pl-PL" sz="7200" i="1" dirty="0">
                <a:latin typeface="Calibri" panose="020F0502020204030204" pitchFamily="34" charset="0"/>
              </a:rPr>
              <a:t>r. w sprawie C 10/2003  – Pomoc dla holenderskich przystani dla łodzi rekreacyjnych, funkcjonujących za zasadzie </a:t>
            </a:r>
            <a:r>
              <a:rPr lang="pl-PL" sz="7200" i="1" dirty="0" smtClean="0">
                <a:latin typeface="Calibri" panose="020F0502020204030204" pitchFamily="34" charset="0"/>
              </a:rPr>
              <a:t>non-profit.</a:t>
            </a:r>
            <a:endParaRPr lang="pl-PL" sz="7200" i="1" dirty="0">
              <a:latin typeface="Calibri" panose="020F0502020204030204" pitchFamily="34" charset="0"/>
            </a:endParaRPr>
          </a:p>
          <a:p>
            <a:pPr marL="342900" indent="-342900" algn="just">
              <a:lnSpc>
                <a:spcPct val="120000"/>
              </a:lnSpc>
              <a:buFont typeface="Arial" panose="020B0604020202020204" pitchFamily="34" charset="0"/>
              <a:buChar char="•"/>
            </a:pPr>
            <a:endParaRPr lang="pl-PL" sz="6400" u="sng" kern="0" dirty="0" smtClean="0"/>
          </a:p>
          <a:p>
            <a:pPr algn="just">
              <a:lnSpc>
                <a:spcPct val="120000"/>
              </a:lnSpc>
            </a:pPr>
            <a:endParaRPr lang="pl-PL" sz="6400" i="1" kern="0" dirty="0"/>
          </a:p>
          <a:p>
            <a:pPr algn="just">
              <a:lnSpc>
                <a:spcPct val="120000"/>
              </a:lnSpc>
            </a:pPr>
            <a:endParaRPr lang="pl-PL" sz="6400" i="1" kern="0" dirty="0" smtClean="0"/>
          </a:p>
          <a:p>
            <a:pPr algn="just">
              <a:lnSpc>
                <a:spcPct val="120000"/>
              </a:lnSpc>
            </a:pPr>
            <a:endParaRPr lang="pl-PL" sz="6400" i="1" kern="0" dirty="0"/>
          </a:p>
          <a:p>
            <a:pPr algn="just">
              <a:lnSpc>
                <a:spcPct val="120000"/>
              </a:lnSpc>
            </a:pPr>
            <a:endParaRPr lang="pl-PL" sz="6400" i="1" kern="0" dirty="0" smtClean="0"/>
          </a:p>
          <a:p>
            <a:pPr algn="just">
              <a:lnSpc>
                <a:spcPct val="120000"/>
              </a:lnSpc>
            </a:pPr>
            <a:endParaRPr lang="pl-PL" sz="6400" i="1" kern="0" dirty="0"/>
          </a:p>
          <a:p>
            <a:pPr algn="just">
              <a:lnSpc>
                <a:spcPct val="120000"/>
              </a:lnSpc>
            </a:pPr>
            <a:endParaRPr lang="pl-PL" sz="6400" i="1" kern="0" dirty="0" smtClean="0"/>
          </a:p>
          <a:p>
            <a:pPr algn="just">
              <a:lnSpc>
                <a:spcPct val="120000"/>
              </a:lnSpc>
            </a:pPr>
            <a:endParaRPr lang="pl-PL" sz="6400" i="1" kern="0" dirty="0"/>
          </a:p>
          <a:p>
            <a:pPr algn="just">
              <a:lnSpc>
                <a:spcPct val="120000"/>
              </a:lnSpc>
            </a:pPr>
            <a:endParaRPr lang="pl-PL" sz="6400" i="1" kern="0" dirty="0" smtClean="0"/>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gn="just">
              <a:lnSpc>
                <a:spcPct val="120000"/>
              </a:lnSpc>
            </a:pPr>
            <a:endParaRPr lang="pl-PL" sz="1800" i="1" kern="0" dirty="0" smtClean="0">
              <a:latin typeface="Calibri" panose="020F0502020204030204" pitchFamily="34" charset="0"/>
            </a:endParaRPr>
          </a:p>
          <a:p>
            <a:pPr>
              <a:lnSpc>
                <a:spcPct val="120000"/>
              </a:lnSpc>
            </a:pPr>
            <a:endParaRPr lang="pl-PL" kern="0" dirty="0"/>
          </a:p>
        </p:txBody>
      </p:sp>
      <p:sp>
        <p:nvSpPr>
          <p:cNvPr id="5"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4270846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69276" y="933253"/>
            <a:ext cx="8449409" cy="503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spcBef>
                <a:spcPts val="0"/>
              </a:spcBef>
            </a:pPr>
            <a:r>
              <a:rPr lang="pl-PL" sz="2400" u="sng" kern="0" dirty="0" smtClean="0">
                <a:latin typeface="Calibri" panose="020F0502020204030204" pitchFamily="34" charset="0"/>
              </a:rPr>
              <a:t>Poziomy występowania pomocy publicznej:</a:t>
            </a:r>
          </a:p>
          <a:p>
            <a:pPr algn="just">
              <a:spcBef>
                <a:spcPts val="0"/>
              </a:spcBef>
            </a:pPr>
            <a:endParaRPr lang="pl-PL" sz="2400" u="sng" kern="0" dirty="0" smtClean="0">
              <a:latin typeface="Calibri" panose="020F0502020204030204" pitchFamily="34" charset="0"/>
            </a:endParaRPr>
          </a:p>
          <a:p>
            <a:pPr algn="just">
              <a:spcBef>
                <a:spcPts val="0"/>
              </a:spcBef>
            </a:pPr>
            <a:endParaRPr lang="pl-PL" sz="1200" kern="0" dirty="0" smtClean="0">
              <a:latin typeface="Calibri" panose="020F0502020204030204" pitchFamily="34" charset="0"/>
            </a:endParaRPr>
          </a:p>
          <a:p>
            <a:pPr algn="just">
              <a:spcBef>
                <a:spcPts val="0"/>
              </a:spcBef>
            </a:pPr>
            <a:r>
              <a:rPr lang="pl-PL" sz="2400" kern="0" dirty="0" smtClean="0">
                <a:latin typeface="Calibri" panose="020F0502020204030204" pitchFamily="34" charset="0"/>
              </a:rPr>
              <a:t>Pomoc publiczna może wystąpić nie tylko na poziomie bezpośredniego beneficjenta wsparcia ze środków RPO WP </a:t>
            </a:r>
            <a:br>
              <a:rPr lang="pl-PL" sz="2400" kern="0" dirty="0" smtClean="0">
                <a:latin typeface="Calibri" panose="020F0502020204030204" pitchFamily="34" charset="0"/>
              </a:rPr>
            </a:br>
            <a:r>
              <a:rPr lang="pl-PL" sz="2400" kern="0" dirty="0" smtClean="0">
                <a:latin typeface="Calibri" panose="020F0502020204030204" pitchFamily="34" charset="0"/>
              </a:rPr>
              <a:t>2014-2020, ale także na innych, niższych poziomach. </a:t>
            </a:r>
          </a:p>
          <a:p>
            <a:pPr algn="just">
              <a:spcBef>
                <a:spcPts val="0"/>
              </a:spcBef>
            </a:pPr>
            <a:endParaRPr lang="pl-PL" sz="2400" kern="0" dirty="0" smtClean="0">
              <a:latin typeface="Calibri" panose="020F0502020204030204" pitchFamily="34" charset="0"/>
            </a:endParaRPr>
          </a:p>
          <a:p>
            <a:pPr algn="just">
              <a:spcBef>
                <a:spcPts val="0"/>
              </a:spcBef>
            </a:pPr>
            <a:r>
              <a:rPr lang="pl-PL" sz="2400" kern="0" dirty="0" smtClean="0">
                <a:latin typeface="Calibri" panose="020F0502020204030204" pitchFamily="34" charset="0"/>
              </a:rPr>
              <a:t>Zazwyczaj - trzy poziomy: </a:t>
            </a:r>
          </a:p>
          <a:p>
            <a:pPr algn="just">
              <a:spcBef>
                <a:spcPts val="0"/>
              </a:spcBef>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zarządcy infrastruktury, </a:t>
            </a:r>
          </a:p>
          <a:p>
            <a:pPr marL="342900" lvl="1" indent="-342900" algn="just">
              <a:buFont typeface="Arial" panose="020B0604020202020204" pitchFamily="34" charset="0"/>
              <a:buChar char="•"/>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podmiotów wykonujących działalność z wykorzystaniem infrastruktury (operatorów),</a:t>
            </a:r>
          </a:p>
          <a:p>
            <a:pPr marL="342900" lvl="1" indent="-342900" algn="just">
              <a:buFont typeface="Arial" panose="020B0604020202020204" pitchFamily="34" charset="0"/>
              <a:buChar char="•"/>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użytkowników końcowych.</a:t>
            </a:r>
            <a:endParaRPr lang="pl-PL" sz="2400" kern="0" dirty="0">
              <a:latin typeface="Calibri" panose="020F0502020204030204" pitchFamily="34" charset="0"/>
            </a:endParaRPr>
          </a:p>
        </p:txBody>
      </p:sp>
      <p:sp>
        <p:nvSpPr>
          <p:cNvPr id="5"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68292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0" y="980728"/>
            <a:ext cx="9108504" cy="587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lnSpcReduction="1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a:buNone/>
            </a:pPr>
            <a:r>
              <a:rPr lang="pl-PL" sz="2400" b="1" dirty="0">
                <a:latin typeface="Calibri" panose="020F0502020204030204" pitchFamily="34" charset="0"/>
              </a:rPr>
              <a:t>Przykład:</a:t>
            </a:r>
            <a:r>
              <a:rPr lang="pl-PL" sz="2400" dirty="0">
                <a:latin typeface="Calibri" panose="020F0502020204030204" pitchFamily="34" charset="0"/>
              </a:rPr>
              <a:t> port morski – pomoc publiczna może wystąpić na następujących poziomach:</a:t>
            </a:r>
          </a:p>
          <a:p>
            <a:pPr marL="0" indent="0" algn="just">
              <a:buNone/>
            </a:pPr>
            <a:r>
              <a:rPr lang="pl-PL" sz="2400" dirty="0">
                <a:latin typeface="Calibri" panose="020F0502020204030204" pitchFamily="34" charset="0"/>
              </a:rPr>
              <a:t> </a:t>
            </a:r>
          </a:p>
          <a:p>
            <a:pPr marL="571500" indent="-571500" algn="just">
              <a:spcBef>
                <a:spcPts val="1200"/>
              </a:spcBef>
              <a:buFont typeface="Arial" panose="020B0604020202020204" pitchFamily="34" charset="0"/>
              <a:buChar char="•"/>
            </a:pPr>
            <a:r>
              <a:rPr lang="pl-PL" sz="2400" dirty="0">
                <a:latin typeface="Calibri" panose="020F0502020204030204" pitchFamily="34" charset="0"/>
              </a:rPr>
              <a:t>poziom spółki zarządzającej danym portem morskim, </a:t>
            </a:r>
          </a:p>
          <a:p>
            <a:pPr marL="571500" indent="-571500" algn="just">
              <a:spcBef>
                <a:spcPts val="1200"/>
              </a:spcBef>
              <a:buFont typeface="Arial" panose="020B0604020202020204" pitchFamily="34" charset="0"/>
              <a:buChar char="•"/>
            </a:pPr>
            <a:r>
              <a:rPr lang="pl-PL" sz="2400" dirty="0">
                <a:latin typeface="Calibri" panose="020F0502020204030204" pitchFamily="34" charset="0"/>
              </a:rPr>
              <a:t>poziom operatorów terminali usytuowanych w porcie, </a:t>
            </a:r>
          </a:p>
          <a:p>
            <a:pPr marL="571500" indent="-571500" algn="just">
              <a:spcBef>
                <a:spcPts val="1200"/>
              </a:spcBef>
              <a:buFont typeface="Arial" panose="020B0604020202020204" pitchFamily="34" charset="0"/>
              <a:buChar char="•"/>
            </a:pPr>
            <a:r>
              <a:rPr lang="pl-PL" sz="2400" dirty="0">
                <a:latin typeface="Calibri" panose="020F0502020204030204" pitchFamily="34" charset="0"/>
              </a:rPr>
              <a:t>poziom użytkowników końcowych, a więc przedsiębiorstw żeglugowych prowadzących działalność z/do danego portu.</a:t>
            </a:r>
          </a:p>
          <a:p>
            <a:pPr algn="just"/>
            <a:endParaRPr lang="pl-PL" sz="2400" dirty="0">
              <a:latin typeface="Calibri" panose="020F0502020204030204" pitchFamily="34" charset="0"/>
            </a:endParaRPr>
          </a:p>
          <a:p>
            <a:pPr marL="0" indent="0" algn="just">
              <a:buNone/>
            </a:pPr>
            <a:r>
              <a:rPr lang="pl-PL" sz="2400" b="1" dirty="0">
                <a:solidFill>
                  <a:srgbClr val="FF0000"/>
                </a:solidFill>
                <a:latin typeface="Calibri" panose="020F0502020204030204" pitchFamily="34" charset="0"/>
              </a:rPr>
              <a:t>UWAGA: powierzenie przez zarządcę infrastruktury (poziom pierwszy) funkcji operatora (poziom drugi) po cenie rynkowej, w drodze otwartej, przejrzystej i niedyskryminacyjnej procedury może wykluczyć występowanie pomocy publicznej na drugim poziomie (po stronie operatora), ale nie na pierwszym poziomie (po stronie zarządcy)!!!</a:t>
            </a:r>
          </a:p>
          <a:p>
            <a:pPr marL="0" indent="0" algn="just">
              <a:buNone/>
            </a:pPr>
            <a:endParaRPr lang="pl-PL" sz="2400" b="1" i="1" dirty="0">
              <a:solidFill>
                <a:srgbClr val="FF0000"/>
              </a:solidFill>
              <a:latin typeface="Calibri" panose="020F0502020204030204" pitchFamily="34" charset="0"/>
            </a:endParaRPr>
          </a:p>
          <a:p>
            <a:pPr marL="0" indent="0" algn="just">
              <a:buNone/>
            </a:pPr>
            <a:r>
              <a:rPr lang="pl-PL" sz="2400" i="1" dirty="0">
                <a:latin typeface="Calibri" panose="020F0502020204030204" pitchFamily="34" charset="0"/>
              </a:rPr>
              <a:t>Por. np. decyzja KE w sprawie C 39/2009 Port </a:t>
            </a:r>
            <a:r>
              <a:rPr lang="pl-PL" sz="2400" i="1" dirty="0" err="1">
                <a:latin typeface="Calibri" panose="020F0502020204030204" pitchFamily="34" charset="0"/>
              </a:rPr>
              <a:t>Ventspils</a:t>
            </a:r>
            <a:r>
              <a:rPr lang="pl-PL" sz="2400" i="1" dirty="0">
                <a:latin typeface="Calibri" panose="020F0502020204030204" pitchFamily="34" charset="0"/>
              </a:rPr>
              <a:t>.</a:t>
            </a:r>
          </a:p>
        </p:txBody>
      </p:sp>
      <p:sp>
        <p:nvSpPr>
          <p:cNvPr id="5"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722323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0" y="980728"/>
            <a:ext cx="9108504" cy="587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25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r>
              <a:rPr lang="pl-PL" sz="2400" dirty="0">
                <a:latin typeface="Calibri" panose="020F0502020204030204" pitchFamily="34" charset="0"/>
              </a:rPr>
              <a:t>Korzyść pośrednia: </a:t>
            </a:r>
          </a:p>
          <a:p>
            <a:pPr algn="just"/>
            <a:endParaRPr lang="pl-PL" sz="2400" dirty="0">
              <a:latin typeface="Calibri" panose="020F0502020204030204" pitchFamily="34" charset="0"/>
            </a:endParaRPr>
          </a:p>
          <a:p>
            <a:pPr marL="263525" indent="-263525" algn="just">
              <a:buFont typeface="Arial" panose="020B0604020202020204" pitchFamily="34" charset="0"/>
              <a:buChar char="•"/>
            </a:pPr>
            <a:r>
              <a:rPr lang="pl-PL" sz="2400" dirty="0">
                <a:latin typeface="Calibri" panose="020F0502020204030204" pitchFamily="34" charset="0"/>
              </a:rPr>
              <a:t>Korzyść uzyskać może nie tylko bezpośredni odbiorca wsparcia, ale także przedsiębiorstwa, które korzystają z pomocy pośrednio, np. funkcjonują na dalszych poziomach działalności. Nie chodzi jednak o zwykłe, uboczne efekty gospodarcze danego środka wsparcia (takie są bowiem nieodłącznie związane z praktycznie każdym środkiem pomocowym). </a:t>
            </a:r>
          </a:p>
          <a:p>
            <a:pPr marL="263525" indent="-263525" algn="just">
              <a:buFont typeface="Arial" panose="020B0604020202020204" pitchFamily="34" charset="0"/>
              <a:buChar char="•"/>
            </a:pPr>
            <a:endParaRPr lang="pl-PL" sz="2400" dirty="0">
              <a:latin typeface="Calibri" panose="020F0502020204030204" pitchFamily="34" charset="0"/>
            </a:endParaRPr>
          </a:p>
          <a:p>
            <a:pPr marL="263525" indent="-263525" algn="just">
              <a:buFont typeface="Arial" panose="020B0604020202020204" pitchFamily="34" charset="0"/>
              <a:buChar char="•"/>
            </a:pPr>
            <a:r>
              <a:rPr lang="pl-PL" sz="2400" dirty="0">
                <a:latin typeface="Calibri" panose="020F0502020204030204" pitchFamily="34" charset="0"/>
              </a:rPr>
              <a:t>Natomiast w przypadku, gdy bezpośredni beneficjent wsparcia jest swoistym pośrednikiem, który przekazuje korzyść beneficjentowi końcowemu i nie zachowuje żadnej korzyści dla siebie, nie jest uznawany za beneficjenta pomocy publicznej. </a:t>
            </a:r>
          </a:p>
          <a:p>
            <a:pPr marL="263525" indent="-263525" algn="just">
              <a:buFont typeface="Arial" panose="020B0604020202020204" pitchFamily="34" charset="0"/>
              <a:buChar char="•"/>
            </a:pPr>
            <a:endParaRPr lang="pl-PL" sz="2400" dirty="0">
              <a:latin typeface="Calibri" panose="020F0502020204030204" pitchFamily="34" charset="0"/>
            </a:endParaRPr>
          </a:p>
          <a:p>
            <a:pPr marL="263525" indent="-263525" algn="just">
              <a:buFont typeface="Arial" panose="020B0604020202020204" pitchFamily="34" charset="0"/>
              <a:buChar char="•"/>
            </a:pPr>
            <a:r>
              <a:rPr lang="pl-PL" sz="2400" dirty="0">
                <a:latin typeface="Calibri" panose="020F0502020204030204" pitchFamily="34" charset="0"/>
              </a:rPr>
              <a:t>Korzyść pośrednia na rzecz beneficjenta końcowego może wystąpić także w sytuacji, gdy bezpośredni beneficjent wsparcia z RPO WP 2014-2020 nie jest przedsiębiorstwem w rozumieniu unijnych przepisów o pomocy publicznej.</a:t>
            </a:r>
          </a:p>
        </p:txBody>
      </p:sp>
      <p:sp>
        <p:nvSpPr>
          <p:cNvPr id="5"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021630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0" y="1124744"/>
            <a:ext cx="9108504" cy="4941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342900" indent="-342900" algn="just">
              <a:buFont typeface="Arial" panose="020B0604020202020204" pitchFamily="34" charset="0"/>
              <a:buChar char="•"/>
            </a:pPr>
            <a:r>
              <a:rPr lang="pl-PL" sz="2000" dirty="0" smtClean="0">
                <a:latin typeface="Calibri" panose="020F0502020204030204" pitchFamily="34" charset="0"/>
              </a:rPr>
              <a:t>Gdy właściciel dokonuje z dofinansowaniem z RPO modernizacji infrastruktury, na której funkcjonuje operator posiadający umowę wieloletnią:</a:t>
            </a:r>
          </a:p>
          <a:p>
            <a:pPr marL="342900" indent="-342900" algn="just">
              <a:buFont typeface="Arial" panose="020B0604020202020204" pitchFamily="34" charset="0"/>
              <a:buChar char="•"/>
            </a:pPr>
            <a:endParaRPr lang="pl-PL" sz="2000" dirty="0" smtClean="0">
              <a:latin typeface="Calibri" panose="020F0502020204030204" pitchFamily="34" charset="0"/>
            </a:endParaRPr>
          </a:p>
          <a:p>
            <a:pPr marL="800100" lvl="1" indent="-444500" algn="just">
              <a:buFont typeface="Wingdings" panose="05000000000000000000" pitchFamily="2" charset="2"/>
              <a:buChar char="v"/>
            </a:pPr>
            <a:r>
              <a:rPr lang="pl-PL" sz="2000" dirty="0" smtClean="0">
                <a:latin typeface="Calibri" panose="020F0502020204030204" pitchFamily="34" charset="0"/>
              </a:rPr>
              <a:t>brak konieczności rozwiązania umowy i ponownego wyboru operatora,</a:t>
            </a:r>
          </a:p>
          <a:p>
            <a:pPr marL="800100" lvl="1" indent="-444500" algn="just">
              <a:buFont typeface="Wingdings" panose="05000000000000000000" pitchFamily="2" charset="2"/>
              <a:buChar char="v"/>
            </a:pPr>
            <a:endParaRPr lang="pl-PL" sz="2000" dirty="0" smtClean="0">
              <a:latin typeface="Calibri" panose="020F0502020204030204" pitchFamily="34" charset="0"/>
            </a:endParaRPr>
          </a:p>
          <a:p>
            <a:pPr marL="355600" lvl="1" algn="just"/>
            <a:r>
              <a:rPr lang="pl-PL" sz="2000" dirty="0" smtClean="0">
                <a:latin typeface="Calibri" panose="020F0502020204030204" pitchFamily="34" charset="0"/>
              </a:rPr>
              <a:t>ale</a:t>
            </a:r>
          </a:p>
          <a:p>
            <a:pPr marL="355600" lvl="1" algn="just"/>
            <a:endParaRPr lang="pl-PL" sz="2000" dirty="0" smtClean="0">
              <a:latin typeface="Calibri" panose="020F0502020204030204" pitchFamily="34" charset="0"/>
            </a:endParaRPr>
          </a:p>
          <a:p>
            <a:pPr marL="800100" lvl="1" indent="-444500" algn="just">
              <a:buFont typeface="Wingdings" panose="05000000000000000000" pitchFamily="2" charset="2"/>
              <a:buChar char="v"/>
            </a:pPr>
            <a:r>
              <a:rPr lang="pl-PL" sz="2000" dirty="0" smtClean="0">
                <a:latin typeface="Calibri" panose="020F0502020204030204" pitchFamily="34" charset="0"/>
              </a:rPr>
              <a:t>w celu wyeliminowania pośredniej pomocy dla operatora, może zaistnieć konieczność  „urynkowienia” czynszu, tj. podwyższenia go w celu dostosowania do poziomu rynkowego – zmodernizowana infrastruktura przynosi większe korzyści, zatem rynkowy poziom czynszu jest wyższy. </a:t>
            </a:r>
          </a:p>
          <a:p>
            <a:pPr marL="800100" lvl="1" indent="-444500" algn="just">
              <a:buFont typeface="Wingdings" panose="05000000000000000000" pitchFamily="2" charset="2"/>
              <a:buChar char="v"/>
            </a:pPr>
            <a:endParaRPr lang="pl-PL" sz="2000" dirty="0" smtClean="0">
              <a:latin typeface="Calibri" panose="020F0502020204030204" pitchFamily="34" charset="0"/>
            </a:endParaRPr>
          </a:p>
          <a:p>
            <a:pPr marL="808038" lvl="1" indent="-452438" algn="just"/>
            <a:r>
              <a:rPr lang="pl-PL" sz="2000" dirty="0" smtClean="0">
                <a:latin typeface="Calibri" panose="020F0502020204030204" pitchFamily="34" charset="0"/>
              </a:rPr>
              <a:t>	Np. przez operat szacunkowy.</a:t>
            </a:r>
          </a:p>
        </p:txBody>
      </p:sp>
      <p:sp>
        <p:nvSpPr>
          <p:cNvPr id="5"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280183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r>
              <a:rPr lang="pl-PL" sz="1800" u="sng" dirty="0" smtClean="0">
                <a:latin typeface="Calibri" panose="020F0502020204030204" pitchFamily="34" charset="0"/>
              </a:rPr>
              <a:t>Mieszane, gospodarczo-niegospodarcze wykorzystanie obiektu:</a:t>
            </a:r>
          </a:p>
          <a:p>
            <a:pPr marL="0" indent="0" algn="just">
              <a:buNone/>
            </a:pPr>
            <a:endParaRPr lang="pl-PL" sz="1800" u="sng" dirty="0" smtClean="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infrastruktura jest użytkowana zarówno do działalności gospodarczej, jak i niegospodarczej, finansowanie publiczne będzie podlegało zasadom pomocy publicznej wyłącznie w zakresie, w jakim będzie obejmowało koszty związane z działalnością gospodarczą. </a:t>
            </a:r>
            <a:endParaRPr lang="pl-PL" sz="1800" dirty="0" smtClean="0">
              <a:latin typeface="Calibri" panose="020F0502020204030204" pitchFamily="34" charset="0"/>
            </a:endParaRPr>
          </a:p>
          <a:p>
            <a:pPr marL="0" indent="0" algn="just">
              <a:buNone/>
            </a:pPr>
            <a:endParaRPr lang="pl-PL" sz="1800" dirty="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możliwe jest oddzielenie kosztów i przychodów związanych z działalnością gospodarczą i niegospodarczą, zasady pomocy publicznej mają zastosowanie wyłącznie w odniesieniu do przyznanego wsparcia ze strony państwa w kwocie przewyższającej koszty prowadzenia działalności niegospodarczej</a:t>
            </a:r>
            <a:r>
              <a:rPr lang="pl-PL" sz="1800" dirty="0" smtClean="0">
                <a:latin typeface="Calibri" panose="020F0502020204030204" pitchFamily="34" charset="0"/>
              </a:rPr>
              <a:t>.</a:t>
            </a: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Koszty </a:t>
            </a:r>
            <a:r>
              <a:rPr lang="pl-PL" sz="1800" dirty="0">
                <a:latin typeface="Calibri" panose="020F0502020204030204" pitchFamily="34" charset="0"/>
              </a:rPr>
              <a:t>i dochody z każdego rodzaju działalności należy rozliczać osobno, konsekwentnie stosując obiektywnie uzasadnione zasady rachunku kosztów.</a:t>
            </a:r>
          </a:p>
          <a:p>
            <a:endParaRPr lang="pl-PL" dirty="0"/>
          </a:p>
        </p:txBody>
      </p:sp>
    </p:spTree>
    <p:extLst>
      <p:ext uri="{BB962C8B-B14F-4D97-AF65-F5344CB8AC3E}">
        <p14:creationId xmlns:p14="http://schemas.microsoft.com/office/powerpoint/2010/main" val="3458769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ctr">
              <a:buNone/>
            </a:pPr>
            <a:r>
              <a:rPr lang="pl-PL" sz="2000" u="sng" dirty="0" smtClean="0">
                <a:latin typeface="Calibri" panose="020F0502020204030204" pitchFamily="34" charset="0"/>
              </a:rPr>
              <a:t>Partnerstwo a pomoc publiczna</a:t>
            </a:r>
          </a:p>
          <a:p>
            <a:pPr marL="0" indent="0" algn="ctr">
              <a:buNone/>
            </a:pPr>
            <a:endParaRPr lang="pl-PL" sz="2000" u="sng" dirty="0">
              <a:latin typeface="Calibri" panose="020F0502020204030204" pitchFamily="34" charset="0"/>
            </a:endParaRPr>
          </a:p>
          <a:p>
            <a:pPr algn="just"/>
            <a:r>
              <a:rPr lang="pl-PL" sz="2000" dirty="0" smtClean="0">
                <a:latin typeface="Calibri" panose="020F0502020204030204" pitchFamily="34" charset="0"/>
              </a:rPr>
              <a:t>Beneficjent wsparcia z RPO WP </a:t>
            </a:r>
            <a:r>
              <a:rPr lang="pl-PL" sz="2000" dirty="0" smtClean="0">
                <a:latin typeface="Calibri" panose="020F0502020204030204" pitchFamily="34" charset="0"/>
                <a:sym typeface="Symbol"/>
              </a:rPr>
              <a:t></a:t>
            </a:r>
            <a:r>
              <a:rPr lang="pl-PL" sz="2000" dirty="0" smtClean="0">
                <a:latin typeface="Calibri" panose="020F0502020204030204" pitchFamily="34" charset="0"/>
              </a:rPr>
              <a:t> beneficjent pomocy publicznej.</a:t>
            </a:r>
          </a:p>
          <a:p>
            <a:pPr algn="just"/>
            <a:endParaRPr lang="pl-PL" sz="2000" u="sng" dirty="0">
              <a:latin typeface="Calibri" panose="020F0502020204030204" pitchFamily="34" charset="0"/>
            </a:endParaRPr>
          </a:p>
          <a:p>
            <a:pPr algn="just"/>
            <a:r>
              <a:rPr lang="pl-PL" sz="2000" dirty="0" smtClean="0">
                <a:latin typeface="Calibri" panose="020F0502020204030204" pitchFamily="34" charset="0"/>
              </a:rPr>
              <a:t>Analiza występowania i dopuszczalności pomocy publicznej w studium wykonalności </a:t>
            </a:r>
            <a:r>
              <a:rPr lang="pl-PL" sz="2000" u="sng" dirty="0" smtClean="0">
                <a:latin typeface="Calibri" panose="020F0502020204030204" pitchFamily="34" charset="0"/>
              </a:rPr>
              <a:t>dla każdego partnera</a:t>
            </a:r>
            <a:r>
              <a:rPr lang="pl-PL" sz="2000" dirty="0" smtClean="0">
                <a:latin typeface="Calibri" panose="020F0502020204030204" pitchFamily="34" charset="0"/>
              </a:rPr>
              <a:t> (nie tylko dla partnera wiodącego). Każdy partner może być beneficjentem pomocy publicznej! </a:t>
            </a:r>
          </a:p>
          <a:p>
            <a:pPr algn="just"/>
            <a:endParaRPr lang="pl-PL" sz="2000" dirty="0">
              <a:latin typeface="Calibri" panose="020F0502020204030204" pitchFamily="34" charset="0"/>
            </a:endParaRPr>
          </a:p>
          <a:p>
            <a:pPr algn="just"/>
            <a:r>
              <a:rPr lang="pl-PL" sz="2000" dirty="0">
                <a:latin typeface="Calibri" panose="020F0502020204030204" pitchFamily="34" charset="0"/>
              </a:rPr>
              <a:t>Intensywność pomocy określa się odrębnie dla każdego podmiotu, w odniesieniu do jego kosztów kwalifikowalnych i w zależności od dopuszczalnej dla niego maksymalnej intensywności. </a:t>
            </a:r>
            <a:endParaRPr lang="pl-PL" sz="2000" dirty="0" smtClean="0">
              <a:latin typeface="Calibri" panose="020F0502020204030204" pitchFamily="34" charset="0"/>
            </a:endParaRPr>
          </a:p>
          <a:p>
            <a:pPr algn="just"/>
            <a:endParaRPr lang="pl-PL" sz="2000" dirty="0">
              <a:latin typeface="Calibri" panose="020F0502020204030204" pitchFamily="34" charset="0"/>
            </a:endParaRPr>
          </a:p>
          <a:p>
            <a:pPr algn="just"/>
            <a:r>
              <a:rPr lang="pl-PL" sz="2000" dirty="0">
                <a:latin typeface="Calibri" panose="020F0502020204030204" pitchFamily="34" charset="0"/>
              </a:rPr>
              <a:t>Natomiast w Generatorze Wniosków Aplikacyjnych należy wskazać zsumowaną wartość kosztów kwalifikowalnych projektu oraz kwotową wielkość pomocy, natomiast jeśli chodzi o intensywność pomocy, to w opinii IZ RPO WP, należy wyliczyć i podać średnią ważoną intensywności pomocy dla wszystkich partnerów.</a:t>
            </a:r>
          </a:p>
          <a:p>
            <a:pPr algn="just"/>
            <a:endParaRPr lang="pl-PL" sz="2000" dirty="0"/>
          </a:p>
          <a:p>
            <a:pPr algn="just"/>
            <a:endParaRPr lang="pl-PL" sz="2000" dirty="0" smtClean="0"/>
          </a:p>
          <a:p>
            <a:pPr marL="0" indent="0" algn="ctr">
              <a:buNone/>
            </a:pPr>
            <a:endParaRPr lang="pl-PL" sz="2000" u="sng" dirty="0"/>
          </a:p>
          <a:p>
            <a:pPr marL="0" indent="0" algn="ctr">
              <a:buNone/>
            </a:pPr>
            <a:endParaRPr lang="pl-PL" sz="2000" u="sng" dirty="0"/>
          </a:p>
        </p:txBody>
      </p:sp>
    </p:spTree>
    <p:extLst>
      <p:ext uri="{BB962C8B-B14F-4D97-AF65-F5344CB8AC3E}">
        <p14:creationId xmlns:p14="http://schemas.microsoft.com/office/powerpoint/2010/main" val="2268400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ctr">
              <a:buNone/>
            </a:pPr>
            <a:r>
              <a:rPr lang="pl-PL" sz="1800" b="1" u="sng" dirty="0" smtClean="0">
                <a:latin typeface="Calibri" panose="020F0502020204030204" pitchFamily="34" charset="0"/>
              </a:rPr>
              <a:t>Infrastruktura dedykowana</a:t>
            </a: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Decyzja </a:t>
            </a:r>
            <a:r>
              <a:rPr lang="pl-PL" sz="1800" dirty="0">
                <a:latin typeface="Calibri" panose="020F0502020204030204" pitchFamily="34" charset="0"/>
              </a:rPr>
              <a:t>KE z 29.06.2011 r. w sprawie N 671/2008 –  Pomoc dla Mercedes-Benz Manufacturing </a:t>
            </a:r>
            <a:r>
              <a:rPr lang="pl-PL" sz="1800" dirty="0" err="1">
                <a:latin typeface="Calibri" panose="020F0502020204030204" pitchFamily="34" charset="0"/>
              </a:rPr>
              <a:t>Hungary</a:t>
            </a:r>
            <a:r>
              <a:rPr lang="pl-PL" sz="1800" dirty="0">
                <a:latin typeface="Calibri" panose="020F0502020204030204" pitchFamily="34" charset="0"/>
              </a:rPr>
              <a:t> </a:t>
            </a:r>
            <a:r>
              <a:rPr lang="pl-PL" sz="1800" dirty="0" err="1">
                <a:latin typeface="Calibri" panose="020F0502020204030204" pitchFamily="34" charset="0"/>
              </a:rPr>
              <a:t>Korlátolt</a:t>
            </a:r>
            <a:r>
              <a:rPr lang="pl-PL" sz="1800" dirty="0">
                <a:latin typeface="Calibri" panose="020F0502020204030204" pitchFamily="34" charset="0"/>
              </a:rPr>
              <a:t> </a:t>
            </a:r>
            <a:r>
              <a:rPr lang="pl-PL" sz="1800" dirty="0" err="1">
                <a:latin typeface="Calibri" panose="020F0502020204030204" pitchFamily="34" charset="0"/>
              </a:rPr>
              <a:t>Felelősségű</a:t>
            </a:r>
            <a:r>
              <a:rPr lang="pl-PL" sz="1800" dirty="0">
                <a:latin typeface="Calibri" panose="020F0502020204030204" pitchFamily="34" charset="0"/>
              </a:rPr>
              <a:t> </a:t>
            </a:r>
            <a:r>
              <a:rPr lang="pl-PL" sz="1800" dirty="0" err="1">
                <a:latin typeface="Calibri" panose="020F0502020204030204" pitchFamily="34" charset="0"/>
              </a:rPr>
              <a:t>Társaság</a:t>
            </a:r>
            <a:r>
              <a:rPr lang="pl-PL" sz="1800" dirty="0">
                <a:latin typeface="Calibri" panose="020F0502020204030204" pitchFamily="34" charset="0"/>
              </a:rPr>
              <a:t>:</a:t>
            </a:r>
          </a:p>
          <a:p>
            <a:pPr algn="just"/>
            <a:endParaRPr lang="pl-PL" sz="1800" dirty="0">
              <a:latin typeface="Calibri" panose="020F0502020204030204" pitchFamily="34" charset="0"/>
            </a:endParaRPr>
          </a:p>
          <a:p>
            <a:pPr marL="285750" indent="-285750" algn="just">
              <a:buFont typeface="Arial"/>
              <a:buChar char="•"/>
            </a:pPr>
            <a:r>
              <a:rPr lang="pl-PL" sz="1800" dirty="0">
                <a:latin typeface="Calibri" panose="020F0502020204030204" pitchFamily="34" charset="0"/>
              </a:rPr>
              <a:t>budowa nowej infrastruktury kolejowej prowadzącej od narodowej infrastruktury kolejowej  do fabryki samochodów osobowych Mercedes-Benz, która to infrastruktura miała się znajdować się poza terenem fabryki, nie być jej własnością i teoretycznie być otwarta dla wszystkich potencjalnych użytkowników, </a:t>
            </a:r>
          </a:p>
          <a:p>
            <a:pPr marL="285750" indent="-285750" algn="just">
              <a:buFont typeface="Arial"/>
              <a:buChar char="•"/>
            </a:pPr>
            <a:endParaRPr lang="pl-PL" sz="1800" dirty="0">
              <a:latin typeface="Calibri" panose="020F0502020204030204" pitchFamily="34" charset="0"/>
            </a:endParaRPr>
          </a:p>
          <a:p>
            <a:pPr marL="285750" indent="-285750" algn="just">
              <a:buFont typeface="Arial"/>
              <a:buChar char="•"/>
            </a:pPr>
            <a:r>
              <a:rPr lang="pl-PL" sz="1800" dirty="0">
                <a:latin typeface="Calibri" panose="020F0502020204030204" pitchFamily="34" charset="0"/>
              </a:rPr>
              <a:t>Daimler AG (właściciel fabryki) płacić miał ceny rynkowe za dostęp do infrastruktury,</a:t>
            </a:r>
          </a:p>
          <a:p>
            <a:pPr marL="285750" indent="-285750" algn="just">
              <a:buFont typeface="Arial"/>
              <a:buChar char="•"/>
            </a:pPr>
            <a:endParaRPr lang="pl-PL" sz="1800" dirty="0">
              <a:latin typeface="Calibri" panose="020F0502020204030204" pitchFamily="34" charset="0"/>
            </a:endParaRPr>
          </a:p>
          <a:p>
            <a:pPr marL="285750" indent="-285750" algn="just">
              <a:buFont typeface="Arial"/>
              <a:buChar char="•"/>
            </a:pPr>
            <a:r>
              <a:rPr lang="pl-PL" sz="1800" dirty="0">
                <a:latin typeface="Calibri" panose="020F0502020204030204" pitchFamily="34" charset="0"/>
              </a:rPr>
              <a:t>KE uznała, że to w rzeczywistości nowe połączenie kolejowe będzie służyć jedynie fabryce samochodów  Mercedes-Benz, a zatem wsparcie będzie przeznaczone dla konkretnego przedsiębiorstwa i co za tym idzie będzie to selektywna korzyść ekonomiczna, a więc dofinansowanie kosztów budowy tej infrastruktury to pomoc publiczna dla Daimler AG.</a:t>
            </a:r>
          </a:p>
          <a:p>
            <a:pPr algn="just"/>
            <a:endParaRPr lang="pl-PL" sz="2000" dirty="0"/>
          </a:p>
          <a:p>
            <a:pPr algn="just"/>
            <a:endParaRPr lang="pl-PL" sz="2000" dirty="0" smtClean="0"/>
          </a:p>
          <a:p>
            <a:pPr marL="0" indent="0" algn="ctr">
              <a:buNone/>
            </a:pPr>
            <a:endParaRPr lang="pl-PL" sz="2000" u="sng" dirty="0"/>
          </a:p>
          <a:p>
            <a:pPr marL="0" indent="0" algn="ctr">
              <a:buNone/>
            </a:pPr>
            <a:endParaRPr lang="pl-PL" sz="2000" u="sng" dirty="0"/>
          </a:p>
        </p:txBody>
      </p:sp>
    </p:spTree>
    <p:extLst>
      <p:ext uri="{BB962C8B-B14F-4D97-AF65-F5344CB8AC3E}">
        <p14:creationId xmlns:p14="http://schemas.microsoft.com/office/powerpoint/2010/main" val="317184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lvl="0" indent="0" algn="just">
              <a:buNone/>
            </a:pPr>
            <a:r>
              <a:rPr lang="pl-PL" sz="1600" dirty="0" smtClean="0">
                <a:solidFill>
                  <a:prstClr val="black"/>
                </a:solidFill>
                <a:latin typeface="Calibri" panose="020F0502020204030204" pitchFamily="34" charset="0"/>
              </a:rPr>
              <a:t>Decyzja </a:t>
            </a:r>
            <a:r>
              <a:rPr lang="pl-PL" sz="1600" dirty="0">
                <a:solidFill>
                  <a:prstClr val="black"/>
                </a:solidFill>
                <a:latin typeface="Calibri" panose="020F0502020204030204" pitchFamily="34" charset="0"/>
              </a:rPr>
              <a:t>KE z 8.01.2016 r. w sprawie SA.36019 – Finansowanie infrastruktury drogowej w pobliżu inwestycji na nieruchomości firmy </a:t>
            </a:r>
            <a:r>
              <a:rPr lang="pl-PL" sz="1600" dirty="0" err="1">
                <a:solidFill>
                  <a:prstClr val="black"/>
                </a:solidFill>
                <a:latin typeface="Calibri" panose="020F0502020204030204" pitchFamily="34" charset="0"/>
              </a:rPr>
              <a:t>Uplace</a:t>
            </a:r>
            <a:r>
              <a:rPr lang="pl-PL" sz="1600" dirty="0">
                <a:solidFill>
                  <a:prstClr val="black"/>
                </a:solidFill>
                <a:latin typeface="Calibri" panose="020F0502020204030204" pitchFamily="34" charset="0"/>
              </a:rPr>
              <a:t> (Belgia):</a:t>
            </a:r>
          </a:p>
          <a:p>
            <a:pPr lvl="0" algn="just"/>
            <a:endParaRPr lang="pl-PL" sz="1600" dirty="0">
              <a:solidFill>
                <a:prstClr val="black"/>
              </a:solidFill>
              <a:latin typeface="Calibri" panose="020F0502020204030204" pitchFamily="34" charset="0"/>
            </a:endParaRPr>
          </a:p>
          <a:p>
            <a:pPr marL="285750" lvl="0" indent="-285750" algn="just">
              <a:spcBef>
                <a:spcPts val="600"/>
              </a:spcBef>
              <a:spcAft>
                <a:spcPts val="600"/>
              </a:spcAft>
              <a:buFont typeface="Arial"/>
              <a:buChar char="•"/>
            </a:pPr>
            <a:r>
              <a:rPr lang="pl-PL" sz="1600" dirty="0">
                <a:solidFill>
                  <a:prstClr val="black"/>
                </a:solidFill>
                <a:latin typeface="Calibri" panose="020F0502020204030204" pitchFamily="34" charset="0"/>
              </a:rPr>
              <a:t>Inwestycja na nieruchomościach należących do firmy </a:t>
            </a:r>
            <a:r>
              <a:rPr lang="pl-PL" sz="1600" dirty="0" err="1">
                <a:solidFill>
                  <a:prstClr val="black"/>
                </a:solidFill>
                <a:latin typeface="Calibri" panose="020F0502020204030204" pitchFamily="34" charset="0"/>
              </a:rPr>
              <a:t>Uplace</a:t>
            </a:r>
            <a:r>
              <a:rPr lang="pl-PL" sz="1600" dirty="0">
                <a:solidFill>
                  <a:prstClr val="black"/>
                </a:solidFill>
                <a:latin typeface="Calibri" panose="020F0502020204030204" pitchFamily="34" charset="0"/>
              </a:rPr>
              <a:t> dotyczyła kawiarni, restauracji, hoteli, sklepów, przestrzeni rekreacyjnych i innych przestrzeni przeznaczonych do najmu komercyjnego;</a:t>
            </a:r>
          </a:p>
          <a:p>
            <a:pPr marL="285750" lvl="0" indent="-285750" algn="just">
              <a:spcBef>
                <a:spcPts val="600"/>
              </a:spcBef>
              <a:spcAft>
                <a:spcPts val="600"/>
              </a:spcAft>
              <a:buFont typeface="Arial"/>
              <a:buChar char="•"/>
            </a:pPr>
            <a:r>
              <a:rPr lang="pl-PL" sz="1600" dirty="0" smtClean="0">
                <a:solidFill>
                  <a:prstClr val="black"/>
                </a:solidFill>
                <a:latin typeface="Calibri" panose="020F0502020204030204" pitchFamily="34" charset="0"/>
              </a:rPr>
              <a:t>Wszystkie </a:t>
            </a:r>
            <a:r>
              <a:rPr lang="pl-PL" sz="1600" dirty="0">
                <a:solidFill>
                  <a:prstClr val="black"/>
                </a:solidFill>
                <a:latin typeface="Calibri" panose="020F0502020204030204" pitchFamily="34" charset="0"/>
              </a:rPr>
              <a:t>prace (w tym infrastrukturalne) na prywatnych gruntach </a:t>
            </a:r>
            <a:r>
              <a:rPr lang="pl-PL" sz="1600" dirty="0" err="1">
                <a:solidFill>
                  <a:prstClr val="black"/>
                </a:solidFill>
                <a:latin typeface="Calibri" panose="020F0502020204030204" pitchFamily="34" charset="0"/>
              </a:rPr>
              <a:t>Uplace</a:t>
            </a:r>
            <a:r>
              <a:rPr lang="pl-PL" sz="1600" dirty="0">
                <a:solidFill>
                  <a:prstClr val="black"/>
                </a:solidFill>
                <a:latin typeface="Calibri" panose="020F0502020204030204" pitchFamily="34" charset="0"/>
              </a:rPr>
              <a:t> zostały sfinansowane przez </a:t>
            </a:r>
            <a:r>
              <a:rPr lang="pl-PL" sz="1600" dirty="0" err="1">
                <a:solidFill>
                  <a:prstClr val="black"/>
                </a:solidFill>
                <a:latin typeface="Calibri" panose="020F0502020204030204" pitchFamily="34" charset="0"/>
              </a:rPr>
              <a:t>Uplace</a:t>
            </a:r>
            <a:r>
              <a:rPr lang="pl-PL" sz="1600" dirty="0">
                <a:solidFill>
                  <a:prstClr val="black"/>
                </a:solidFill>
                <a:latin typeface="Calibri" panose="020F0502020204030204" pitchFamily="34" charset="0"/>
              </a:rPr>
              <a:t>;</a:t>
            </a:r>
          </a:p>
          <a:p>
            <a:pPr marL="285750" lvl="0" indent="-285750" algn="just">
              <a:spcBef>
                <a:spcPts val="600"/>
              </a:spcBef>
              <a:spcAft>
                <a:spcPts val="600"/>
              </a:spcAft>
              <a:buFont typeface="Arial"/>
              <a:buChar char="•"/>
            </a:pPr>
            <a:r>
              <a:rPr lang="pl-PL" sz="1600" dirty="0" smtClean="0">
                <a:solidFill>
                  <a:prstClr val="black"/>
                </a:solidFill>
                <a:latin typeface="Calibri" panose="020F0502020204030204" pitchFamily="34" charset="0"/>
              </a:rPr>
              <a:t>Grunty </a:t>
            </a:r>
            <a:r>
              <a:rPr lang="pl-PL" sz="1600" dirty="0">
                <a:solidFill>
                  <a:prstClr val="black"/>
                </a:solidFill>
                <a:latin typeface="Calibri" panose="020F0502020204030204" pitchFamily="34" charset="0"/>
              </a:rPr>
              <a:t>te były położone z dala od publicznej sieci drogowej;</a:t>
            </a:r>
          </a:p>
          <a:p>
            <a:pPr marL="285750" lvl="0" indent="-285750" algn="just">
              <a:spcBef>
                <a:spcPts val="600"/>
              </a:spcBef>
              <a:spcAft>
                <a:spcPts val="600"/>
              </a:spcAft>
              <a:buFont typeface="Arial"/>
              <a:buChar char="•"/>
            </a:pPr>
            <a:r>
              <a:rPr lang="pl-PL" sz="1600" dirty="0" smtClean="0">
                <a:solidFill>
                  <a:prstClr val="black"/>
                </a:solidFill>
                <a:latin typeface="Calibri" panose="020F0502020204030204" pitchFamily="34" charset="0"/>
              </a:rPr>
              <a:t>Inwestycje </a:t>
            </a:r>
            <a:r>
              <a:rPr lang="pl-PL" sz="1600" dirty="0">
                <a:solidFill>
                  <a:prstClr val="black"/>
                </a:solidFill>
                <a:latin typeface="Calibri" panose="020F0502020204030204" pitchFamily="34" charset="0"/>
              </a:rPr>
              <a:t>w budowę dróg publicznych, przeprowadzone na gruntach należących do władz publicznych, łączące publiczną sieć drogową z terenem inwestycji </a:t>
            </a:r>
            <a:r>
              <a:rPr lang="pl-PL" sz="1600" dirty="0" err="1">
                <a:solidFill>
                  <a:prstClr val="black"/>
                </a:solidFill>
                <a:latin typeface="Calibri" panose="020F0502020204030204" pitchFamily="34" charset="0"/>
              </a:rPr>
              <a:t>Uplace</a:t>
            </a:r>
            <a:r>
              <a:rPr lang="pl-PL" sz="1600" dirty="0">
                <a:solidFill>
                  <a:prstClr val="black"/>
                </a:solidFill>
                <a:latin typeface="Calibri" panose="020F0502020204030204" pitchFamily="34" charset="0"/>
              </a:rPr>
              <a:t>;</a:t>
            </a:r>
          </a:p>
          <a:p>
            <a:pPr marL="285750" indent="-285750" algn="just">
              <a:spcBef>
                <a:spcPts val="600"/>
              </a:spcBef>
              <a:spcAft>
                <a:spcPts val="600"/>
              </a:spcAft>
              <a:buFont typeface="Arial"/>
              <a:buChar char="•"/>
            </a:pPr>
            <a:r>
              <a:rPr lang="pl-PL" sz="1600" dirty="0" err="1" smtClean="0">
                <a:solidFill>
                  <a:prstClr val="black"/>
                </a:solidFill>
                <a:latin typeface="Calibri" panose="020F0502020204030204" pitchFamily="34" charset="0"/>
              </a:rPr>
              <a:t>Uplace</a:t>
            </a:r>
            <a:r>
              <a:rPr lang="pl-PL" sz="1600" dirty="0" smtClean="0">
                <a:solidFill>
                  <a:prstClr val="black"/>
                </a:solidFill>
                <a:latin typeface="Calibri" panose="020F0502020204030204" pitchFamily="34" charset="0"/>
              </a:rPr>
              <a:t> </a:t>
            </a:r>
            <a:r>
              <a:rPr lang="pl-PL" sz="1600" dirty="0">
                <a:solidFill>
                  <a:prstClr val="black"/>
                </a:solidFill>
                <a:latin typeface="Calibri" panose="020F0502020204030204" pitchFamily="34" charset="0"/>
              </a:rPr>
              <a:t>ponosiło koszty wszystkich prac od granicy terenu inwestycji; prace „na pograniczu” były finansowane ze środków publicznych max. w 60%.</a:t>
            </a:r>
          </a:p>
          <a:p>
            <a:pPr marL="285750" lvl="0" indent="-285750" algn="just">
              <a:spcBef>
                <a:spcPts val="600"/>
              </a:spcBef>
              <a:spcAft>
                <a:spcPts val="600"/>
              </a:spcAft>
              <a:buFont typeface="Arial"/>
              <a:buChar char="•"/>
            </a:pPr>
            <a:r>
              <a:rPr lang="pl-PL" sz="1600" dirty="0" smtClean="0">
                <a:solidFill>
                  <a:prstClr val="black"/>
                </a:solidFill>
                <a:latin typeface="Calibri" panose="020F0502020204030204" pitchFamily="34" charset="0"/>
              </a:rPr>
              <a:t>Drogi </a:t>
            </a:r>
            <a:r>
              <a:rPr lang="pl-PL" sz="1600" dirty="0">
                <a:solidFill>
                  <a:prstClr val="black"/>
                </a:solidFill>
                <a:latin typeface="Calibri" panose="020F0502020204030204" pitchFamily="34" charset="0"/>
              </a:rPr>
              <a:t>objęte w pełni publicznym finansowanie nie były drogami płatnymi, służyły ogółowi społeczeństwa (były dostępne dla wszystkich na niedyskryminacyjnych zasadach), były zarządzane i utrzymywane przez odpowiednie organy publiczne. Odpowiadały na potrzeby transportu publicznego.</a:t>
            </a:r>
          </a:p>
          <a:p>
            <a:pPr marL="285750" lvl="0" indent="-285750" algn="just">
              <a:spcBef>
                <a:spcPts val="600"/>
              </a:spcBef>
              <a:spcAft>
                <a:spcPts val="600"/>
              </a:spcAft>
              <a:buFont typeface="Arial"/>
              <a:buChar char="•"/>
            </a:pPr>
            <a:r>
              <a:rPr lang="pl-PL" sz="1600" dirty="0" smtClean="0">
                <a:solidFill>
                  <a:prstClr val="black"/>
                </a:solidFill>
                <a:latin typeface="Calibri" panose="020F0502020204030204" pitchFamily="34" charset="0"/>
              </a:rPr>
              <a:t>Brak </a:t>
            </a:r>
            <a:r>
              <a:rPr lang="pl-PL" sz="1600" dirty="0">
                <a:solidFill>
                  <a:prstClr val="black"/>
                </a:solidFill>
                <a:latin typeface="Calibri" panose="020F0502020204030204" pitchFamily="34" charset="0"/>
              </a:rPr>
              <a:t>wyraźnych przepisów, kto powinien finansować drogi dojazdowe do terenów inwestycyjnych.</a:t>
            </a:r>
          </a:p>
          <a:p>
            <a:pPr marL="285750" lvl="0" indent="-285750" algn="just">
              <a:spcBef>
                <a:spcPts val="600"/>
              </a:spcBef>
              <a:spcAft>
                <a:spcPts val="600"/>
              </a:spcAft>
              <a:buFont typeface="Arial"/>
              <a:buChar char="•"/>
            </a:pPr>
            <a:r>
              <a:rPr lang="pl-PL" sz="1600" dirty="0" smtClean="0">
                <a:solidFill>
                  <a:prstClr val="black"/>
                </a:solidFill>
                <a:latin typeface="Calibri" panose="020F0502020204030204" pitchFamily="34" charset="0"/>
              </a:rPr>
              <a:t>Wniosek </a:t>
            </a:r>
            <a:r>
              <a:rPr lang="pl-PL" sz="1600" dirty="0">
                <a:solidFill>
                  <a:prstClr val="black"/>
                </a:solidFill>
                <a:latin typeface="Calibri" panose="020F0502020204030204" pitchFamily="34" charset="0"/>
              </a:rPr>
              <a:t>KE: brak selektywnej korzyści ekonomicznej -&gt; brak pomocy publicznej.</a:t>
            </a:r>
          </a:p>
          <a:p>
            <a:pPr algn="just"/>
            <a:endParaRPr lang="pl-PL" sz="2000" dirty="0" smtClean="0"/>
          </a:p>
          <a:p>
            <a:pPr marL="0" indent="0" algn="ctr">
              <a:buNone/>
            </a:pPr>
            <a:endParaRPr lang="pl-PL" sz="2000" u="sng" dirty="0"/>
          </a:p>
          <a:p>
            <a:pPr marL="0" indent="0" algn="ctr">
              <a:buNone/>
            </a:pPr>
            <a:endParaRPr lang="pl-PL" sz="2000" u="sng" dirty="0"/>
          </a:p>
        </p:txBody>
      </p:sp>
    </p:spTree>
    <p:extLst>
      <p:ext uri="{BB962C8B-B14F-4D97-AF65-F5344CB8AC3E}">
        <p14:creationId xmlns:p14="http://schemas.microsoft.com/office/powerpoint/2010/main" val="665033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lvl="0" indent="0" algn="just">
              <a:spcBef>
                <a:spcPts val="600"/>
              </a:spcBef>
              <a:spcAft>
                <a:spcPts val="600"/>
              </a:spcAft>
              <a:buNone/>
            </a:pPr>
            <a:r>
              <a:rPr lang="pl-PL" sz="1800" dirty="0">
                <a:solidFill>
                  <a:prstClr val="black"/>
                </a:solidFill>
                <a:latin typeface="Calibri" panose="020F0502020204030204" pitchFamily="34" charset="0"/>
              </a:rPr>
              <a:t>Decyzja KE z 8.12.2015 r. w sprawie SA.36628 – Fred Olsen:</a:t>
            </a:r>
          </a:p>
          <a:p>
            <a:pPr lvl="0" algn="just">
              <a:spcBef>
                <a:spcPts val="600"/>
              </a:spcBef>
              <a:spcAft>
                <a:spcPts val="600"/>
              </a:spcAft>
            </a:pPr>
            <a:endParaRPr lang="pl-PL" sz="1800" dirty="0">
              <a:solidFill>
                <a:prstClr val="black"/>
              </a:solidFill>
              <a:latin typeface="Calibri" panose="020F0502020204030204" pitchFamily="34" charset="0"/>
            </a:endParaRPr>
          </a:p>
          <a:p>
            <a:pPr marL="285750" lvl="0" indent="-285750" algn="just">
              <a:spcBef>
                <a:spcPts val="600"/>
              </a:spcBef>
              <a:spcAft>
                <a:spcPts val="600"/>
              </a:spcAft>
              <a:buFont typeface="Arial" panose="020B0604020202020204" pitchFamily="34" charset="0"/>
              <a:buChar char="•"/>
            </a:pPr>
            <a:r>
              <a:rPr lang="pl-PL" sz="1800" dirty="0">
                <a:solidFill>
                  <a:prstClr val="black"/>
                </a:solidFill>
                <a:latin typeface="Calibri" panose="020F0502020204030204" pitchFamily="34" charset="0"/>
              </a:rPr>
              <a:t>Port Puerto de las </a:t>
            </a:r>
            <a:r>
              <a:rPr lang="pl-PL" sz="1800" dirty="0" err="1">
                <a:solidFill>
                  <a:prstClr val="black"/>
                </a:solidFill>
                <a:latin typeface="Calibri" panose="020F0502020204030204" pitchFamily="34" charset="0"/>
              </a:rPr>
              <a:t>Nievas</a:t>
            </a:r>
            <a:r>
              <a:rPr lang="pl-PL" sz="1800" dirty="0">
                <a:solidFill>
                  <a:prstClr val="black"/>
                </a:solidFill>
                <a:latin typeface="Calibri" panose="020F0502020204030204" pitchFamily="34" charset="0"/>
              </a:rPr>
              <a:t> (Hiszpania) przekształcony w terminal promowy z portu rybackiego, był dostosowany wyłącznie do obsługi tzw. „szybkich promów”, nie zaś konwencjonalnych jednostek;</a:t>
            </a:r>
          </a:p>
          <a:p>
            <a:pPr marL="285750" lvl="0" indent="-285750" algn="just">
              <a:spcBef>
                <a:spcPts val="600"/>
              </a:spcBef>
              <a:spcAft>
                <a:spcPts val="600"/>
              </a:spcAft>
              <a:buFont typeface="Arial" panose="020B0604020202020204" pitchFamily="34" charset="0"/>
              <a:buChar char="•"/>
            </a:pPr>
            <a:r>
              <a:rPr lang="pl-PL" sz="1800" dirty="0" smtClean="0">
                <a:solidFill>
                  <a:prstClr val="black"/>
                </a:solidFill>
                <a:latin typeface="Calibri" panose="020F0502020204030204" pitchFamily="34" charset="0"/>
              </a:rPr>
              <a:t>Jedynym </a:t>
            </a:r>
            <a:r>
              <a:rPr lang="pl-PL" sz="1800" dirty="0">
                <a:solidFill>
                  <a:prstClr val="black"/>
                </a:solidFill>
                <a:latin typeface="Calibri" panose="020F0502020204030204" pitchFamily="34" charset="0"/>
              </a:rPr>
              <a:t>armatorem używającym „szybkich promów” był Fred Olsen – jego konkurenci  eksploatowali konwencjonalne jednostki;</a:t>
            </a:r>
          </a:p>
          <a:p>
            <a:pPr marL="285750" lvl="0" indent="-285750" algn="just">
              <a:spcBef>
                <a:spcPts val="600"/>
              </a:spcBef>
              <a:spcAft>
                <a:spcPts val="600"/>
              </a:spcAft>
              <a:buFont typeface="Arial" panose="020B0604020202020204" pitchFamily="34" charset="0"/>
              <a:buChar char="•"/>
            </a:pPr>
            <a:r>
              <a:rPr lang="pl-PL" sz="1800" dirty="0" smtClean="0">
                <a:solidFill>
                  <a:prstClr val="black"/>
                </a:solidFill>
                <a:latin typeface="Calibri" panose="020F0502020204030204" pitchFamily="34" charset="0"/>
              </a:rPr>
              <a:t>Konkurenci </a:t>
            </a:r>
            <a:r>
              <a:rPr lang="pl-PL" sz="1800" dirty="0">
                <a:solidFill>
                  <a:prstClr val="black"/>
                </a:solidFill>
                <a:latin typeface="Calibri" panose="020F0502020204030204" pitchFamily="34" charset="0"/>
              </a:rPr>
              <a:t>Fred Olsen zarzucali władzom hiszpańskim, że taka techniczna konstrukcja portu stanowi o tym, że jest to infrastruktura dedykowana Fred Olsen, a zatem że jest to pomoc publiczna dla tego armatora;</a:t>
            </a:r>
          </a:p>
          <a:p>
            <a:pPr marL="285750" lvl="0" indent="-285750" algn="just">
              <a:spcBef>
                <a:spcPts val="600"/>
              </a:spcBef>
              <a:spcAft>
                <a:spcPts val="600"/>
              </a:spcAft>
              <a:buFont typeface="Arial" panose="020B0604020202020204" pitchFamily="34" charset="0"/>
              <a:buChar char="•"/>
            </a:pPr>
            <a:r>
              <a:rPr lang="pl-PL" sz="1800" dirty="0" smtClean="0">
                <a:solidFill>
                  <a:prstClr val="black"/>
                </a:solidFill>
                <a:latin typeface="Calibri" panose="020F0502020204030204" pitchFamily="34" charset="0"/>
              </a:rPr>
              <a:t>Władze </a:t>
            </a:r>
            <a:r>
              <a:rPr lang="pl-PL" sz="1800" dirty="0">
                <a:solidFill>
                  <a:prstClr val="black"/>
                </a:solidFill>
                <a:latin typeface="Calibri" panose="020F0502020204030204" pitchFamily="34" charset="0"/>
              </a:rPr>
              <a:t>hiszpańskie wyjaśniły, że z technicznego punktu widzenia, ze względów bezpieczeństwa, jedynie „szybkie promy” mogą operować z Puerto de las </a:t>
            </a:r>
            <a:r>
              <a:rPr lang="pl-PL" sz="1800" dirty="0" err="1">
                <a:solidFill>
                  <a:prstClr val="black"/>
                </a:solidFill>
                <a:latin typeface="Calibri" panose="020F0502020204030204" pitchFamily="34" charset="0"/>
              </a:rPr>
              <a:t>Nievas</a:t>
            </a:r>
            <a:r>
              <a:rPr lang="pl-PL" sz="1800" dirty="0">
                <a:solidFill>
                  <a:prstClr val="black"/>
                </a:solidFill>
                <a:latin typeface="Calibri" panose="020F0502020204030204" pitchFamily="34" charset="0"/>
              </a:rPr>
              <a:t> (ekspertyza  niezależnego eksperta).</a:t>
            </a:r>
          </a:p>
          <a:p>
            <a:pPr marL="285750" lvl="0" indent="-285750" algn="just">
              <a:spcBef>
                <a:spcPts val="600"/>
              </a:spcBef>
              <a:spcAft>
                <a:spcPts val="600"/>
              </a:spcAft>
              <a:buFont typeface="Arial" panose="020B0604020202020204" pitchFamily="34" charset="0"/>
              <a:buChar char="•"/>
            </a:pPr>
            <a:r>
              <a:rPr lang="pl-PL" sz="1800" dirty="0" smtClean="0">
                <a:solidFill>
                  <a:prstClr val="black"/>
                </a:solidFill>
                <a:latin typeface="Calibri" panose="020F0502020204030204" pitchFamily="34" charset="0"/>
              </a:rPr>
              <a:t>KE</a:t>
            </a:r>
            <a:r>
              <a:rPr lang="pl-PL" sz="1800" dirty="0">
                <a:solidFill>
                  <a:prstClr val="black"/>
                </a:solidFill>
                <a:latin typeface="Calibri" panose="020F0502020204030204" pitchFamily="34" charset="0"/>
              </a:rPr>
              <a:t>: ograniczenia portu do „szybkich promów” wynika z jego fizycznych uwarunkowań i jest usprawiedliwione względami bezpieczeństwa. Nie jest to więc infrastruktura dedykowana -&gt; brak pomocy publicznej dla Fred Olsen.</a:t>
            </a:r>
          </a:p>
          <a:p>
            <a:pPr algn="just"/>
            <a:endParaRPr lang="pl-PL" sz="2000" dirty="0" smtClean="0"/>
          </a:p>
          <a:p>
            <a:pPr marL="0" indent="0" algn="ctr">
              <a:buNone/>
            </a:pPr>
            <a:endParaRPr lang="pl-PL" sz="2000" u="sng" dirty="0"/>
          </a:p>
          <a:p>
            <a:pPr marL="0" indent="0" algn="ctr">
              <a:buNone/>
            </a:pPr>
            <a:endParaRPr lang="pl-PL" sz="2000" u="sng" dirty="0"/>
          </a:p>
        </p:txBody>
      </p:sp>
    </p:spTree>
    <p:extLst>
      <p:ext uri="{BB962C8B-B14F-4D97-AF65-F5344CB8AC3E}">
        <p14:creationId xmlns:p14="http://schemas.microsoft.com/office/powerpoint/2010/main" val="1165889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lvl="0" indent="0" algn="just">
              <a:spcBef>
                <a:spcPts val="600"/>
              </a:spcBef>
              <a:spcAft>
                <a:spcPts val="600"/>
              </a:spcAft>
              <a:buNone/>
            </a:pPr>
            <a:r>
              <a:rPr lang="pl-PL" sz="2000" dirty="0">
                <a:solidFill>
                  <a:prstClr val="black"/>
                </a:solidFill>
                <a:latin typeface="Calibri" panose="020F0502020204030204" pitchFamily="34" charset="0"/>
              </a:rPr>
              <a:t>Decyzja KE z 1.10.2014 r. w sprawie SA.36147 – rzekoma pomoc dla </a:t>
            </a:r>
            <a:r>
              <a:rPr lang="pl-PL" sz="2000" dirty="0" err="1">
                <a:solidFill>
                  <a:prstClr val="black"/>
                </a:solidFill>
                <a:latin typeface="Calibri" panose="020F0502020204030204" pitchFamily="34" charset="0"/>
              </a:rPr>
              <a:t>Propapier</a:t>
            </a:r>
            <a:r>
              <a:rPr lang="pl-PL" sz="2000" dirty="0">
                <a:solidFill>
                  <a:prstClr val="black"/>
                </a:solidFill>
                <a:latin typeface="Calibri" panose="020F0502020204030204" pitchFamily="34" charset="0"/>
              </a:rPr>
              <a:t> PM2 </a:t>
            </a:r>
            <a:r>
              <a:rPr lang="pl-PL" sz="1800" dirty="0">
                <a:solidFill>
                  <a:prstClr val="black"/>
                </a:solidFill>
                <a:latin typeface="Calibri" panose="020F0502020204030204" pitchFamily="34" charset="0"/>
              </a:rPr>
              <a:t>GmbH:</a:t>
            </a:r>
          </a:p>
          <a:p>
            <a:pPr marL="285750" lvl="0" indent="-285750" algn="just">
              <a:spcBef>
                <a:spcPts val="600"/>
              </a:spcBef>
              <a:spcAft>
                <a:spcPts val="600"/>
              </a:spcAft>
              <a:buFont typeface="Arial" panose="020B0604020202020204" pitchFamily="34" charset="0"/>
              <a:buChar char="•"/>
            </a:pPr>
            <a:r>
              <a:rPr lang="pl-PL" sz="1800" dirty="0" smtClean="0">
                <a:solidFill>
                  <a:prstClr val="black"/>
                </a:solidFill>
                <a:latin typeface="Calibri" panose="020F0502020204030204" pitchFamily="34" charset="0"/>
              </a:rPr>
              <a:t>Skarżący </a:t>
            </a:r>
            <a:r>
              <a:rPr lang="pl-PL" sz="1800" dirty="0">
                <a:solidFill>
                  <a:prstClr val="black"/>
                </a:solidFill>
                <a:latin typeface="Calibri" panose="020F0502020204030204" pitchFamily="34" charset="0"/>
              </a:rPr>
              <a:t>zarzucał, że budowa z publicznych środków parkingu, dróg, pogłębienie i poszerzenie kanału rzecznego oraz budowa oczyszczalni ścieków była pomocą publiczną dla nowej fabryki </a:t>
            </a:r>
            <a:r>
              <a:rPr lang="pl-PL" sz="1800" dirty="0" err="1">
                <a:solidFill>
                  <a:prstClr val="black"/>
                </a:solidFill>
                <a:latin typeface="Calibri" panose="020F0502020204030204" pitchFamily="34" charset="0"/>
              </a:rPr>
              <a:t>Propapier</a:t>
            </a:r>
            <a:r>
              <a:rPr lang="pl-PL" sz="1800" dirty="0">
                <a:solidFill>
                  <a:prstClr val="black"/>
                </a:solidFill>
                <a:latin typeface="Calibri" panose="020F0502020204030204" pitchFamily="34" charset="0"/>
              </a:rPr>
              <a:t> -&gt; infrastruktura dedykowana.</a:t>
            </a:r>
          </a:p>
          <a:p>
            <a:pPr marL="285750" indent="-285750" algn="just">
              <a:spcBef>
                <a:spcPts val="600"/>
              </a:spcBef>
              <a:spcAft>
                <a:spcPts val="600"/>
              </a:spcAft>
              <a:buFont typeface="Arial" panose="020B0604020202020204" pitchFamily="34" charset="0"/>
              <a:buChar char="•"/>
            </a:pPr>
            <a:r>
              <a:rPr lang="pl-PL" sz="1800" dirty="0" smtClean="0">
                <a:solidFill>
                  <a:prstClr val="black"/>
                </a:solidFill>
                <a:latin typeface="Calibri" panose="020F0502020204030204" pitchFamily="34" charset="0"/>
              </a:rPr>
              <a:t>KE</a:t>
            </a:r>
            <a:r>
              <a:rPr lang="pl-PL" sz="1800" dirty="0">
                <a:solidFill>
                  <a:prstClr val="black"/>
                </a:solidFill>
                <a:latin typeface="Calibri" panose="020F0502020204030204" pitchFamily="34" charset="0"/>
              </a:rPr>
              <a:t>: władze publiczne mogą finansować infrastrukturę służącą całemu społeczeństwo. Jeśli jednak służy ona jednemu przedsiębiorstwu, to ono musi ją sfinansować.</a:t>
            </a:r>
          </a:p>
          <a:p>
            <a:pPr marL="285750" lvl="0" indent="-285750" algn="just">
              <a:spcBef>
                <a:spcPts val="600"/>
              </a:spcBef>
              <a:spcAft>
                <a:spcPts val="600"/>
              </a:spcAft>
              <a:buFont typeface="Arial" panose="020B0604020202020204" pitchFamily="34" charset="0"/>
              <a:buChar char="•"/>
            </a:pPr>
            <a:r>
              <a:rPr lang="pl-PL" sz="1800" dirty="0" smtClean="0">
                <a:solidFill>
                  <a:prstClr val="black"/>
                </a:solidFill>
                <a:latin typeface="Calibri" panose="020F0502020204030204" pitchFamily="34" charset="0"/>
              </a:rPr>
              <a:t>KE</a:t>
            </a:r>
            <a:r>
              <a:rPr lang="pl-PL" sz="1800" dirty="0">
                <a:solidFill>
                  <a:prstClr val="black"/>
                </a:solidFill>
                <a:latin typeface="Calibri" panose="020F0502020204030204" pitchFamily="34" charset="0"/>
              </a:rPr>
              <a:t>: parking był bezpłatny, nie odpowiadał potrzebom (wielkość) </a:t>
            </a:r>
            <a:r>
              <a:rPr lang="pl-PL" sz="1800" dirty="0" err="1">
                <a:solidFill>
                  <a:prstClr val="black"/>
                </a:solidFill>
                <a:latin typeface="Calibri" panose="020F0502020204030204" pitchFamily="34" charset="0"/>
              </a:rPr>
              <a:t>Propapier</a:t>
            </a:r>
            <a:r>
              <a:rPr lang="pl-PL" sz="1800" dirty="0">
                <a:solidFill>
                  <a:prstClr val="black"/>
                </a:solidFill>
                <a:latin typeface="Calibri" panose="020F0502020204030204" pitchFamily="34" charset="0"/>
              </a:rPr>
              <a:t> i nie był usytuowany w samym pobliżu fabryki. Był ogólnodostępny i służył też mieszkańcom miasta i firmom w mieście. </a:t>
            </a:r>
            <a:r>
              <a:rPr lang="pl-PL" sz="1800" dirty="0" err="1">
                <a:solidFill>
                  <a:prstClr val="black"/>
                </a:solidFill>
                <a:latin typeface="Calibri" panose="020F0502020204030204" pitchFamily="34" charset="0"/>
              </a:rPr>
              <a:t>Propapier</a:t>
            </a:r>
            <a:r>
              <a:rPr lang="pl-PL" sz="1800" dirty="0">
                <a:solidFill>
                  <a:prstClr val="black"/>
                </a:solidFill>
                <a:latin typeface="Calibri" panose="020F0502020204030204" pitchFamily="34" charset="0"/>
              </a:rPr>
              <a:t> wybudował natomiast własny parking. Nie był przypisany konkretnemu przedsiębiorcy. Sam fakt, że taka infrastruktura jest w miarę niedaleko przedsiębiorstwa nie przesądza, że jest to infrastruktura dedykowana.</a:t>
            </a:r>
          </a:p>
          <a:p>
            <a:pPr marL="285750" lvl="0" indent="-285750" algn="just">
              <a:spcBef>
                <a:spcPts val="600"/>
              </a:spcBef>
              <a:spcAft>
                <a:spcPts val="600"/>
              </a:spcAft>
              <a:buFont typeface="Arial" panose="020B0604020202020204" pitchFamily="34" charset="0"/>
              <a:buChar char="•"/>
            </a:pPr>
            <a:r>
              <a:rPr lang="pl-PL" sz="1800" dirty="0" smtClean="0">
                <a:solidFill>
                  <a:prstClr val="black"/>
                </a:solidFill>
                <a:latin typeface="Calibri" panose="020F0502020204030204" pitchFamily="34" charset="0"/>
              </a:rPr>
              <a:t>Budowa </a:t>
            </a:r>
            <a:r>
              <a:rPr lang="pl-PL" sz="1800" dirty="0">
                <a:solidFill>
                  <a:prstClr val="black"/>
                </a:solidFill>
                <a:latin typeface="Calibri" panose="020F0502020204030204" pitchFamily="34" charset="0"/>
              </a:rPr>
              <a:t>drogi (bezpłatnej) służyła rozwiązaniu problemu zanieczyszczenia powietrza oraz zatłoczenia dróg, a także skróceniu czasu podróży -&gt; nie jest dedykowana </a:t>
            </a:r>
            <a:r>
              <a:rPr lang="pl-PL" sz="1800" dirty="0" err="1">
                <a:solidFill>
                  <a:prstClr val="black"/>
                </a:solidFill>
                <a:latin typeface="Calibri" panose="020F0502020204030204" pitchFamily="34" charset="0"/>
              </a:rPr>
              <a:t>Propapier</a:t>
            </a:r>
            <a:r>
              <a:rPr lang="pl-PL" sz="1800" dirty="0">
                <a:solidFill>
                  <a:prstClr val="black"/>
                </a:solidFill>
                <a:latin typeface="Calibri" panose="020F0502020204030204" pitchFamily="34" charset="0"/>
              </a:rPr>
              <a:t>. Łączy ona tereny przemysłowe z siecią autostradową, może zatem służyć też innym przedsiębiorstwom.</a:t>
            </a:r>
          </a:p>
          <a:p>
            <a:pPr algn="just"/>
            <a:endParaRPr lang="pl-PL" sz="2000" dirty="0" smtClean="0"/>
          </a:p>
          <a:p>
            <a:pPr marL="0" indent="0" algn="ctr">
              <a:buNone/>
            </a:pPr>
            <a:endParaRPr lang="pl-PL" sz="2000" u="sng" dirty="0"/>
          </a:p>
          <a:p>
            <a:pPr marL="0" indent="0" algn="ctr">
              <a:buNone/>
            </a:pPr>
            <a:endParaRPr lang="pl-PL" sz="2000" u="sng" dirty="0"/>
          </a:p>
        </p:txBody>
      </p:sp>
    </p:spTree>
    <p:extLst>
      <p:ext uri="{BB962C8B-B14F-4D97-AF65-F5344CB8AC3E}">
        <p14:creationId xmlns:p14="http://schemas.microsoft.com/office/powerpoint/2010/main" val="2970761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285750" lvl="0" indent="-285750" algn="just">
              <a:buFont typeface="Arial" panose="020B0604020202020204" pitchFamily="34" charset="0"/>
              <a:buChar char="•"/>
            </a:pPr>
            <a:r>
              <a:rPr lang="pl-PL" sz="1800" dirty="0">
                <a:solidFill>
                  <a:prstClr val="black"/>
                </a:solidFill>
                <a:latin typeface="Calibri" panose="020F0502020204030204" pitchFamily="34" charset="0"/>
              </a:rPr>
              <a:t>Pogłębienie kanału rzecznego (bezpłatnego) było zwykłym przedsięwzięciem w ramach normalnego utrzymania dróg wodnych.</a:t>
            </a:r>
          </a:p>
          <a:p>
            <a:pPr marL="285750" indent="-285750" algn="just">
              <a:buFont typeface="Arial" panose="020B0604020202020204" pitchFamily="34" charset="0"/>
              <a:buChar char="•"/>
            </a:pPr>
            <a:endParaRPr lang="pl-PL" sz="1800" dirty="0">
              <a:solidFill>
                <a:prstClr val="black"/>
              </a:solidFill>
              <a:latin typeface="Calibri" panose="020F0502020204030204" pitchFamily="34" charset="0"/>
            </a:endParaRPr>
          </a:p>
          <a:p>
            <a:pPr marL="285750" indent="-285750" algn="just">
              <a:buFont typeface="Arial" panose="020B0604020202020204" pitchFamily="34" charset="0"/>
              <a:buChar char="•"/>
            </a:pPr>
            <a:r>
              <a:rPr lang="pl-PL" sz="1800" dirty="0">
                <a:solidFill>
                  <a:prstClr val="black"/>
                </a:solidFill>
                <a:latin typeface="Calibri" panose="020F0502020204030204" pitchFamily="34" charset="0"/>
              </a:rPr>
              <a:t>Oczyszczalnie ścieków: niezbędna dla </a:t>
            </a:r>
            <a:r>
              <a:rPr lang="pl-PL" sz="1800" dirty="0" err="1">
                <a:solidFill>
                  <a:prstClr val="black"/>
                </a:solidFill>
                <a:latin typeface="Calibri" panose="020F0502020204030204" pitchFamily="34" charset="0"/>
              </a:rPr>
              <a:t>Propapier</a:t>
            </a:r>
            <a:r>
              <a:rPr lang="pl-PL" sz="1800" dirty="0">
                <a:solidFill>
                  <a:prstClr val="black"/>
                </a:solidFill>
                <a:latin typeface="Calibri" panose="020F0502020204030204" pitchFamily="34" charset="0"/>
              </a:rPr>
              <a:t> (70%-90% ścieków pochodziło z fabryki). Poza </a:t>
            </a:r>
            <a:r>
              <a:rPr lang="pl-PL" sz="1800" dirty="0" err="1">
                <a:solidFill>
                  <a:prstClr val="black"/>
                </a:solidFill>
                <a:latin typeface="Calibri" panose="020F0502020204030204" pitchFamily="34" charset="0"/>
              </a:rPr>
              <a:t>Propapier</a:t>
            </a:r>
            <a:r>
              <a:rPr lang="pl-PL" sz="1800" dirty="0">
                <a:solidFill>
                  <a:prstClr val="black"/>
                </a:solidFill>
                <a:latin typeface="Calibri" panose="020F0502020204030204" pitchFamily="34" charset="0"/>
              </a:rPr>
              <a:t> tylko 2 innych użytkowników, w tym elektrownia dostarczająca prąd do </a:t>
            </a:r>
            <a:r>
              <a:rPr lang="pl-PL" sz="1800" dirty="0" err="1">
                <a:solidFill>
                  <a:prstClr val="black"/>
                </a:solidFill>
                <a:latin typeface="Calibri" panose="020F0502020204030204" pitchFamily="34" charset="0"/>
              </a:rPr>
              <a:t>Propapier</a:t>
            </a:r>
            <a:r>
              <a:rPr lang="pl-PL" sz="1800" dirty="0">
                <a:solidFill>
                  <a:prstClr val="black"/>
                </a:solidFill>
                <a:latin typeface="Calibri" panose="020F0502020204030204" pitchFamily="34" charset="0"/>
              </a:rPr>
              <a:t>. Była jednak planowana zanim pojawiły się plany inwestycyjne </a:t>
            </a:r>
            <a:r>
              <a:rPr lang="pl-PL" sz="1800" dirty="0" err="1">
                <a:solidFill>
                  <a:prstClr val="black"/>
                </a:solidFill>
                <a:latin typeface="Calibri" panose="020F0502020204030204" pitchFamily="34" charset="0"/>
              </a:rPr>
              <a:t>Propapier</a:t>
            </a:r>
            <a:r>
              <a:rPr lang="pl-PL" sz="1800" dirty="0">
                <a:solidFill>
                  <a:prstClr val="black"/>
                </a:solidFill>
                <a:latin typeface="Calibri" panose="020F0502020204030204" pitchFamily="34" charset="0"/>
              </a:rPr>
              <a:t>. Jej budowa była konieczna, ponieważ w przypadku pojawienia się nowych przedsiębiorstw, nawet małych, istniejąca oczyszczalnia nie byłaby wystarczająca. Nawet więc fakt, że nowa oczyszczalnia technicznie służyła oczyszczaniu głównie ścieków przemysłowych nie przemawia za tym, że jest to infrastruktura dedykowana. Nowi inwestorzy przemysłowi mogą się do niej podłączać. Jest to więc infrastruktura służąca celom ogólnym.</a:t>
            </a:r>
          </a:p>
          <a:p>
            <a:pPr algn="just"/>
            <a:endParaRPr lang="pl-PL" sz="2000" dirty="0" smtClean="0"/>
          </a:p>
          <a:p>
            <a:pPr marL="0" indent="0" algn="ctr">
              <a:buNone/>
            </a:pPr>
            <a:endParaRPr lang="pl-PL" sz="2000" u="sng" dirty="0"/>
          </a:p>
          <a:p>
            <a:pPr marL="0" indent="0" algn="ctr">
              <a:buNone/>
            </a:pPr>
            <a:endParaRPr lang="pl-PL" sz="2000" u="sng" dirty="0"/>
          </a:p>
        </p:txBody>
      </p:sp>
    </p:spTree>
    <p:extLst>
      <p:ext uri="{BB962C8B-B14F-4D97-AF65-F5344CB8AC3E}">
        <p14:creationId xmlns:p14="http://schemas.microsoft.com/office/powerpoint/2010/main" val="577669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endParaRPr lang="pl-PL" sz="2000" dirty="0" smtClean="0"/>
          </a:p>
          <a:p>
            <a:pPr marL="0" indent="0" algn="ctr">
              <a:buNone/>
            </a:pPr>
            <a:endParaRPr lang="pl-PL" sz="2000" u="sng" dirty="0"/>
          </a:p>
          <a:p>
            <a:pPr marL="0" indent="0" algn="ctr">
              <a:buNone/>
            </a:pPr>
            <a:endParaRPr lang="pl-PL" sz="2000" u="sng"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3" y="989397"/>
            <a:ext cx="9157443" cy="5937350"/>
          </a:xfrm>
          <a:prstGeom prst="rect">
            <a:avLst/>
          </a:prstGeom>
        </p:spPr>
      </p:pic>
    </p:spTree>
    <p:extLst>
      <p:ext uri="{BB962C8B-B14F-4D97-AF65-F5344CB8AC3E}">
        <p14:creationId xmlns:p14="http://schemas.microsoft.com/office/powerpoint/2010/main" val="1569120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endParaRPr lang="pl-PL" sz="2000" dirty="0" smtClean="0"/>
          </a:p>
          <a:p>
            <a:pPr marL="0" indent="0" algn="ctr">
              <a:buNone/>
            </a:pPr>
            <a:endParaRPr lang="pl-PL" sz="2000" u="sng" dirty="0"/>
          </a:p>
          <a:p>
            <a:pPr marL="0" indent="0" algn="ctr">
              <a:buNone/>
            </a:pPr>
            <a:endParaRPr lang="pl-PL" sz="2000" u="sng"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0728"/>
            <a:ext cx="9144000" cy="5877271"/>
          </a:xfrm>
          <a:prstGeom prst="rect">
            <a:avLst/>
          </a:prstGeom>
        </p:spPr>
      </p:pic>
    </p:spTree>
    <p:extLst>
      <p:ext uri="{BB962C8B-B14F-4D97-AF65-F5344CB8AC3E}">
        <p14:creationId xmlns:p14="http://schemas.microsoft.com/office/powerpoint/2010/main" val="10545271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endParaRPr lang="pl-PL" sz="2000" dirty="0" smtClean="0"/>
          </a:p>
          <a:p>
            <a:pPr marL="0" indent="0" algn="ctr">
              <a:buNone/>
            </a:pPr>
            <a:endParaRPr lang="pl-PL" sz="2000" u="sng" dirty="0"/>
          </a:p>
          <a:p>
            <a:pPr marL="0" indent="0" algn="ctr">
              <a:buNone/>
            </a:pPr>
            <a:endParaRPr lang="pl-PL" sz="2000" u="sng"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 y="961202"/>
            <a:ext cx="9144276" cy="5896798"/>
          </a:xfrm>
          <a:prstGeom prst="rect">
            <a:avLst/>
          </a:prstGeom>
        </p:spPr>
      </p:pic>
    </p:spTree>
    <p:extLst>
      <p:ext uri="{BB962C8B-B14F-4D97-AF65-F5344CB8AC3E}">
        <p14:creationId xmlns:p14="http://schemas.microsoft.com/office/powerpoint/2010/main" val="1637427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ctr">
              <a:buNone/>
            </a:pPr>
            <a:r>
              <a:rPr lang="pl-PL" sz="1600" u="sng" dirty="0" smtClean="0">
                <a:latin typeface="Calibri" panose="020F0502020204030204" pitchFamily="34" charset="0"/>
              </a:rPr>
              <a:t>Pogłębianie i budowa falochronów w porcie</a:t>
            </a:r>
          </a:p>
          <a:p>
            <a:pPr marL="0" indent="0" algn="ctr">
              <a:buNone/>
            </a:pPr>
            <a:endParaRPr lang="pl-PL" sz="1600" dirty="0">
              <a:latin typeface="Calibri" panose="020F0502020204030204" pitchFamily="34" charset="0"/>
            </a:endParaRPr>
          </a:p>
          <a:p>
            <a:pPr algn="just"/>
            <a:r>
              <a:rPr lang="pl-PL" sz="1600" dirty="0" smtClean="0">
                <a:latin typeface="Calibri" panose="020F0502020204030204" pitchFamily="34" charset="0"/>
              </a:rPr>
              <a:t>Pogłębianie może stanowić wykonywanie prerogatyw państwa w dziedzinie kształtowania polityki transportowej. Musi być wykonywane jako  zadanie publiczne, niededykowane konkretnemu przedsiębiorcy, a służące wielu podmiotom prowadzącym działalność gospodarczą na danym obszarze </a:t>
            </a:r>
            <a:br>
              <a:rPr lang="pl-PL" sz="1600" dirty="0" smtClean="0">
                <a:latin typeface="Calibri" panose="020F0502020204030204" pitchFamily="34" charset="0"/>
              </a:rPr>
            </a:br>
            <a:r>
              <a:rPr lang="pl-PL" sz="1600" dirty="0" smtClean="0">
                <a:latin typeface="Calibri" panose="020F0502020204030204" pitchFamily="34" charset="0"/>
              </a:rPr>
              <a:t>-&gt; brak pomocy publicznej. </a:t>
            </a:r>
          </a:p>
          <a:p>
            <a:pPr marL="355600" indent="0" algn="just">
              <a:buNone/>
            </a:pPr>
            <a:r>
              <a:rPr lang="pl-PL" sz="1600" i="1" dirty="0" smtClean="0">
                <a:latin typeface="Calibri" panose="020F0502020204030204" pitchFamily="34" charset="0"/>
              </a:rPr>
              <a:t>Decyzja KE z 11.03.2014 w sprawie SA.35720 – Port w Liverpoolu – </a:t>
            </a:r>
            <a:r>
              <a:rPr lang="pl-PL" sz="1600" dirty="0" smtClean="0">
                <a:latin typeface="Calibri" panose="020F0502020204030204" pitchFamily="34" charset="0"/>
              </a:rPr>
              <a:t>uwaga: tu pogłębianie dotyczyło rzeki </a:t>
            </a:r>
            <a:r>
              <a:rPr lang="pl-PL" sz="1600" dirty="0" err="1" smtClean="0">
                <a:latin typeface="Calibri" panose="020F0502020204030204" pitchFamily="34" charset="0"/>
              </a:rPr>
              <a:t>Mersey</a:t>
            </a:r>
            <a:r>
              <a:rPr lang="pl-PL" sz="1600" dirty="0" smtClean="0">
                <a:latin typeface="Calibri" panose="020F0502020204030204" pitchFamily="34" charset="0"/>
              </a:rPr>
              <a:t>, w estuarium której zlokalizowany był terminal pasażerski.</a:t>
            </a:r>
          </a:p>
          <a:p>
            <a:pPr marL="355600" indent="0" algn="just">
              <a:buNone/>
            </a:pPr>
            <a:endParaRPr lang="pl-PL" sz="800" i="1" dirty="0" smtClean="0">
              <a:latin typeface="Calibri" panose="020F0502020204030204" pitchFamily="34" charset="0"/>
            </a:endParaRPr>
          </a:p>
          <a:p>
            <a:pPr algn="just"/>
            <a:r>
              <a:rPr lang="pl-PL" sz="1600" dirty="0" smtClean="0">
                <a:latin typeface="Calibri" panose="020F0502020204030204" pitchFamily="34" charset="0"/>
              </a:rPr>
              <a:t>Niektóre </a:t>
            </a:r>
            <a:r>
              <a:rPr lang="pl-PL" sz="1600" dirty="0">
                <a:latin typeface="Calibri" panose="020F0502020204030204" pitchFamily="34" charset="0"/>
              </a:rPr>
              <a:t>falochrony zapewniają bezpieczne warunki prowadzenia działalności gospodarczej nie tylko w zakresie usług portowych, ale także innych przedsiębiorstw w porcie. Jest to wysoce kosztowne zadanie.  Nie ma więc selektywnej korzyści ekonomicznej </a:t>
            </a:r>
            <a:br>
              <a:rPr lang="pl-PL" sz="1600" dirty="0">
                <a:latin typeface="Calibri" panose="020F0502020204030204" pitchFamily="34" charset="0"/>
              </a:rPr>
            </a:br>
            <a:r>
              <a:rPr lang="pl-PL" sz="1600" dirty="0">
                <a:latin typeface="Calibri" panose="020F0502020204030204" pitchFamily="34" charset="0"/>
              </a:rPr>
              <a:t>-&gt; brak pomocy publicznej.</a:t>
            </a:r>
          </a:p>
          <a:p>
            <a:pPr marL="355600" indent="0" algn="just">
              <a:buNone/>
            </a:pPr>
            <a:r>
              <a:rPr lang="pl-PL" sz="1600" i="1" dirty="0">
                <a:latin typeface="Calibri" panose="020F0502020204030204" pitchFamily="34" charset="0"/>
              </a:rPr>
              <a:t>Decyzja KE z 15.12.2009 r. w sprawie C 39/2009 – Port </a:t>
            </a:r>
            <a:r>
              <a:rPr lang="pl-PL" sz="1600" i="1" dirty="0" err="1">
                <a:latin typeface="Calibri" panose="020F0502020204030204" pitchFamily="34" charset="0"/>
              </a:rPr>
              <a:t>Ventspils</a:t>
            </a:r>
            <a:r>
              <a:rPr lang="pl-PL" sz="1600" i="1" dirty="0">
                <a:latin typeface="Calibri" panose="020F0502020204030204" pitchFamily="34" charset="0"/>
              </a:rPr>
              <a:t>.</a:t>
            </a:r>
            <a:endParaRPr lang="pl-PL" sz="1600" dirty="0">
              <a:latin typeface="Calibri" panose="020F0502020204030204" pitchFamily="34" charset="0"/>
            </a:endParaRPr>
          </a:p>
          <a:p>
            <a:pPr algn="just"/>
            <a:endParaRPr lang="pl-PL" sz="800" dirty="0">
              <a:latin typeface="Calibri" panose="020F0502020204030204" pitchFamily="34" charset="0"/>
            </a:endParaRPr>
          </a:p>
          <a:p>
            <a:pPr algn="just"/>
            <a:r>
              <a:rPr lang="pl-PL" sz="1600" dirty="0" smtClean="0">
                <a:latin typeface="Calibri" panose="020F0502020204030204" pitchFamily="34" charset="0"/>
              </a:rPr>
              <a:t>Ale jeśli przedsięwzięcia takie są bezpośrednio związane z komercyjnie wykorzystywaną infrastrukturą, np. przystanią jachtową, rybacką czy handlową, może stanowić przysporzenie dla przedsiębiorcy. Są one bowiem niezbędne do utrzymania możliwości prowadzenia komercyjnej działalności portu -&gt; pomoc publiczna.</a:t>
            </a:r>
          </a:p>
          <a:p>
            <a:pPr marL="355600" indent="0" algn="just">
              <a:buNone/>
            </a:pPr>
            <a:r>
              <a:rPr lang="pl-PL" sz="1600" i="1" dirty="0" smtClean="0">
                <a:latin typeface="Calibri" panose="020F0502020204030204" pitchFamily="34" charset="0"/>
              </a:rPr>
              <a:t>Decyzja KE z 15.12.2009 r. w sprawie C 39/2009 – Port </a:t>
            </a:r>
            <a:r>
              <a:rPr lang="pl-PL" sz="1600" i="1" dirty="0" err="1" smtClean="0">
                <a:latin typeface="Calibri" panose="020F0502020204030204" pitchFamily="34" charset="0"/>
              </a:rPr>
              <a:t>Ventspils</a:t>
            </a:r>
            <a:r>
              <a:rPr lang="pl-PL" sz="1600" i="1" dirty="0" smtClean="0">
                <a:latin typeface="Calibri" panose="020F0502020204030204" pitchFamily="34" charset="0"/>
              </a:rPr>
              <a:t>; decyzja KE z 15.06.2011 r. w sprawie N 44/2010 – Port w </a:t>
            </a:r>
            <a:r>
              <a:rPr lang="pl-PL" sz="1600" i="1" dirty="0" err="1" smtClean="0">
                <a:latin typeface="Calibri" panose="020F0502020204030204" pitchFamily="34" charset="0"/>
              </a:rPr>
              <a:t>Krievu</a:t>
            </a:r>
            <a:r>
              <a:rPr lang="pl-PL" sz="1600" i="1" dirty="0" smtClean="0">
                <a:latin typeface="Calibri" panose="020F0502020204030204" pitchFamily="34" charset="0"/>
              </a:rPr>
              <a:t> Sala, decyzja KE z 27.03.2014 r. w sprawie SA.38302 – Port Salerno.</a:t>
            </a:r>
          </a:p>
          <a:p>
            <a:pPr marL="0" indent="0" algn="just">
              <a:buNone/>
            </a:pPr>
            <a:endParaRPr lang="pl-PL" sz="800" u="sng" dirty="0" smtClean="0">
              <a:latin typeface="Calibri" panose="020F0502020204030204" pitchFamily="34" charset="0"/>
            </a:endParaRPr>
          </a:p>
          <a:p>
            <a:pPr marL="355600" indent="0" algn="just">
              <a:buNone/>
            </a:pPr>
            <a:r>
              <a:rPr lang="pl-PL" sz="1600" b="1" u="sng" dirty="0" smtClean="0">
                <a:latin typeface="Calibri" panose="020F0502020204030204" pitchFamily="34" charset="0"/>
              </a:rPr>
              <a:t>Obecnie raczej przeważa podejście z decyzji </a:t>
            </a:r>
            <a:r>
              <a:rPr lang="pl-PL" sz="1600" b="1" u="sng" dirty="0" err="1" smtClean="0">
                <a:latin typeface="Calibri" panose="020F0502020204030204" pitchFamily="34" charset="0"/>
              </a:rPr>
              <a:t>ws</a:t>
            </a:r>
            <a:r>
              <a:rPr lang="pl-PL" sz="1600" b="1" u="sng" dirty="0" smtClean="0">
                <a:latin typeface="Calibri" panose="020F0502020204030204" pitchFamily="34" charset="0"/>
              </a:rPr>
              <a:t>. Portu w Salerno -&gt; obecność pomocy publicznej.</a:t>
            </a:r>
            <a:endParaRPr lang="pl-PL" sz="1600" b="1" u="sng" dirty="0">
              <a:latin typeface="Calibri" panose="020F0502020204030204" pitchFamily="34" charset="0"/>
            </a:endParaRPr>
          </a:p>
        </p:txBody>
      </p:sp>
    </p:spTree>
    <p:extLst>
      <p:ext uri="{BB962C8B-B14F-4D97-AF65-F5344CB8AC3E}">
        <p14:creationId xmlns:p14="http://schemas.microsoft.com/office/powerpoint/2010/main" val="14235291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80651" y="995663"/>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Art. 107. ust. 3 lit. c Traktatu o funkcjonowaniu Unii Europejskiej:</a:t>
            </a:r>
          </a:p>
          <a:p>
            <a:pPr marL="0" indent="0" algn="just">
              <a:buNone/>
              <a:defRPr/>
            </a:pPr>
            <a:r>
              <a:rPr lang="pl-PL" sz="1800" i="1" dirty="0" smtClean="0">
                <a:latin typeface="Calibri" panose="020F0502020204030204" pitchFamily="34" charset="0"/>
              </a:rPr>
              <a:t>„Za </a:t>
            </a:r>
            <a:r>
              <a:rPr lang="pl-PL" sz="1800" i="1" dirty="0">
                <a:latin typeface="Calibri" panose="020F0502020204030204" pitchFamily="34" charset="0"/>
              </a:rPr>
              <a:t>zgodną z rynkiem wewnętrznym może zostać uznana</a:t>
            </a: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c) </a:t>
            </a:r>
            <a:r>
              <a:rPr lang="pl-PL" sz="1800" i="1" dirty="0">
                <a:latin typeface="Calibri" panose="020F0502020204030204" pitchFamily="34" charset="0"/>
              </a:rPr>
              <a:t>pomoc przeznaczona na ułatwianie rozwoju niektórych działań gospodarczych lub niektórych regionów gospodarczych, o ile nie zmienia warunków wymiany handlowej w zakresie sprzecznym ze wspólnym </a:t>
            </a:r>
            <a:r>
              <a:rPr lang="pl-PL" sz="1800" i="1" dirty="0" smtClean="0">
                <a:latin typeface="Calibri" panose="020F0502020204030204" pitchFamily="34" charset="0"/>
              </a:rPr>
              <a:t>interesem”.</a:t>
            </a:r>
            <a:endParaRPr lang="pl-PL" sz="1800" i="1" dirty="0">
              <a:latin typeface="Calibri" panose="020F0502020204030204" pitchFamily="34" charset="0"/>
            </a:endParaRPr>
          </a:p>
          <a:p>
            <a:pPr marL="0" indent="0" algn="just">
              <a:buNone/>
              <a:defRPr/>
            </a:pPr>
            <a:endParaRPr lang="pl-PL" sz="1800" dirty="0"/>
          </a:p>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Pomoc podlegająca </a:t>
            </a:r>
            <a:r>
              <a:rPr lang="pl-PL" sz="1800" u="sng" dirty="0" err="1" smtClean="0">
                <a:latin typeface="Calibri" panose="020F0502020204030204" pitchFamily="34" charset="0"/>
              </a:rPr>
              <a:t>wyłączeniom</a:t>
            </a:r>
            <a:r>
              <a:rPr lang="pl-PL" sz="1800" u="sng" dirty="0" smtClean="0">
                <a:latin typeface="Calibri" panose="020F0502020204030204" pitchFamily="34" charset="0"/>
              </a:rPr>
              <a:t> blokowym:</a:t>
            </a:r>
          </a:p>
          <a:p>
            <a:pPr algn="just">
              <a:defRPr/>
            </a:pPr>
            <a:endParaRPr lang="pl-PL" sz="1800" dirty="0">
              <a:latin typeface="Calibri" panose="020F0502020204030204" pitchFamily="34" charset="0"/>
            </a:endParaRPr>
          </a:p>
          <a:p>
            <a:pPr algn="just">
              <a:defRPr/>
            </a:pPr>
            <a:r>
              <a:rPr lang="pl-PL" sz="1800" dirty="0" smtClean="0">
                <a:latin typeface="Calibri" panose="020F0502020204030204" pitchFamily="34" charset="0"/>
              </a:rPr>
              <a:t>Rozporządzenie </a:t>
            </a:r>
            <a:r>
              <a:rPr lang="pl-PL" sz="1800" dirty="0">
                <a:latin typeface="Calibri" panose="020F0502020204030204" pitchFamily="34" charset="0"/>
              </a:rPr>
              <a:t>Komisji (UE) z dnia 17 czerwca 2014 r. nr 651/2014 uznające niektóre rodzaje pomocy za zgodne z rynkiem wewnętrznym w zastosowaniu art. 107 i 108 Traktatu (Dz. Urz. UE L 187 z 26.06.2014 r., s. 1</a:t>
            </a:r>
            <a:r>
              <a:rPr lang="pl-PL" sz="1800" dirty="0" smtClean="0">
                <a:latin typeface="Calibri" panose="020F0502020204030204" pitchFamily="34" charset="0"/>
              </a:rPr>
              <a:t>) – tzw. </a:t>
            </a:r>
            <a:r>
              <a:rPr lang="pl-PL" sz="1800" b="1" dirty="0" smtClean="0">
                <a:latin typeface="Calibri" panose="020F0502020204030204" pitchFamily="34" charset="0"/>
              </a:rPr>
              <a:t>GBER</a:t>
            </a:r>
            <a:r>
              <a:rPr lang="pl-PL" sz="1800" dirty="0" smtClean="0">
                <a:latin typeface="Calibri" panose="020F0502020204030204" pitchFamily="34" charset="0"/>
              </a:rPr>
              <a:t> (General Block </a:t>
            </a:r>
            <a:r>
              <a:rPr lang="pl-PL" sz="1800" dirty="0" err="1" smtClean="0">
                <a:latin typeface="Calibri" panose="020F0502020204030204" pitchFamily="34" charset="0"/>
              </a:rPr>
              <a:t>Exemption</a:t>
            </a:r>
            <a:r>
              <a:rPr lang="pl-PL" sz="1800" dirty="0" smtClean="0">
                <a:latin typeface="Calibri" panose="020F0502020204030204" pitchFamily="34" charset="0"/>
              </a:rPr>
              <a:t> </a:t>
            </a:r>
            <a:r>
              <a:rPr lang="pl-PL" sz="1800" dirty="0" err="1" smtClean="0">
                <a:latin typeface="Calibri" panose="020F0502020204030204" pitchFamily="34" charset="0"/>
              </a:rPr>
              <a:t>Regulation</a:t>
            </a:r>
            <a:r>
              <a:rPr lang="pl-PL" sz="1800" dirty="0" smtClean="0">
                <a:latin typeface="Calibri" panose="020F0502020204030204" pitchFamily="34" charset="0"/>
              </a:rPr>
              <a:t> – ogólne rozporządzenie </a:t>
            </a:r>
            <a:r>
              <a:rPr lang="pl-PL" sz="1800" dirty="0" err="1" smtClean="0">
                <a:latin typeface="Calibri" panose="020F0502020204030204" pitchFamily="34" charset="0"/>
              </a:rPr>
              <a:t>ws</a:t>
            </a:r>
            <a:r>
              <a:rPr lang="pl-PL" sz="1800" dirty="0" smtClean="0">
                <a:latin typeface="Calibri" panose="020F0502020204030204" pitchFamily="34" charset="0"/>
              </a:rPr>
              <a:t>. </a:t>
            </a:r>
            <a:r>
              <a:rPr lang="pl-PL" sz="1800" dirty="0" err="1" smtClean="0">
                <a:latin typeface="Calibri" panose="020F0502020204030204" pitchFamily="34" charset="0"/>
              </a:rPr>
              <a:t>wyłączeń</a:t>
            </a:r>
            <a:r>
              <a:rPr lang="pl-PL" sz="1800" dirty="0" smtClean="0">
                <a:latin typeface="Calibri" panose="020F0502020204030204" pitchFamily="34" charset="0"/>
              </a:rPr>
              <a:t> blokowych). </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r>
              <a:rPr lang="pl-PL" sz="1800" dirty="0">
                <a:latin typeface="Calibri" panose="020F0502020204030204" pitchFamily="34" charset="0"/>
              </a:rPr>
              <a:t>Rozporządzenie 651/2014 a krajowe programy pomocowe w formie rozporządzeń ministra właściwego ds. rozwoju </a:t>
            </a:r>
            <a:r>
              <a:rPr lang="pl-PL" sz="1800" dirty="0" smtClean="0">
                <a:latin typeface="Calibri" panose="020F0502020204030204" pitchFamily="34" charset="0"/>
              </a:rPr>
              <a:t>regionalnego.</a:t>
            </a:r>
            <a:endParaRPr lang="pl-PL" sz="1800" dirty="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2400" u="sng" dirty="0" smtClean="0">
                <a:latin typeface="Calibri" panose="020F0502020204030204" pitchFamily="34" charset="0"/>
              </a:rPr>
              <a:t>19 maja 2016 r.:</a:t>
            </a:r>
          </a:p>
          <a:p>
            <a:pPr marL="0" indent="0" algn="ctr">
              <a:buNone/>
              <a:defRPr/>
            </a:pPr>
            <a:endParaRPr lang="pl-PL" sz="2400" dirty="0" smtClean="0">
              <a:latin typeface="Calibri" panose="020F0502020204030204" pitchFamily="34" charset="0"/>
            </a:endParaRPr>
          </a:p>
          <a:p>
            <a:pPr marL="0" indent="0" algn="ctr">
              <a:spcBef>
                <a:spcPts val="1800"/>
              </a:spcBef>
              <a:buNone/>
              <a:defRPr/>
            </a:pPr>
            <a:r>
              <a:rPr lang="pl-PL" sz="2400" dirty="0" smtClean="0">
                <a:latin typeface="Calibri" panose="020F0502020204030204" pitchFamily="34" charset="0"/>
              </a:rPr>
              <a:t>publikacja </a:t>
            </a:r>
          </a:p>
          <a:p>
            <a:pPr marL="0" indent="0" algn="ctr">
              <a:spcBef>
                <a:spcPts val="1800"/>
              </a:spcBef>
              <a:buNone/>
              <a:defRPr/>
            </a:pPr>
            <a:r>
              <a:rPr lang="pl-PL" sz="2400" b="1" i="1" dirty="0" smtClean="0">
                <a:latin typeface="Calibri" panose="020F0502020204030204" pitchFamily="34" charset="0"/>
              </a:rPr>
              <a:t>Zawiadomienia Komisji w sprawie pojęcia pomocy państwa w rozumieniu art. 107 ust. 1 TFUE</a:t>
            </a:r>
          </a:p>
          <a:p>
            <a:pPr marL="0" indent="0" algn="ctr">
              <a:buNone/>
              <a:defRPr/>
            </a:pPr>
            <a:endParaRPr lang="pl-PL" sz="2400" b="1" i="1" dirty="0">
              <a:latin typeface="Calibri" panose="020F0502020204030204" pitchFamily="34" charset="0"/>
            </a:endParaRPr>
          </a:p>
          <a:p>
            <a:pPr marL="0" indent="0" algn="ctr">
              <a:buNone/>
              <a:defRPr/>
            </a:pPr>
            <a:r>
              <a:rPr lang="pl-PL" sz="2400" dirty="0">
                <a:latin typeface="Calibri" panose="020F0502020204030204" pitchFamily="34" charset="0"/>
                <a:hlinkClick r:id="rId2"/>
              </a:rPr>
              <a:t>http://</a:t>
            </a:r>
            <a:r>
              <a:rPr lang="pl-PL" sz="2400" dirty="0" smtClean="0">
                <a:latin typeface="Calibri" panose="020F0502020204030204" pitchFamily="34" charset="0"/>
                <a:hlinkClick r:id="rId2"/>
              </a:rPr>
              <a:t>ec.europa.eu/competition/state_aid/modernisation/notice_of_aid_pl.pdf</a:t>
            </a:r>
            <a:r>
              <a:rPr lang="pl-PL" sz="2400" dirty="0" smtClean="0">
                <a:latin typeface="Calibri" panose="020F0502020204030204" pitchFamily="34" charset="0"/>
              </a:rPr>
              <a:t> </a:t>
            </a:r>
            <a:endParaRPr lang="pl-PL" sz="2400" dirty="0">
              <a:latin typeface="Calibri" panose="020F0502020204030204" pitchFamily="34" charset="0"/>
            </a:endParaRPr>
          </a:p>
        </p:txBody>
      </p:sp>
    </p:spTree>
    <p:extLst>
      <p:ext uri="{BB962C8B-B14F-4D97-AF65-F5344CB8AC3E}">
        <p14:creationId xmlns:p14="http://schemas.microsoft.com/office/powerpoint/2010/main" val="35669059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le tekstowe 4"/>
          <p:cNvSpPr txBox="1"/>
          <p:nvPr/>
        </p:nvSpPr>
        <p:spPr>
          <a:xfrm>
            <a:off x="0" y="980728"/>
            <a:ext cx="9144000" cy="5724644"/>
          </a:xfrm>
          <a:prstGeom prst="rect">
            <a:avLst/>
          </a:prstGeom>
          <a:noFill/>
        </p:spPr>
        <p:txBody>
          <a:bodyPr wrap="square" rtlCol="0">
            <a:spAutoFit/>
          </a:bodyPr>
          <a:lstStyle/>
          <a:p>
            <a:r>
              <a:rPr lang="pl-PL" b="1" dirty="0" smtClean="0">
                <a:latin typeface="Calibri" panose="020F0502020204030204" pitchFamily="34" charset="0"/>
              </a:rPr>
              <a:t>Przeznaczenia pomocy publicznej, przewidziane dla Działania 8.4. RPO WP 2014-2020:</a:t>
            </a:r>
          </a:p>
          <a:p>
            <a:endParaRPr lang="pl-PL" b="1" dirty="0" smtClean="0">
              <a:latin typeface="Calibri" panose="020F0502020204030204" pitchFamily="34" charset="0"/>
            </a:endParaRPr>
          </a:p>
          <a:p>
            <a:pPr marL="285750" indent="-285750" algn="just">
              <a:spcBef>
                <a:spcPts val="600"/>
              </a:spcBef>
              <a:spcAft>
                <a:spcPts val="600"/>
              </a:spcAft>
              <a:buFont typeface="Arial" panose="020B0604020202020204" pitchFamily="34" charset="0"/>
              <a:buChar char="•"/>
            </a:pPr>
            <a:r>
              <a:rPr lang="pl-PL" dirty="0" smtClean="0">
                <a:latin typeface="Calibri" panose="020F0502020204030204" pitchFamily="34" charset="0"/>
              </a:rPr>
              <a:t>Pomoc inwestycyjna na infrastrukturę sportową i wielofunkcyjną infrastrukturę rekreacyjną – art. 55 GBER.</a:t>
            </a:r>
          </a:p>
          <a:p>
            <a:pPr algn="just">
              <a:spcBef>
                <a:spcPts val="600"/>
              </a:spcBef>
              <a:spcAft>
                <a:spcPts val="600"/>
              </a:spcAft>
            </a:pPr>
            <a:r>
              <a:rPr lang="pl-PL" dirty="0" smtClean="0">
                <a:latin typeface="Calibri" panose="020F0502020204030204" pitchFamily="34" charset="0"/>
              </a:rPr>
              <a:t>Polski program pomocowy: </a:t>
            </a:r>
            <a:r>
              <a:rPr lang="pl-PL" dirty="0">
                <a:latin typeface="Calibri" panose="020F0502020204030204" pitchFamily="34" charset="0"/>
              </a:rPr>
              <a:t>w </a:t>
            </a:r>
            <a:r>
              <a:rPr lang="pl-PL" dirty="0" smtClean="0">
                <a:latin typeface="Calibri" panose="020F0502020204030204" pitchFamily="34" charset="0"/>
              </a:rPr>
              <a:t>rozporządzenia </a:t>
            </a:r>
            <a:r>
              <a:rPr lang="pl-PL" dirty="0">
                <a:latin typeface="Calibri" panose="020F0502020204030204" pitchFamily="34" charset="0"/>
              </a:rPr>
              <a:t>Ministra Infrastruktury i Rozwoju z dnia 20 października 2015 r. w sprawie udzielania pomocy inwestycyjnej na infrastrukturę sportową i wielofunkcyjną infrastrukturę rekreacyjną w ramach regionalnych programów operacyjnych na lata 2014-2020 </a:t>
            </a:r>
            <a:r>
              <a:rPr lang="pl-PL" dirty="0" smtClean="0">
                <a:latin typeface="Calibri" panose="020F0502020204030204" pitchFamily="34" charset="0"/>
              </a:rPr>
              <a:t>(Dz</a:t>
            </a:r>
            <a:r>
              <a:rPr lang="pl-PL" dirty="0">
                <a:latin typeface="Calibri" panose="020F0502020204030204" pitchFamily="34" charset="0"/>
              </a:rPr>
              <a:t>. U. poz. </a:t>
            </a:r>
            <a:r>
              <a:rPr lang="pl-PL" dirty="0" smtClean="0">
                <a:latin typeface="Calibri" panose="020F0502020204030204" pitchFamily="34" charset="0"/>
              </a:rPr>
              <a:t>1756).</a:t>
            </a:r>
          </a:p>
          <a:p>
            <a:pPr algn="just">
              <a:spcBef>
                <a:spcPts val="600"/>
              </a:spcBef>
              <a:spcAft>
                <a:spcPts val="600"/>
              </a:spcAft>
            </a:pPr>
            <a:r>
              <a:rPr lang="pl-PL" dirty="0" smtClean="0">
                <a:latin typeface="Calibri" panose="020F0502020204030204" pitchFamily="34" charset="0"/>
              </a:rPr>
              <a:t>Numer </a:t>
            </a:r>
            <a:r>
              <a:rPr lang="pl-PL" dirty="0">
                <a:latin typeface="Calibri" panose="020F0502020204030204" pitchFamily="34" charset="0"/>
              </a:rPr>
              <a:t>referencyjny programu pomocowego</a:t>
            </a:r>
            <a:r>
              <a:rPr lang="pl-PL" dirty="0" smtClean="0">
                <a:latin typeface="Calibri" panose="020F0502020204030204" pitchFamily="34" charset="0"/>
              </a:rPr>
              <a:t>: SA.43541.</a:t>
            </a:r>
          </a:p>
          <a:p>
            <a:pPr algn="just"/>
            <a:endParaRPr lang="pl-PL" dirty="0" smtClean="0">
              <a:latin typeface="Calibri" panose="020F0502020204030204" pitchFamily="34" charset="0"/>
            </a:endParaRPr>
          </a:p>
          <a:p>
            <a:pPr marL="285750" indent="-285750" algn="just">
              <a:spcBef>
                <a:spcPts val="600"/>
              </a:spcBef>
              <a:spcAft>
                <a:spcPts val="600"/>
              </a:spcAft>
              <a:buFont typeface="Arial" panose="020B0604020202020204" pitchFamily="34" charset="0"/>
              <a:buChar char="•"/>
            </a:pPr>
            <a:r>
              <a:rPr lang="pl-PL" dirty="0" smtClean="0">
                <a:latin typeface="Calibri" panose="020F0502020204030204" pitchFamily="34" charset="0"/>
              </a:rPr>
              <a:t>Pomoc inwestycyjna na infrastrukturę lokalną – art. 56 GBER.</a:t>
            </a:r>
          </a:p>
          <a:p>
            <a:pPr algn="just">
              <a:spcBef>
                <a:spcPts val="600"/>
              </a:spcBef>
              <a:spcAft>
                <a:spcPts val="600"/>
              </a:spcAft>
            </a:pPr>
            <a:r>
              <a:rPr lang="pl-PL" dirty="0" smtClean="0">
                <a:latin typeface="Calibri" panose="020F0502020204030204" pitchFamily="34" charset="0"/>
              </a:rPr>
              <a:t>Polski program pomocowy: rozporządzenie </a:t>
            </a:r>
            <a:r>
              <a:rPr lang="pl-PL" dirty="0">
                <a:latin typeface="Calibri" panose="020F0502020204030204" pitchFamily="34" charset="0"/>
              </a:rPr>
              <a:t>Ministra Infrastruktury i Rozwoju z dnia 5 sierpnia 2015 r. w sprawie udzielania pomocy inwestycyjnej na infrastrukturę lokalną w ramach regionalnych programów operacyjnych na lata </a:t>
            </a:r>
            <a:r>
              <a:rPr lang="pl-PL" dirty="0" smtClean="0">
                <a:latin typeface="Calibri" panose="020F0502020204030204" pitchFamily="34" charset="0"/>
              </a:rPr>
              <a:t>2014-2020 (Dz. U. poz. 1208).</a:t>
            </a:r>
          </a:p>
          <a:p>
            <a:pPr algn="just">
              <a:spcBef>
                <a:spcPts val="600"/>
              </a:spcBef>
              <a:spcAft>
                <a:spcPts val="600"/>
              </a:spcAft>
            </a:pPr>
            <a:r>
              <a:rPr lang="pl-PL" dirty="0" smtClean="0">
                <a:latin typeface="Calibri" panose="020F0502020204030204" pitchFamily="34" charset="0"/>
              </a:rPr>
              <a:t>Numer referencyjny programu pomocowego: SA.43141.</a:t>
            </a:r>
          </a:p>
          <a:p>
            <a:pPr algn="just"/>
            <a:endParaRPr lang="pl-PL" dirty="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Pomoc </a:t>
            </a:r>
            <a:r>
              <a:rPr lang="pl-PL" i="1" dirty="0" smtClean="0">
                <a:latin typeface="Calibri" panose="020F0502020204030204" pitchFamily="34" charset="0"/>
              </a:rPr>
              <a:t>de </a:t>
            </a:r>
            <a:r>
              <a:rPr lang="pl-PL" i="1" dirty="0" err="1" smtClean="0">
                <a:latin typeface="Calibri" panose="020F0502020204030204" pitchFamily="34" charset="0"/>
              </a:rPr>
              <a:t>minimis</a:t>
            </a:r>
            <a:r>
              <a:rPr lang="pl-PL" dirty="0" smtClean="0">
                <a:latin typeface="Calibri" panose="020F0502020204030204" pitchFamily="34" charset="0"/>
              </a:rPr>
              <a:t>.</a:t>
            </a:r>
            <a:endParaRPr lang="pl-PL" dirty="0">
              <a:latin typeface="Calibri" panose="020F0502020204030204" pitchFamily="34" charset="0"/>
            </a:endParaRPr>
          </a:p>
        </p:txBody>
      </p:sp>
    </p:spTree>
    <p:extLst>
      <p:ext uri="{BB962C8B-B14F-4D97-AF65-F5344CB8AC3E}">
        <p14:creationId xmlns:p14="http://schemas.microsoft.com/office/powerpoint/2010/main" val="753306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2000" b="1" dirty="0">
                <a:latin typeface="Calibri" panose="020F0502020204030204" pitchFamily="34" charset="0"/>
              </a:rPr>
              <a:t>Badanie wystąpienia efektu zachęty</a:t>
            </a:r>
          </a:p>
          <a:p>
            <a:pPr algn="ctr">
              <a:defRPr/>
            </a:pPr>
            <a:endParaRPr lang="pl-PL" sz="3600" dirty="0"/>
          </a:p>
          <a:p>
            <a:pPr marL="0" indent="0" algn="just">
              <a:buNone/>
              <a:defRPr/>
            </a:pPr>
            <a:r>
              <a:rPr lang="pl-PL" sz="1800" dirty="0">
                <a:latin typeface="Calibri" panose="020F0502020204030204" pitchFamily="34" charset="0"/>
              </a:rPr>
              <a:t>Art. 6 </a:t>
            </a:r>
            <a:r>
              <a:rPr lang="pl-PL" sz="1800" dirty="0" smtClean="0">
                <a:latin typeface="Calibri" panose="020F0502020204030204" pitchFamily="34" charset="0"/>
              </a:rPr>
              <a:t>GBER:</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marL="0" indent="0" algn="just">
              <a:buNone/>
              <a:defRPr/>
            </a:pPr>
            <a:r>
              <a:rPr lang="pl-PL" sz="1800" b="1" u="sng" dirty="0">
                <a:latin typeface="Calibri" panose="020F0502020204030204" pitchFamily="34" charset="0"/>
              </a:rPr>
              <a:t>Zasada:</a:t>
            </a:r>
            <a:r>
              <a:rPr lang="pl-PL" sz="1800" b="1" dirty="0">
                <a:latin typeface="Calibri" panose="020F0502020204030204" pitchFamily="34" charset="0"/>
              </a:rPr>
              <a:t> </a:t>
            </a:r>
            <a:r>
              <a:rPr lang="pl-PL" sz="1800" dirty="0">
                <a:latin typeface="Calibri" panose="020F0502020204030204" pitchFamily="34" charset="0"/>
              </a:rPr>
              <a:t>beneficjent składa do podmiotu udzielającego pomocy pisemny wniosek o udzielenie pomocy przed </a:t>
            </a:r>
            <a:r>
              <a:rPr lang="pl-PL" sz="1800" u="sng" dirty="0">
                <a:latin typeface="Calibri" panose="020F0502020204030204" pitchFamily="34" charset="0"/>
              </a:rPr>
              <a:t>rozpoczęciem prac nad projektem</a:t>
            </a:r>
            <a:r>
              <a:rPr lang="pl-PL" sz="1800" dirty="0">
                <a:latin typeface="Calibri" panose="020F0502020204030204" pitchFamily="34" charset="0"/>
              </a:rPr>
              <a:t> lub </a:t>
            </a:r>
            <a:r>
              <a:rPr lang="pl-PL" sz="1800" u="sng" dirty="0">
                <a:latin typeface="Calibri" panose="020F0502020204030204" pitchFamily="34" charset="0"/>
              </a:rPr>
              <a:t>rozpoczęciem działalności.</a:t>
            </a:r>
          </a:p>
          <a:p>
            <a:pPr algn="just">
              <a:defRPr/>
            </a:pPr>
            <a:endParaRPr lang="pl-PL" sz="1800" u="sng" dirty="0">
              <a:latin typeface="Calibri" panose="020F0502020204030204" pitchFamily="34" charset="0"/>
            </a:endParaRPr>
          </a:p>
          <a:p>
            <a:pPr marL="0" indent="0" algn="just">
              <a:buNone/>
              <a:defRPr/>
            </a:pPr>
            <a:r>
              <a:rPr lang="pl-PL" sz="18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p>
          <a:p>
            <a:endParaRPr lang="pl-PL" dirty="0"/>
          </a:p>
        </p:txBody>
      </p:sp>
    </p:spTree>
    <p:extLst>
      <p:ext uri="{BB962C8B-B14F-4D97-AF65-F5344CB8AC3E}">
        <p14:creationId xmlns:p14="http://schemas.microsoft.com/office/powerpoint/2010/main" val="12687011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1800" b="1" dirty="0" smtClean="0">
                <a:latin typeface="Calibri" panose="020F0502020204030204" pitchFamily="34" charset="0"/>
              </a:rPr>
              <a:t>Pomoc inwestycyjna na infrastrukturę sportową i wielofunkcyjną infrastrukturę rekreacyjną</a:t>
            </a:r>
            <a:r>
              <a:rPr lang="pl-PL" sz="1800" dirty="0" smtClean="0">
                <a:latin typeface="Calibri" panose="020F0502020204030204" pitchFamily="34" charset="0"/>
              </a:rPr>
              <a:t> – art. 55 GBER </a:t>
            </a:r>
            <a:endParaRPr lang="pl-PL" sz="1800" dirty="0">
              <a:latin typeface="Calibri" panose="020F0502020204030204" pitchFamily="34" charset="0"/>
            </a:endParaRPr>
          </a:p>
          <a:p>
            <a:pPr algn="just"/>
            <a:endParaRPr lang="pl-PL" sz="2000" dirty="0" smtClean="0">
              <a:latin typeface="Calibri" panose="020F0502020204030204" pitchFamily="34" charset="0"/>
            </a:endParaRPr>
          </a:p>
          <a:p>
            <a:pPr algn="just"/>
            <a:r>
              <a:rPr lang="pl-PL" sz="2000" dirty="0" smtClean="0">
                <a:latin typeface="Calibri" panose="020F0502020204030204" pitchFamily="34" charset="0"/>
              </a:rPr>
              <a:t>Infrastruktura sportowa – wszelkie </a:t>
            </a:r>
            <a:r>
              <a:rPr lang="pl-PL" sz="2000" dirty="0">
                <a:latin typeface="Calibri" panose="020F0502020204030204" pitchFamily="34" charset="0"/>
              </a:rPr>
              <a:t>obiekty służące do uprawniania sportu zawodowego lub amatorskiego (jeśli jest na nich prowadzona działalność gospodarcza), np. stadiony sportowe i hale sportowe, baseny sportowe. </a:t>
            </a:r>
            <a:endParaRPr lang="pl-PL" sz="2000" dirty="0" smtClean="0">
              <a:latin typeface="Calibri" panose="020F0502020204030204" pitchFamily="34" charset="0"/>
            </a:endParaRPr>
          </a:p>
          <a:p>
            <a:pPr algn="just"/>
            <a:endParaRPr lang="pl-PL" sz="2000" dirty="0">
              <a:latin typeface="Calibri" panose="020F0502020204030204" pitchFamily="34" charset="0"/>
            </a:endParaRPr>
          </a:p>
          <a:p>
            <a:pPr algn="just"/>
            <a:r>
              <a:rPr lang="pl-PL" sz="2000" dirty="0" smtClean="0">
                <a:latin typeface="Calibri" panose="020F0502020204030204" pitchFamily="34" charset="0"/>
              </a:rPr>
              <a:t>Wielofunkcyjna infrastruktura rekreacyjna – infrastruktura służąca </a:t>
            </a:r>
            <a:r>
              <a:rPr lang="pl-PL" sz="2000" dirty="0">
                <a:latin typeface="Calibri" panose="020F0502020204030204" pitchFamily="34" charset="0"/>
              </a:rPr>
              <a:t>więcej niż jednemu celowi rekreacji, na którą składa się zaplecze rekreacyjne o wielofunkcyjnym charakterze, oferujące w szczególności usługi kulturalne i rekreacyjne, z wyłączeniem jednak hoteli i parków rozrywki. Przykładem mogą być wielofunkcyjne hale sportowo-widowiskowe. </a:t>
            </a:r>
            <a:endParaRPr lang="pl-PL" sz="2000" dirty="0" smtClean="0">
              <a:latin typeface="Calibri" panose="020F0502020204030204" pitchFamily="34" charset="0"/>
            </a:endParaRPr>
          </a:p>
          <a:p>
            <a:pPr algn="just"/>
            <a:endParaRPr lang="pl-PL" sz="2000" dirty="0">
              <a:latin typeface="Calibri" panose="020F0502020204030204" pitchFamily="34" charset="0"/>
            </a:endParaRPr>
          </a:p>
          <a:p>
            <a:pPr marL="355600" indent="0" algn="just">
              <a:buNone/>
            </a:pPr>
            <a:r>
              <a:rPr lang="pl-PL" sz="2000" dirty="0" smtClean="0">
                <a:latin typeface="Calibri" panose="020F0502020204030204" pitchFamily="34" charset="0"/>
              </a:rPr>
              <a:t>Zdaniem </a:t>
            </a:r>
            <a:r>
              <a:rPr lang="pl-PL" sz="2000" dirty="0">
                <a:latin typeface="Calibri" panose="020F0502020204030204" pitchFamily="34" charset="0"/>
              </a:rPr>
              <a:t>Komisji Europejskiej jako </a:t>
            </a:r>
            <a:r>
              <a:rPr lang="pl-PL" sz="2000" b="1" u="sng" dirty="0">
                <a:latin typeface="Calibri" panose="020F0502020204030204" pitchFamily="34" charset="0"/>
              </a:rPr>
              <a:t>wielofunkcyjna infrastruktura rekreacyjna</a:t>
            </a:r>
            <a:r>
              <a:rPr lang="pl-PL" sz="2000" dirty="0">
                <a:latin typeface="Calibri" panose="020F0502020204030204" pitchFamily="34" charset="0"/>
              </a:rPr>
              <a:t> </a:t>
            </a:r>
            <a:r>
              <a:rPr lang="pl-PL" sz="2000" dirty="0" smtClean="0">
                <a:latin typeface="Calibri" panose="020F0502020204030204" pitchFamily="34" charset="0"/>
              </a:rPr>
              <a:t>klasyfikowane </a:t>
            </a:r>
            <a:r>
              <a:rPr lang="pl-PL" sz="2000" dirty="0">
                <a:latin typeface="Calibri" panose="020F0502020204030204" pitchFamily="34" charset="0"/>
              </a:rPr>
              <a:t>są </a:t>
            </a:r>
            <a:r>
              <a:rPr lang="pl-PL" sz="2000" b="1" u="sng" dirty="0">
                <a:latin typeface="Calibri" panose="020F0502020204030204" pitchFamily="34" charset="0"/>
              </a:rPr>
              <a:t>przystanie jachtowe (mariny)</a:t>
            </a:r>
            <a:r>
              <a:rPr lang="pl-PL" sz="2000" dirty="0">
                <a:latin typeface="Calibri" panose="020F0502020204030204" pitchFamily="34" charset="0"/>
              </a:rPr>
              <a:t>, ponieważ służą one do uprawiania amatorskiego sportu, tj. żeglarstwa, a także służą innym celom rekreacji (np. turystycznym, kulturalnym</a:t>
            </a:r>
            <a:r>
              <a:rPr lang="pl-PL" sz="2000" dirty="0" smtClean="0">
                <a:latin typeface="Calibri" panose="020F0502020204030204" pitchFamily="34" charset="0"/>
              </a:rPr>
              <a:t>) – Wyjaśnienia KE do GBER, marzec 2016 r.</a:t>
            </a:r>
            <a:endParaRPr lang="pl-PL" sz="2000" dirty="0">
              <a:latin typeface="Calibri" panose="020F0502020204030204" pitchFamily="34" charset="0"/>
            </a:endParaRPr>
          </a:p>
        </p:txBody>
      </p:sp>
    </p:spTree>
    <p:extLst>
      <p:ext uri="{BB962C8B-B14F-4D97-AF65-F5344CB8AC3E}">
        <p14:creationId xmlns:p14="http://schemas.microsoft.com/office/powerpoint/2010/main" val="2531769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algn="just">
              <a:defRPr/>
            </a:pPr>
            <a:r>
              <a:rPr lang="pl-PL" sz="2000" dirty="0">
                <a:latin typeface="Calibri" panose="020F0502020204030204" pitchFamily="34" charset="0"/>
              </a:rPr>
              <a:t>I</a:t>
            </a:r>
            <a:r>
              <a:rPr lang="pl-PL" sz="2000" dirty="0" smtClean="0">
                <a:latin typeface="Calibri" panose="020F0502020204030204" pitchFamily="34" charset="0"/>
              </a:rPr>
              <a:t>nfrastruktura </a:t>
            </a:r>
            <a:r>
              <a:rPr lang="pl-PL" sz="2000" dirty="0">
                <a:latin typeface="Calibri" panose="020F0502020204030204" pitchFamily="34" charset="0"/>
              </a:rPr>
              <a:t>musi być udostępniania szeregowi użytkowników na przejrzystych i niedyskryminacyjnych </a:t>
            </a:r>
            <a:r>
              <a:rPr lang="pl-PL" sz="2000" dirty="0" smtClean="0">
                <a:latin typeface="Calibri" panose="020F0502020204030204" pitchFamily="34" charset="0"/>
              </a:rPr>
              <a:t>zasadach. Jednakże przedsiębiorstwom</a:t>
            </a:r>
            <a:r>
              <a:rPr lang="pl-PL" sz="2000" dirty="0">
                <a:latin typeface="Calibri" panose="020F0502020204030204" pitchFamily="34" charset="0"/>
              </a:rPr>
              <a:t>, które finansują co najmniej 30% kosztów inwestycji w infrastrukturę, można przyznać preferencyjny dostęp na bardziej korzystnych warunkach</a:t>
            </a:r>
            <a:r>
              <a:rPr lang="pl-PL" sz="2000" dirty="0" smtClean="0">
                <a:latin typeface="Calibri" panose="020F0502020204030204" pitchFamily="34" charset="0"/>
              </a:rPr>
              <a:t>.</a:t>
            </a:r>
          </a:p>
          <a:p>
            <a:pPr algn="just">
              <a:defRPr/>
            </a:pPr>
            <a:endParaRPr lang="pl-PL" sz="2000" dirty="0">
              <a:latin typeface="Calibri" panose="020F0502020204030204" pitchFamily="34" charset="0"/>
            </a:endParaRPr>
          </a:p>
          <a:p>
            <a:pPr algn="just">
              <a:defRPr/>
            </a:pPr>
            <a:r>
              <a:rPr lang="pl-PL" sz="2000" dirty="0" smtClean="0">
                <a:latin typeface="Calibri" panose="020F0502020204030204" pitchFamily="34" charset="0"/>
              </a:rPr>
              <a:t>Wszelkie </a:t>
            </a:r>
            <a:r>
              <a:rPr lang="pl-PL" sz="2000" dirty="0">
                <a:latin typeface="Calibri" panose="020F0502020204030204" pitchFamily="34" charset="0"/>
              </a:rPr>
              <a:t>koncesje na budowę, modernizację lub prowadzenie wielofunkcyjnej infrastruktury rekreacyjnej bądź inne formy powierzenia osobie trzeciej takich zadań udzielane są na otwartych, przejrzystych i niedyskryminacyjnych zasadach, z należytym poszanowaniem obowiązujących zasad udzielania zamówień.</a:t>
            </a:r>
          </a:p>
        </p:txBody>
      </p:sp>
    </p:spTree>
    <p:extLst>
      <p:ext uri="{BB962C8B-B14F-4D97-AF65-F5344CB8AC3E}">
        <p14:creationId xmlns:p14="http://schemas.microsoft.com/office/powerpoint/2010/main" val="1243062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algn="just">
              <a:defRPr/>
            </a:pPr>
            <a:r>
              <a:rPr lang="pl-PL" sz="2000" dirty="0" smtClean="0">
                <a:latin typeface="Calibri" panose="020F0502020204030204" pitchFamily="34" charset="0"/>
              </a:rPr>
              <a:t>Koszty kwalifikowalne: </a:t>
            </a:r>
            <a:r>
              <a:rPr lang="pl-PL" sz="2000" dirty="0">
                <a:latin typeface="Calibri" panose="020F0502020204030204" pitchFamily="34" charset="0"/>
              </a:rPr>
              <a:t>koszty inwestycji w rzeczowe aktywa trwałe oraz wartości niematerialne i prawne</a:t>
            </a:r>
            <a:r>
              <a:rPr lang="pl-PL" sz="2000" dirty="0" smtClean="0">
                <a:latin typeface="Calibri" panose="020F0502020204030204" pitchFamily="34" charset="0"/>
              </a:rPr>
              <a:t>.</a:t>
            </a:r>
          </a:p>
          <a:p>
            <a:pPr algn="just">
              <a:defRPr/>
            </a:pPr>
            <a:endParaRPr lang="pl-PL" sz="2000" dirty="0">
              <a:latin typeface="Calibri" panose="020F0502020204030204" pitchFamily="34" charset="0"/>
            </a:endParaRPr>
          </a:p>
          <a:p>
            <a:pPr marL="355600" indent="0" algn="just">
              <a:buNone/>
              <a:defRPr/>
            </a:pPr>
            <a:r>
              <a:rPr lang="pl-PL" sz="2000" dirty="0" smtClean="0">
                <a:latin typeface="Calibri" panose="020F0502020204030204" pitchFamily="34" charset="0"/>
              </a:rPr>
              <a:t>Inżynier kontraktu, nadzór autorski, nadzór inwestorski – koszty kwalifikowalne. </a:t>
            </a:r>
          </a:p>
          <a:p>
            <a:pPr algn="just">
              <a:defRPr/>
            </a:pPr>
            <a:endParaRPr lang="pl-PL" sz="2000" dirty="0">
              <a:latin typeface="Calibri" panose="020F0502020204030204" pitchFamily="34" charset="0"/>
            </a:endParaRPr>
          </a:p>
          <a:p>
            <a:pPr algn="just">
              <a:spcBef>
                <a:spcPts val="600"/>
              </a:spcBef>
              <a:defRPr/>
            </a:pPr>
            <a:r>
              <a:rPr lang="pl-PL" sz="2000" dirty="0" smtClean="0">
                <a:latin typeface="Calibri" panose="020F0502020204030204" pitchFamily="34" charset="0"/>
              </a:rPr>
              <a:t>Najczęstsze kategorie kosztów, które nie są kwalifikowalne:</a:t>
            </a:r>
          </a:p>
          <a:p>
            <a:pPr marL="722313" indent="-366713" algn="just">
              <a:spcBef>
                <a:spcPts val="600"/>
              </a:spcBef>
              <a:buFont typeface="Wingdings" panose="05000000000000000000" pitchFamily="2" charset="2"/>
              <a:buChar char="v"/>
              <a:defRPr/>
            </a:pPr>
            <a:r>
              <a:rPr lang="pl-PL" sz="2000" dirty="0" smtClean="0">
                <a:latin typeface="Calibri" panose="020F0502020204030204" pitchFamily="34" charset="0"/>
              </a:rPr>
              <a:t>zarządzanie projektem, prowadzenie rozliczeń (personel pośredni);</a:t>
            </a:r>
          </a:p>
          <a:p>
            <a:pPr marL="722313" indent="-366713" algn="just">
              <a:spcBef>
                <a:spcPts val="600"/>
              </a:spcBef>
              <a:buFont typeface="Wingdings" panose="05000000000000000000" pitchFamily="2" charset="2"/>
              <a:buChar char="v"/>
              <a:defRPr/>
            </a:pPr>
            <a:r>
              <a:rPr lang="pl-PL" sz="2000" dirty="0" smtClean="0">
                <a:latin typeface="Calibri" panose="020F0502020204030204" pitchFamily="34" charset="0"/>
              </a:rPr>
              <a:t>promocja projektu</a:t>
            </a:r>
            <a:r>
              <a:rPr lang="pl-PL" sz="2000" dirty="0" smtClean="0">
                <a:latin typeface="Calibri" panose="020F0502020204030204" pitchFamily="34" charset="0"/>
              </a:rPr>
              <a:t>.</a:t>
            </a:r>
            <a:endParaRPr lang="pl-PL" sz="2000" dirty="0">
              <a:latin typeface="Calibri" panose="020F0502020204030204" pitchFamily="34" charset="0"/>
            </a:endParaRPr>
          </a:p>
          <a:p>
            <a:pPr marL="355600" indent="0" algn="just">
              <a:spcBef>
                <a:spcPts val="600"/>
              </a:spcBef>
              <a:buNone/>
              <a:defRPr/>
            </a:pPr>
            <a:endParaRPr lang="pl-PL" sz="2000" dirty="0">
              <a:latin typeface="Calibri" panose="020F0502020204030204" pitchFamily="34" charset="0"/>
            </a:endParaRPr>
          </a:p>
          <a:p>
            <a:pPr marL="0" indent="0" algn="just">
              <a:spcBef>
                <a:spcPts val="600"/>
              </a:spcBef>
              <a:buNone/>
              <a:defRPr/>
            </a:pPr>
            <a:r>
              <a:rPr lang="pl-PL" sz="1800" dirty="0" smtClean="0">
                <a:latin typeface="Calibri" panose="020F0502020204030204" pitchFamily="34" charset="0"/>
              </a:rPr>
              <a:t>Jeżeli w projekcie partnerskim pomoc publiczna występuje w przypadku części partnerów (w tym partnera wiodącego), zaś w przypadku innych partnerów pomoc publiczna nie występuje, a nie jest możliwe przypisanie kosztów niekwalifikowalnych zgodnie </a:t>
            </a:r>
            <a:r>
              <a:rPr lang="pl-PL" sz="1800" smtClean="0">
                <a:latin typeface="Calibri" panose="020F0502020204030204" pitchFamily="34" charset="0"/>
              </a:rPr>
              <a:t>z przepisami o </a:t>
            </a:r>
            <a:r>
              <a:rPr lang="pl-PL" sz="1800" dirty="0" smtClean="0">
                <a:latin typeface="Calibri" panose="020F0502020204030204" pitchFamily="34" charset="0"/>
              </a:rPr>
              <a:t>pomocy publicznej (a kwalifikowalnych w przypadku braku pomocy publicznej) do konkretnego partnera (np. koszty zarządzania projektem), wówczas mogą one być kwalifikowalne proporcjonalnie (w proporcji, w jakiej pozostają koszty kwalifikowalne </a:t>
            </a:r>
            <a:r>
              <a:rPr lang="pl-PL" sz="1800" dirty="0">
                <a:latin typeface="Calibri" panose="020F0502020204030204" pitchFamily="34" charset="0"/>
              </a:rPr>
              <a:t>całego </a:t>
            </a:r>
            <a:r>
              <a:rPr lang="pl-PL" sz="1800" dirty="0" smtClean="0">
                <a:latin typeface="Calibri" panose="020F0502020204030204" pitchFamily="34" charset="0"/>
              </a:rPr>
              <a:t>projektu nieobjęte pomocą publiczną do całości kosztów kwalifikowalnych projektu).      </a:t>
            </a:r>
            <a:endParaRPr lang="pl-PL" sz="1800" dirty="0">
              <a:latin typeface="Calibri" panose="020F0502020204030204" pitchFamily="34" charset="0"/>
            </a:endParaRPr>
          </a:p>
        </p:txBody>
      </p:sp>
    </p:spTree>
    <p:extLst>
      <p:ext uri="{BB962C8B-B14F-4D97-AF65-F5344CB8AC3E}">
        <p14:creationId xmlns:p14="http://schemas.microsoft.com/office/powerpoint/2010/main" val="39321900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algn="just">
              <a:spcBef>
                <a:spcPts val="600"/>
              </a:spcBef>
              <a:spcAft>
                <a:spcPts val="600"/>
              </a:spcAft>
              <a:defRPr/>
            </a:pPr>
            <a:r>
              <a:rPr lang="pl-PL" sz="2000" dirty="0">
                <a:latin typeface="Calibri" panose="020F0502020204030204" pitchFamily="34" charset="0"/>
              </a:rPr>
              <a:t>Kwota pomocy nie przekracza różnicy między kosztami kwalifikowalnymi a zyskiem operacyjnym z inwestycji. Zysk operacyjny odlicza się od kosztów kwalifikowalnych </a:t>
            </a:r>
            <a:r>
              <a:rPr lang="pl-PL" sz="2000" i="1" dirty="0">
                <a:latin typeface="Calibri" panose="020F0502020204030204" pitchFamily="34" charset="0"/>
              </a:rPr>
              <a:t>ex </a:t>
            </a:r>
            <a:r>
              <a:rPr lang="pl-PL" sz="2000" i="1" dirty="0" err="1">
                <a:latin typeface="Calibri" panose="020F0502020204030204" pitchFamily="34" charset="0"/>
              </a:rPr>
              <a:t>ante</a:t>
            </a:r>
            <a:r>
              <a:rPr lang="pl-PL" sz="2000" dirty="0">
                <a:latin typeface="Calibri" panose="020F0502020204030204" pitchFamily="34" charset="0"/>
              </a:rPr>
              <a:t>, na podstawie rozsądnych prognoz, albo przy użyciu mechanizmu wycofania</a:t>
            </a:r>
            <a:r>
              <a:rPr lang="pl-PL" sz="2000" dirty="0" smtClean="0">
                <a:latin typeface="Calibri" panose="020F0502020204030204" pitchFamily="34" charset="0"/>
              </a:rPr>
              <a:t>.</a:t>
            </a:r>
          </a:p>
          <a:p>
            <a:pPr algn="just">
              <a:spcBef>
                <a:spcPts val="600"/>
              </a:spcBef>
              <a:spcAft>
                <a:spcPts val="600"/>
              </a:spcAft>
              <a:defRPr/>
            </a:pPr>
            <a:endParaRPr lang="pl-PL" sz="2000" dirty="0" smtClean="0">
              <a:latin typeface="Calibri" panose="020F0502020204030204" pitchFamily="34" charset="0"/>
            </a:endParaRPr>
          </a:p>
          <a:p>
            <a:pPr algn="just">
              <a:spcBef>
                <a:spcPts val="600"/>
              </a:spcBef>
              <a:spcAft>
                <a:spcPts val="600"/>
              </a:spcAft>
              <a:defRPr/>
            </a:pPr>
            <a:r>
              <a:rPr lang="pl-PL" sz="2000" dirty="0" smtClean="0">
                <a:latin typeface="Calibri" panose="020F0502020204030204" pitchFamily="34" charset="0"/>
              </a:rPr>
              <a:t>Zysk operacyjny – różnica </a:t>
            </a:r>
            <a:r>
              <a:rPr lang="pl-PL" sz="2000" dirty="0">
                <a:latin typeface="Calibri" panose="020F0502020204030204" pitchFamily="34" charset="0"/>
              </a:rPr>
              <a:t>między zdyskontowanymi dochodami a zdyskontowanymi kosztami operacyjnymi w danym cyklu życia inwestycji, gdy różnica ta jest wartością dodatnią (może też przyjmować wartość 0, jednak nigdy wartości ujemnej; oznacza to, że jeżeli występuje strata operacyjna, zysk operacyjny musi przyjąć wartość 0). </a:t>
            </a:r>
            <a:endParaRPr lang="pl-PL" sz="2000" dirty="0" smtClean="0">
              <a:latin typeface="Calibri" panose="020F0502020204030204" pitchFamily="34" charset="0"/>
            </a:endParaRPr>
          </a:p>
          <a:p>
            <a:pPr marL="355600" indent="0" algn="just">
              <a:spcBef>
                <a:spcPts val="600"/>
              </a:spcBef>
              <a:spcAft>
                <a:spcPts val="600"/>
              </a:spcAft>
              <a:buNone/>
              <a:defRPr/>
            </a:pPr>
            <a:r>
              <a:rPr lang="pl-PL" sz="2000" dirty="0" smtClean="0">
                <a:latin typeface="Calibri" panose="020F0502020204030204" pitchFamily="34" charset="0"/>
              </a:rPr>
              <a:t>Koszty </a:t>
            </a:r>
            <a:r>
              <a:rPr lang="pl-PL" sz="2000" dirty="0">
                <a:latin typeface="Calibri" panose="020F0502020204030204" pitchFamily="34" charset="0"/>
              </a:rPr>
              <a:t>operacyjne obejmują koszty, takie jak koszty personelu, materiałów, zakontraktowanych usług, komunikacji, energii, konserwacji, czynszu, administracji, lecz nie uwzględniają kosztów amortyzacji i kosztów finansowania, jeśli zostały one objęte zakresem pomocy inwestycyjnej. </a:t>
            </a:r>
            <a:endParaRPr lang="pl-PL" sz="2000" dirty="0" smtClean="0">
              <a:latin typeface="Calibri" panose="020F0502020204030204" pitchFamily="34" charset="0"/>
            </a:endParaRPr>
          </a:p>
          <a:p>
            <a:pPr marL="355600" indent="0" algn="just">
              <a:spcBef>
                <a:spcPts val="600"/>
              </a:spcBef>
              <a:spcAft>
                <a:spcPts val="600"/>
              </a:spcAft>
              <a:buNone/>
              <a:defRPr/>
            </a:pPr>
            <a:r>
              <a:rPr lang="pl-PL" sz="2000" dirty="0" smtClean="0">
                <a:latin typeface="Calibri" panose="020F0502020204030204" pitchFamily="34" charset="0"/>
              </a:rPr>
              <a:t>Przez </a:t>
            </a:r>
            <a:r>
              <a:rPr lang="pl-PL" sz="2000" dirty="0">
                <a:latin typeface="Calibri" panose="020F0502020204030204" pitchFamily="34" charset="0"/>
              </a:rPr>
              <a:t>cykl życia infrastruktury należy </a:t>
            </a:r>
            <a:r>
              <a:rPr lang="pl-PL" sz="2000" dirty="0" smtClean="0">
                <a:latin typeface="Calibri" panose="020F0502020204030204" pitchFamily="34" charset="0"/>
              </a:rPr>
              <a:t>co </a:t>
            </a:r>
            <a:r>
              <a:rPr lang="pl-PL" sz="2000" dirty="0">
                <a:latin typeface="Calibri" panose="020F0502020204030204" pitchFamily="34" charset="0"/>
              </a:rPr>
              <a:t>do zasady rozumieć okres amortyzacji zgodnie z przepisami o rachunkowości.</a:t>
            </a:r>
          </a:p>
        </p:txBody>
      </p:sp>
    </p:spTree>
    <p:extLst>
      <p:ext uri="{BB962C8B-B14F-4D97-AF65-F5344CB8AC3E}">
        <p14:creationId xmlns:p14="http://schemas.microsoft.com/office/powerpoint/2010/main" val="15208094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just">
              <a:spcBef>
                <a:spcPts val="600"/>
              </a:spcBef>
              <a:spcAft>
                <a:spcPts val="600"/>
              </a:spcAft>
              <a:buNone/>
              <a:defRPr/>
            </a:pPr>
            <a:r>
              <a:rPr lang="pl-PL" sz="2000" u="sng" dirty="0" smtClean="0">
                <a:latin typeface="Calibri" panose="020F0502020204030204" pitchFamily="34" charset="0"/>
              </a:rPr>
              <a:t>Przykład 1:</a:t>
            </a:r>
          </a:p>
          <a:p>
            <a:pPr marL="0" indent="0" algn="just">
              <a:spcBef>
                <a:spcPts val="600"/>
              </a:spcBef>
              <a:spcAft>
                <a:spcPts val="600"/>
              </a:spcAft>
              <a:buNone/>
              <a:defRPr/>
            </a:pPr>
            <a:r>
              <a:rPr lang="pl-PL" sz="2000" dirty="0" smtClean="0">
                <a:latin typeface="Calibri" panose="020F0502020204030204" pitchFamily="34" charset="0"/>
              </a:rPr>
              <a:t>Koszty kwalifikowalne: 10 mln zł.</a:t>
            </a:r>
          </a:p>
          <a:p>
            <a:pPr marL="0" indent="0" algn="just">
              <a:spcBef>
                <a:spcPts val="600"/>
              </a:spcBef>
              <a:spcAft>
                <a:spcPts val="600"/>
              </a:spcAft>
              <a:buNone/>
              <a:defRPr/>
            </a:pPr>
            <a:r>
              <a:rPr lang="pl-PL" sz="2000" dirty="0" smtClean="0">
                <a:latin typeface="Calibri" panose="020F0502020204030204" pitchFamily="34" charset="0"/>
              </a:rPr>
              <a:t>Okres amortyzacji: 5 lat.</a:t>
            </a:r>
          </a:p>
          <a:p>
            <a:pPr marL="0" indent="0" algn="just">
              <a:spcBef>
                <a:spcPts val="600"/>
              </a:spcBef>
              <a:spcAft>
                <a:spcPts val="600"/>
              </a:spcAft>
              <a:buNone/>
              <a:defRPr/>
            </a:pPr>
            <a:endParaRPr lang="pl-PL" sz="2000" u="sng"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1505441034"/>
              </p:ext>
            </p:extLst>
          </p:nvPr>
        </p:nvGraphicFramePr>
        <p:xfrm>
          <a:off x="179512" y="2492896"/>
          <a:ext cx="8568952" cy="2494280"/>
        </p:xfrm>
        <a:graphic>
          <a:graphicData uri="http://schemas.openxmlformats.org/drawingml/2006/table">
            <a:tbl>
              <a:tblPr firstRow="1" bandRow="1">
                <a:tableStyleId>{5C22544A-7EE6-4342-B048-85BDC9FD1C3A}</a:tableStyleId>
              </a:tblPr>
              <a:tblGrid>
                <a:gridCol w="792088"/>
                <a:gridCol w="2664296"/>
                <a:gridCol w="2501441"/>
                <a:gridCol w="2611127"/>
              </a:tblGrid>
              <a:tr h="370840">
                <a:tc>
                  <a:txBody>
                    <a:bodyPr/>
                    <a:lstStyle/>
                    <a:p>
                      <a:r>
                        <a:rPr lang="pl-PL" dirty="0" smtClean="0">
                          <a:latin typeface="Calibri" panose="020F0502020204030204" pitchFamily="34" charset="0"/>
                        </a:rPr>
                        <a:t>Rok</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Dochody </a:t>
                      </a:r>
                      <a:r>
                        <a:rPr lang="pl-PL" i="1" dirty="0" smtClean="0">
                          <a:latin typeface="Calibri" panose="020F0502020204030204" pitchFamily="34" charset="0"/>
                        </a:rPr>
                        <a:t>[</a:t>
                      </a:r>
                      <a:r>
                        <a:rPr lang="pl-PL" i="1" dirty="0" err="1" smtClean="0">
                          <a:latin typeface="Calibri" panose="020F0502020204030204" pitchFamily="34" charset="0"/>
                        </a:rPr>
                        <a:t>revenues</a:t>
                      </a:r>
                      <a:r>
                        <a:rPr lang="pl-PL" i="1" dirty="0" smtClean="0">
                          <a:latin typeface="Calibri" panose="020F0502020204030204" pitchFamily="34" charset="0"/>
                        </a:rPr>
                        <a:t>]</a:t>
                      </a:r>
                      <a:endParaRPr lang="pl-PL" i="1" dirty="0">
                        <a:latin typeface="Calibri" panose="020F0502020204030204" pitchFamily="34" charset="0"/>
                      </a:endParaRPr>
                    </a:p>
                  </a:txBody>
                  <a:tcPr/>
                </a:tc>
                <a:tc>
                  <a:txBody>
                    <a:bodyPr/>
                    <a:lstStyle/>
                    <a:p>
                      <a:r>
                        <a:rPr lang="pl-PL" dirty="0" smtClean="0">
                          <a:latin typeface="Calibri" panose="020F0502020204030204" pitchFamily="34" charset="0"/>
                        </a:rPr>
                        <a:t>Koszty operacyjne</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Zysk</a:t>
                      </a:r>
                      <a:r>
                        <a:rPr lang="pl-PL" baseline="0" dirty="0" smtClean="0">
                          <a:latin typeface="Calibri" panose="020F0502020204030204" pitchFamily="34" charset="0"/>
                        </a:rPr>
                        <a:t> operacyjny </a:t>
                      </a:r>
                      <a:r>
                        <a:rPr lang="pl-PL" i="1" baseline="0" dirty="0" smtClean="0">
                          <a:latin typeface="Calibri" panose="020F0502020204030204" pitchFamily="34" charset="0"/>
                        </a:rPr>
                        <a:t>[</a:t>
                      </a:r>
                      <a:r>
                        <a:rPr lang="pl-PL" i="1" baseline="0" dirty="0" err="1" smtClean="0">
                          <a:latin typeface="Calibri" panose="020F0502020204030204" pitchFamily="34" charset="0"/>
                        </a:rPr>
                        <a:t>operating</a:t>
                      </a:r>
                      <a:r>
                        <a:rPr lang="pl-PL" i="1" baseline="0" dirty="0" smtClean="0">
                          <a:latin typeface="Calibri" panose="020F0502020204030204" pitchFamily="34" charset="0"/>
                        </a:rPr>
                        <a:t> profit]</a:t>
                      </a:r>
                      <a:endParaRPr lang="pl-PL" i="1" dirty="0">
                        <a:latin typeface="Calibri" panose="020F0502020204030204" pitchFamily="34" charset="0"/>
                      </a:endParaRPr>
                    </a:p>
                  </a:txBody>
                  <a:tcPr/>
                </a:tc>
              </a:tr>
              <a:tr h="370840">
                <a:tc>
                  <a:txBody>
                    <a:bodyPr/>
                    <a:lstStyle/>
                    <a:p>
                      <a:r>
                        <a:rPr lang="pl-PL" dirty="0" smtClean="0">
                          <a:latin typeface="Calibri" panose="020F0502020204030204" pitchFamily="34" charset="0"/>
                        </a:rPr>
                        <a:t>1</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1 000 000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400 000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600 000 PLN</a:t>
                      </a:r>
                      <a:endParaRPr lang="pl-PL" dirty="0">
                        <a:latin typeface="Calibri" panose="020F0502020204030204" pitchFamily="34" charset="0"/>
                      </a:endParaRPr>
                    </a:p>
                  </a:txBody>
                  <a:tcPr/>
                </a:tc>
              </a:tr>
              <a:tr h="370840">
                <a:tc>
                  <a:txBody>
                    <a:bodyPr/>
                    <a:lstStyle/>
                    <a:p>
                      <a:r>
                        <a:rPr lang="pl-PL" dirty="0" smtClean="0">
                          <a:latin typeface="Calibri" panose="020F0502020204030204" pitchFamily="34" charset="0"/>
                        </a:rPr>
                        <a:t>2</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1 200 000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450 000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750 000 PLN</a:t>
                      </a:r>
                      <a:endParaRPr lang="pl-PL" dirty="0">
                        <a:latin typeface="Calibri" panose="020F0502020204030204" pitchFamily="34" charset="0"/>
                      </a:endParaRPr>
                    </a:p>
                  </a:txBody>
                  <a:tcPr/>
                </a:tc>
              </a:tr>
              <a:tr h="370840">
                <a:tc>
                  <a:txBody>
                    <a:bodyPr/>
                    <a:lstStyle/>
                    <a:p>
                      <a:r>
                        <a:rPr lang="pl-PL" dirty="0" smtClean="0">
                          <a:latin typeface="Calibri" panose="020F0502020204030204" pitchFamily="34" charset="0"/>
                        </a:rPr>
                        <a:t>3</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800 000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900 000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- 100 000 PLN</a:t>
                      </a:r>
                      <a:endParaRPr lang="pl-PL" dirty="0">
                        <a:latin typeface="Calibri" panose="020F0502020204030204" pitchFamily="34" charset="0"/>
                      </a:endParaRPr>
                    </a:p>
                  </a:txBody>
                  <a:tcPr/>
                </a:tc>
              </a:tr>
              <a:tr h="370840">
                <a:tc>
                  <a:txBody>
                    <a:bodyPr/>
                    <a:lstStyle/>
                    <a:p>
                      <a:r>
                        <a:rPr lang="pl-PL" dirty="0" smtClean="0">
                          <a:latin typeface="Calibri" panose="020F0502020204030204" pitchFamily="34" charset="0"/>
                        </a:rPr>
                        <a:t>4</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900 000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900 000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0 PLN</a:t>
                      </a:r>
                      <a:endParaRPr lang="pl-PL" dirty="0">
                        <a:latin typeface="Calibri" panose="020F0502020204030204" pitchFamily="34" charset="0"/>
                      </a:endParaRPr>
                    </a:p>
                  </a:txBody>
                  <a:tcPr/>
                </a:tc>
              </a:tr>
              <a:tr h="370840">
                <a:tc>
                  <a:txBody>
                    <a:bodyPr/>
                    <a:lstStyle/>
                    <a:p>
                      <a:r>
                        <a:rPr lang="pl-PL" dirty="0" smtClean="0">
                          <a:latin typeface="Calibri" panose="020F0502020204030204" pitchFamily="34" charset="0"/>
                        </a:rPr>
                        <a:t>5</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800 000 PLN</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500 000 PLN </a:t>
                      </a:r>
                      <a:endParaRPr lang="pl-PL" dirty="0">
                        <a:latin typeface="Calibri" panose="020F0502020204030204" pitchFamily="34" charset="0"/>
                      </a:endParaRPr>
                    </a:p>
                  </a:txBody>
                  <a:tcPr/>
                </a:tc>
                <a:tc>
                  <a:txBody>
                    <a:bodyPr/>
                    <a:lstStyle/>
                    <a:p>
                      <a:r>
                        <a:rPr lang="pl-PL" dirty="0" smtClean="0">
                          <a:latin typeface="Calibri" panose="020F0502020204030204" pitchFamily="34" charset="0"/>
                        </a:rPr>
                        <a:t>300 000 PLN</a:t>
                      </a:r>
                      <a:endParaRPr lang="pl-PL" dirty="0">
                        <a:latin typeface="Calibri" panose="020F0502020204030204" pitchFamily="34" charset="0"/>
                      </a:endParaRPr>
                    </a:p>
                  </a:txBody>
                  <a:tcPr/>
                </a:tc>
              </a:tr>
            </a:tbl>
          </a:graphicData>
        </a:graphic>
      </p:graphicFrame>
      <p:sp>
        <p:nvSpPr>
          <p:cNvPr id="5" name="pole tekstowe 4"/>
          <p:cNvSpPr txBox="1"/>
          <p:nvPr/>
        </p:nvSpPr>
        <p:spPr>
          <a:xfrm>
            <a:off x="0" y="5013176"/>
            <a:ext cx="9144000" cy="1862048"/>
          </a:xfrm>
          <a:prstGeom prst="rect">
            <a:avLst/>
          </a:prstGeom>
          <a:noFill/>
        </p:spPr>
        <p:txBody>
          <a:bodyPr wrap="square" rtlCol="0">
            <a:spAutoFit/>
          </a:bodyPr>
          <a:lstStyle/>
          <a:p>
            <a:pPr>
              <a:spcBef>
                <a:spcPts val="600"/>
              </a:spcBef>
            </a:pPr>
            <a:r>
              <a:rPr lang="pl-PL" dirty="0" smtClean="0">
                <a:latin typeface="Calibri" panose="020F0502020204030204" pitchFamily="34" charset="0"/>
              </a:rPr>
              <a:t>Razem zysk operacyjny [tys. PLN]: 600 + 750 – 100 + 0 + 300 = 1 550 000 PLN</a:t>
            </a:r>
          </a:p>
          <a:p>
            <a:pPr>
              <a:spcBef>
                <a:spcPts val="600"/>
              </a:spcBef>
              <a:spcAft>
                <a:spcPts val="600"/>
              </a:spcAft>
            </a:pPr>
            <a:r>
              <a:rPr lang="pl-PL" dirty="0" smtClean="0">
                <a:latin typeface="Calibri" panose="020F0502020204030204" pitchFamily="34" charset="0"/>
              </a:rPr>
              <a:t>Maksymalny dopuszczalny poziom dofinansowania z RPO WP: </a:t>
            </a:r>
            <a:endParaRPr lang="pl-PL" dirty="0">
              <a:latin typeface="Calibri" panose="020F0502020204030204" pitchFamily="34" charset="0"/>
            </a:endParaRPr>
          </a:p>
          <a:p>
            <a:pPr algn="just">
              <a:spcBef>
                <a:spcPts val="600"/>
              </a:spcBef>
              <a:spcAft>
                <a:spcPts val="600"/>
              </a:spcAft>
            </a:pPr>
            <a:r>
              <a:rPr lang="pl-PL" dirty="0" smtClean="0">
                <a:latin typeface="Calibri" panose="020F0502020204030204" pitchFamily="34" charset="0"/>
              </a:rPr>
              <a:t>10 000 000 PLN – 1 550 000 PLN = </a:t>
            </a:r>
            <a:r>
              <a:rPr lang="pl-PL" u="sng" dirty="0" smtClean="0">
                <a:latin typeface="Calibri" panose="020F0502020204030204" pitchFamily="34" charset="0"/>
              </a:rPr>
              <a:t>8 450 000 PLN</a:t>
            </a:r>
            <a:r>
              <a:rPr lang="pl-PL" dirty="0" smtClean="0">
                <a:latin typeface="Calibri" panose="020F0502020204030204" pitchFamily="34" charset="0"/>
              </a:rPr>
              <a:t>. Kwota ta jest niższa niż 85% kosztów </a:t>
            </a:r>
            <a:r>
              <a:rPr lang="pl-PL" dirty="0" err="1" smtClean="0">
                <a:latin typeface="Calibri" panose="020F0502020204030204" pitchFamily="34" charset="0"/>
              </a:rPr>
              <a:t>kwal</a:t>
            </a:r>
            <a:r>
              <a:rPr lang="pl-PL" dirty="0" smtClean="0">
                <a:latin typeface="Calibri" panose="020F0502020204030204" pitchFamily="34" charset="0"/>
              </a:rPr>
              <a:t>. </a:t>
            </a:r>
            <a:br>
              <a:rPr lang="pl-PL" dirty="0" smtClean="0">
                <a:latin typeface="Calibri" panose="020F0502020204030204" pitchFamily="34" charset="0"/>
              </a:rPr>
            </a:br>
            <a:r>
              <a:rPr lang="pl-PL" dirty="0" smtClean="0">
                <a:latin typeface="Calibri" panose="020F0502020204030204" pitchFamily="34" charset="0"/>
              </a:rPr>
              <a:t>(10 000 000 PLN x 85% = 8 500 000 PLN).</a:t>
            </a:r>
          </a:p>
          <a:p>
            <a:pPr algn="just">
              <a:spcBef>
                <a:spcPts val="600"/>
              </a:spcBef>
            </a:pPr>
            <a:r>
              <a:rPr lang="pl-PL" b="1" u="sng" dirty="0" smtClean="0">
                <a:latin typeface="Calibri" panose="020F0502020204030204" pitchFamily="34" charset="0"/>
              </a:rPr>
              <a:t>Wniosek:</a:t>
            </a:r>
            <a:r>
              <a:rPr lang="pl-PL" dirty="0" smtClean="0">
                <a:latin typeface="Calibri" panose="020F0502020204030204" pitchFamily="34" charset="0"/>
              </a:rPr>
              <a:t> można udzielić pomocy z RPO WP w kwocie maksymalnie </a:t>
            </a:r>
            <a:r>
              <a:rPr lang="pl-PL" b="1" u="sng" dirty="0" smtClean="0">
                <a:latin typeface="Calibri" panose="020F0502020204030204" pitchFamily="34" charset="0"/>
              </a:rPr>
              <a:t>8 450 000 PLN</a:t>
            </a:r>
            <a:r>
              <a:rPr lang="pl-PL" dirty="0" smtClean="0">
                <a:latin typeface="Calibri" panose="020F0502020204030204" pitchFamily="34" charset="0"/>
              </a:rPr>
              <a:t>.</a:t>
            </a:r>
            <a:endParaRPr lang="pl-PL" dirty="0"/>
          </a:p>
        </p:txBody>
      </p:sp>
    </p:spTree>
    <p:extLst>
      <p:ext uri="{BB962C8B-B14F-4D97-AF65-F5344CB8AC3E}">
        <p14:creationId xmlns:p14="http://schemas.microsoft.com/office/powerpoint/2010/main" val="3816097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just">
              <a:spcBef>
                <a:spcPts val="600"/>
              </a:spcBef>
              <a:spcAft>
                <a:spcPts val="600"/>
              </a:spcAft>
              <a:buNone/>
              <a:defRPr/>
            </a:pPr>
            <a:r>
              <a:rPr lang="pl-PL" sz="2000" u="sng" dirty="0" smtClean="0">
                <a:latin typeface="Calibri" panose="020F0502020204030204" pitchFamily="34" charset="0"/>
              </a:rPr>
              <a:t>Przykład 2:</a:t>
            </a:r>
          </a:p>
          <a:p>
            <a:pPr marL="0" indent="0" algn="just">
              <a:spcBef>
                <a:spcPts val="600"/>
              </a:spcBef>
              <a:spcAft>
                <a:spcPts val="600"/>
              </a:spcAft>
              <a:buNone/>
              <a:defRPr/>
            </a:pPr>
            <a:r>
              <a:rPr lang="pl-PL" sz="1800" dirty="0" smtClean="0">
                <a:latin typeface="Calibri" panose="020F0502020204030204" pitchFamily="34" charset="0"/>
              </a:rPr>
              <a:t>Koszty kwalifikowalne: 10 mln zł.</a:t>
            </a:r>
          </a:p>
          <a:p>
            <a:pPr marL="0" indent="0" algn="just">
              <a:spcBef>
                <a:spcPts val="600"/>
              </a:spcBef>
              <a:spcAft>
                <a:spcPts val="600"/>
              </a:spcAft>
              <a:buNone/>
              <a:defRPr/>
            </a:pPr>
            <a:r>
              <a:rPr lang="pl-PL" sz="1800" dirty="0" smtClean="0">
                <a:latin typeface="Calibri" panose="020F0502020204030204" pitchFamily="34" charset="0"/>
              </a:rPr>
              <a:t>Okres amortyzacji: 5 lat.</a:t>
            </a:r>
          </a:p>
          <a:p>
            <a:pPr marL="0" indent="0" algn="just">
              <a:spcBef>
                <a:spcPts val="600"/>
              </a:spcBef>
              <a:spcAft>
                <a:spcPts val="600"/>
              </a:spcAft>
              <a:buNone/>
              <a:defRPr/>
            </a:pPr>
            <a:endParaRPr lang="pl-PL" sz="2000" u="sng"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1639956389"/>
              </p:ext>
            </p:extLst>
          </p:nvPr>
        </p:nvGraphicFramePr>
        <p:xfrm>
          <a:off x="35496" y="2276872"/>
          <a:ext cx="9073008" cy="2011680"/>
        </p:xfrm>
        <a:graphic>
          <a:graphicData uri="http://schemas.openxmlformats.org/drawingml/2006/table">
            <a:tbl>
              <a:tblPr firstRow="1" bandRow="1">
                <a:tableStyleId>{5C22544A-7EE6-4342-B048-85BDC9FD1C3A}</a:tableStyleId>
              </a:tblPr>
              <a:tblGrid>
                <a:gridCol w="648072"/>
                <a:gridCol w="2088232"/>
                <a:gridCol w="2736304"/>
                <a:gridCol w="3600400"/>
              </a:tblGrid>
              <a:tr h="216024">
                <a:tc>
                  <a:txBody>
                    <a:bodyPr/>
                    <a:lstStyle/>
                    <a:p>
                      <a:r>
                        <a:rPr lang="pl-PL" sz="1600" dirty="0" smtClean="0">
                          <a:latin typeface="Calibri" panose="020F0502020204030204" pitchFamily="34" charset="0"/>
                        </a:rPr>
                        <a:t>Rok</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Dochody </a:t>
                      </a:r>
                      <a:r>
                        <a:rPr lang="pl-PL" sz="1600" i="1" dirty="0" smtClean="0">
                          <a:latin typeface="Calibri" panose="020F0502020204030204" pitchFamily="34" charset="0"/>
                        </a:rPr>
                        <a:t>[</a:t>
                      </a:r>
                      <a:r>
                        <a:rPr lang="pl-PL" sz="1600" i="1" dirty="0" err="1" smtClean="0">
                          <a:latin typeface="Calibri" panose="020F0502020204030204" pitchFamily="34" charset="0"/>
                        </a:rPr>
                        <a:t>revenues</a:t>
                      </a:r>
                      <a:r>
                        <a:rPr lang="pl-PL" sz="1600" i="1" dirty="0" smtClean="0">
                          <a:latin typeface="Calibri" panose="020F0502020204030204" pitchFamily="34" charset="0"/>
                        </a:rPr>
                        <a:t>]</a:t>
                      </a:r>
                      <a:endParaRPr lang="pl-PL" sz="1600" i="1" dirty="0">
                        <a:latin typeface="Calibri" panose="020F0502020204030204" pitchFamily="34" charset="0"/>
                      </a:endParaRPr>
                    </a:p>
                  </a:txBody>
                  <a:tcPr/>
                </a:tc>
                <a:tc>
                  <a:txBody>
                    <a:bodyPr/>
                    <a:lstStyle/>
                    <a:p>
                      <a:r>
                        <a:rPr lang="pl-PL" sz="1600" dirty="0" smtClean="0">
                          <a:latin typeface="Calibri" panose="020F0502020204030204" pitchFamily="34" charset="0"/>
                        </a:rPr>
                        <a:t>Koszty operacyjne</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Zysk</a:t>
                      </a:r>
                      <a:r>
                        <a:rPr lang="pl-PL" sz="1600" baseline="0" dirty="0" smtClean="0">
                          <a:latin typeface="Calibri" panose="020F0502020204030204" pitchFamily="34" charset="0"/>
                        </a:rPr>
                        <a:t> operacyjny </a:t>
                      </a:r>
                      <a:r>
                        <a:rPr lang="pl-PL" sz="1600" i="1" baseline="0" dirty="0" smtClean="0">
                          <a:latin typeface="Calibri" panose="020F0502020204030204" pitchFamily="34" charset="0"/>
                        </a:rPr>
                        <a:t>[</a:t>
                      </a:r>
                      <a:r>
                        <a:rPr lang="pl-PL" sz="1600" i="1" baseline="0" dirty="0" err="1" smtClean="0">
                          <a:latin typeface="Calibri" panose="020F0502020204030204" pitchFamily="34" charset="0"/>
                        </a:rPr>
                        <a:t>operating</a:t>
                      </a:r>
                      <a:r>
                        <a:rPr lang="pl-PL" sz="1600" baseline="0" dirty="0" smtClean="0">
                          <a:latin typeface="Calibri" panose="020F0502020204030204" pitchFamily="34" charset="0"/>
                        </a:rPr>
                        <a:t> </a:t>
                      </a:r>
                      <a:r>
                        <a:rPr lang="pl-PL" sz="1600" i="1" baseline="0" dirty="0" smtClean="0">
                          <a:latin typeface="Calibri" panose="020F0502020204030204" pitchFamily="34" charset="0"/>
                        </a:rPr>
                        <a:t>profit]</a:t>
                      </a:r>
                      <a:endParaRPr lang="pl-PL" sz="1600" i="1" dirty="0">
                        <a:latin typeface="Calibri" panose="020F0502020204030204" pitchFamily="34" charset="0"/>
                      </a:endParaRPr>
                    </a:p>
                  </a:txBody>
                  <a:tcPr/>
                </a:tc>
              </a:tr>
              <a:tr h="240784">
                <a:tc>
                  <a:txBody>
                    <a:bodyPr/>
                    <a:lstStyle/>
                    <a:p>
                      <a:r>
                        <a:rPr lang="pl-PL" sz="1600" dirty="0" smtClean="0">
                          <a:latin typeface="Calibri" panose="020F0502020204030204" pitchFamily="34" charset="0"/>
                        </a:rPr>
                        <a:t>1</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1 000 000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1 500 000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- 500 000 PLN</a:t>
                      </a:r>
                      <a:endParaRPr lang="pl-PL" sz="1600" dirty="0">
                        <a:latin typeface="Calibri" panose="020F0502020204030204" pitchFamily="34" charset="0"/>
                      </a:endParaRPr>
                    </a:p>
                  </a:txBody>
                  <a:tcPr/>
                </a:tc>
              </a:tr>
              <a:tr h="265544">
                <a:tc>
                  <a:txBody>
                    <a:bodyPr/>
                    <a:lstStyle/>
                    <a:p>
                      <a:r>
                        <a:rPr lang="pl-PL" sz="1600" dirty="0" smtClean="0">
                          <a:latin typeface="Calibri" panose="020F0502020204030204" pitchFamily="34" charset="0"/>
                        </a:rPr>
                        <a:t>2</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1 200 000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1 600 000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a:t>
                      </a:r>
                      <a:r>
                        <a:rPr lang="pl-PL" sz="1600" baseline="0" dirty="0" smtClean="0">
                          <a:latin typeface="Calibri" panose="020F0502020204030204" pitchFamily="34" charset="0"/>
                        </a:rPr>
                        <a:t> 40</a:t>
                      </a:r>
                      <a:r>
                        <a:rPr lang="pl-PL" sz="1600" dirty="0" smtClean="0">
                          <a:latin typeface="Calibri" panose="020F0502020204030204" pitchFamily="34" charset="0"/>
                        </a:rPr>
                        <a:t>0 000 PLN</a:t>
                      </a:r>
                      <a:endParaRPr lang="pl-PL" sz="1600" dirty="0">
                        <a:latin typeface="Calibri" panose="020F0502020204030204" pitchFamily="34" charset="0"/>
                      </a:endParaRPr>
                    </a:p>
                  </a:txBody>
                  <a:tcPr/>
                </a:tc>
              </a:tr>
              <a:tr h="218296">
                <a:tc>
                  <a:txBody>
                    <a:bodyPr/>
                    <a:lstStyle/>
                    <a:p>
                      <a:r>
                        <a:rPr lang="pl-PL" sz="1600" dirty="0" smtClean="0">
                          <a:latin typeface="Calibri" panose="020F0502020204030204" pitchFamily="34" charset="0"/>
                        </a:rPr>
                        <a:t>3</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800 000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900 000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- 100 000 PLN</a:t>
                      </a:r>
                      <a:endParaRPr lang="pl-PL" sz="1600" dirty="0">
                        <a:latin typeface="Calibri" panose="020F0502020204030204" pitchFamily="34" charset="0"/>
                      </a:endParaRPr>
                    </a:p>
                  </a:txBody>
                  <a:tcPr/>
                </a:tc>
              </a:tr>
              <a:tr h="243056">
                <a:tc>
                  <a:txBody>
                    <a:bodyPr/>
                    <a:lstStyle/>
                    <a:p>
                      <a:r>
                        <a:rPr lang="pl-PL" sz="1600" dirty="0" smtClean="0">
                          <a:latin typeface="Calibri" panose="020F0502020204030204" pitchFamily="34" charset="0"/>
                        </a:rPr>
                        <a:t>4</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900 000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900 000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0 PLN</a:t>
                      </a:r>
                      <a:endParaRPr lang="pl-PL" sz="1600" dirty="0">
                        <a:latin typeface="Calibri" panose="020F0502020204030204" pitchFamily="34" charset="0"/>
                      </a:endParaRPr>
                    </a:p>
                  </a:txBody>
                  <a:tcPr/>
                </a:tc>
              </a:tr>
              <a:tr h="267816">
                <a:tc>
                  <a:txBody>
                    <a:bodyPr/>
                    <a:lstStyle/>
                    <a:p>
                      <a:r>
                        <a:rPr lang="pl-PL" sz="1600" dirty="0" smtClean="0">
                          <a:latin typeface="Calibri" panose="020F0502020204030204" pitchFamily="34" charset="0"/>
                        </a:rPr>
                        <a:t>5</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800 000 PLN</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500 000 PLN </a:t>
                      </a:r>
                      <a:endParaRPr lang="pl-PL" sz="1600" dirty="0">
                        <a:latin typeface="Calibri" panose="020F0502020204030204" pitchFamily="34" charset="0"/>
                      </a:endParaRPr>
                    </a:p>
                  </a:txBody>
                  <a:tcPr/>
                </a:tc>
                <a:tc>
                  <a:txBody>
                    <a:bodyPr/>
                    <a:lstStyle/>
                    <a:p>
                      <a:r>
                        <a:rPr lang="pl-PL" sz="1600" dirty="0" smtClean="0">
                          <a:latin typeface="Calibri" panose="020F0502020204030204" pitchFamily="34" charset="0"/>
                        </a:rPr>
                        <a:t>300 000 PLN</a:t>
                      </a:r>
                      <a:endParaRPr lang="pl-PL" sz="1600" dirty="0">
                        <a:latin typeface="Calibri" panose="020F0502020204030204" pitchFamily="34" charset="0"/>
                      </a:endParaRPr>
                    </a:p>
                  </a:txBody>
                  <a:tcPr/>
                </a:tc>
              </a:tr>
            </a:tbl>
          </a:graphicData>
        </a:graphic>
      </p:graphicFrame>
      <p:sp>
        <p:nvSpPr>
          <p:cNvPr id="5" name="pole tekstowe 4"/>
          <p:cNvSpPr txBox="1"/>
          <p:nvPr/>
        </p:nvSpPr>
        <p:spPr>
          <a:xfrm>
            <a:off x="18249" y="4293096"/>
            <a:ext cx="9144000" cy="3036729"/>
          </a:xfrm>
          <a:prstGeom prst="rect">
            <a:avLst/>
          </a:prstGeom>
          <a:noFill/>
        </p:spPr>
        <p:txBody>
          <a:bodyPr wrap="square" rtlCol="0">
            <a:spAutoFit/>
          </a:bodyPr>
          <a:lstStyle/>
          <a:p>
            <a:pPr>
              <a:spcBef>
                <a:spcPts val="400"/>
              </a:spcBef>
              <a:spcAft>
                <a:spcPts val="400"/>
              </a:spcAft>
            </a:pPr>
            <a:r>
              <a:rPr lang="pl-PL" sz="1400" dirty="0" smtClean="0">
                <a:latin typeface="Calibri" panose="020F0502020204030204" pitchFamily="34" charset="0"/>
              </a:rPr>
              <a:t>Razem zysk operacyjny [tys. PLN]: </a:t>
            </a:r>
            <a:r>
              <a:rPr lang="pl-PL" sz="1400" dirty="0">
                <a:latin typeface="Calibri" panose="020F0502020204030204" pitchFamily="34" charset="0"/>
              </a:rPr>
              <a:t>–</a:t>
            </a:r>
            <a:r>
              <a:rPr lang="pl-PL" sz="1400" dirty="0" smtClean="0">
                <a:latin typeface="Calibri" panose="020F0502020204030204" pitchFamily="34" charset="0"/>
              </a:rPr>
              <a:t> 500 </a:t>
            </a:r>
            <a:r>
              <a:rPr lang="pl-PL" sz="1400" dirty="0">
                <a:latin typeface="Calibri" panose="020F0502020204030204" pitchFamily="34" charset="0"/>
              </a:rPr>
              <a:t>–</a:t>
            </a:r>
            <a:r>
              <a:rPr lang="pl-PL" sz="1400" dirty="0" smtClean="0">
                <a:latin typeface="Calibri" panose="020F0502020204030204" pitchFamily="34" charset="0"/>
              </a:rPr>
              <a:t> 400 – 100 + 0 + 300 = </a:t>
            </a:r>
            <a:r>
              <a:rPr lang="pl-PL" sz="1400" dirty="0">
                <a:latin typeface="Calibri" panose="020F0502020204030204" pitchFamily="34" charset="0"/>
              </a:rPr>
              <a:t>–</a:t>
            </a:r>
            <a:r>
              <a:rPr lang="pl-PL" sz="1400" dirty="0" smtClean="0">
                <a:latin typeface="Calibri" panose="020F0502020204030204" pitchFamily="34" charset="0"/>
              </a:rPr>
              <a:t> 700 000 PLN</a:t>
            </a:r>
          </a:p>
          <a:p>
            <a:pPr>
              <a:spcBef>
                <a:spcPts val="400"/>
              </a:spcBef>
              <a:spcAft>
                <a:spcPts val="400"/>
              </a:spcAft>
            </a:pPr>
            <a:r>
              <a:rPr lang="pl-PL" sz="1400" dirty="0" smtClean="0">
                <a:latin typeface="Calibri" panose="020F0502020204030204" pitchFamily="34" charset="0"/>
              </a:rPr>
              <a:t>Maksymalny dopuszczalny poziom dofinansowania z RPO WP: </a:t>
            </a:r>
          </a:p>
          <a:p>
            <a:pPr>
              <a:spcBef>
                <a:spcPts val="400"/>
              </a:spcBef>
              <a:spcAft>
                <a:spcPts val="400"/>
              </a:spcAft>
            </a:pPr>
            <a:r>
              <a:rPr lang="pl-PL" sz="1400" b="1" dirty="0" smtClean="0">
                <a:solidFill>
                  <a:schemeClr val="accent4"/>
                </a:solidFill>
                <a:latin typeface="Calibri" panose="020F0502020204030204" pitchFamily="34" charset="0"/>
              </a:rPr>
              <a:t>Dobrze:</a:t>
            </a:r>
          </a:p>
          <a:p>
            <a:pPr algn="just">
              <a:spcBef>
                <a:spcPts val="400"/>
              </a:spcBef>
              <a:spcAft>
                <a:spcPts val="400"/>
              </a:spcAft>
            </a:pPr>
            <a:r>
              <a:rPr lang="pl-PL" sz="1400" dirty="0" smtClean="0">
                <a:latin typeface="Calibri" panose="020F0502020204030204" pitchFamily="34" charset="0"/>
              </a:rPr>
              <a:t>10 000 000 PLN – 0 PLN = 10 000 000 PLN. </a:t>
            </a:r>
            <a:r>
              <a:rPr lang="pl-PL" sz="1400" b="1" u="sng" dirty="0" smtClean="0">
                <a:latin typeface="Calibri" panose="020F0502020204030204" pitchFamily="34" charset="0"/>
              </a:rPr>
              <a:t>Ale</a:t>
            </a:r>
            <a:r>
              <a:rPr lang="pl-PL" sz="1400" dirty="0" smtClean="0">
                <a:latin typeface="Calibri" panose="020F0502020204030204" pitchFamily="34" charset="0"/>
              </a:rPr>
              <a:t> nie więcej niż 10 000 000 PLN x 85%, </a:t>
            </a:r>
            <a:br>
              <a:rPr lang="pl-PL" sz="1400" dirty="0" smtClean="0">
                <a:latin typeface="Calibri" panose="020F0502020204030204" pitchFamily="34" charset="0"/>
              </a:rPr>
            </a:br>
            <a:r>
              <a:rPr lang="pl-PL" sz="1400" dirty="0" smtClean="0">
                <a:latin typeface="Calibri" panose="020F0502020204030204" pitchFamily="34" charset="0"/>
              </a:rPr>
              <a:t>tj. maksymalny poziom pomocy z RPO WP = </a:t>
            </a:r>
            <a:r>
              <a:rPr lang="pl-PL" sz="1400" u="sng" dirty="0" smtClean="0">
                <a:latin typeface="Calibri" panose="020F0502020204030204" pitchFamily="34" charset="0"/>
              </a:rPr>
              <a:t>8 500 000 PLN</a:t>
            </a:r>
            <a:r>
              <a:rPr lang="pl-PL" sz="1400" dirty="0" smtClean="0">
                <a:latin typeface="Calibri" panose="020F0502020204030204" pitchFamily="34" charset="0"/>
              </a:rPr>
              <a:t>.</a:t>
            </a:r>
          </a:p>
          <a:p>
            <a:pPr>
              <a:spcBef>
                <a:spcPts val="400"/>
              </a:spcBef>
              <a:spcAft>
                <a:spcPts val="400"/>
              </a:spcAft>
            </a:pPr>
            <a:r>
              <a:rPr lang="pl-PL" sz="1400" dirty="0" smtClean="0">
                <a:solidFill>
                  <a:srgbClr val="FF0000"/>
                </a:solidFill>
                <a:latin typeface="Calibri" panose="020F0502020204030204" pitchFamily="34" charset="0"/>
              </a:rPr>
              <a:t>Źle:</a:t>
            </a:r>
          </a:p>
          <a:p>
            <a:pPr>
              <a:spcBef>
                <a:spcPts val="400"/>
              </a:spcBef>
              <a:spcAft>
                <a:spcPts val="400"/>
              </a:spcAft>
            </a:pPr>
            <a:r>
              <a:rPr lang="pl-PL" sz="1400" dirty="0" smtClean="0">
                <a:solidFill>
                  <a:srgbClr val="FF0000"/>
                </a:solidFill>
                <a:latin typeface="Calibri" panose="020F0502020204030204" pitchFamily="34" charset="0"/>
              </a:rPr>
              <a:t>10 000 000 PLN – (</a:t>
            </a:r>
            <a:r>
              <a:rPr lang="pl-PL" sz="1400" dirty="0">
                <a:solidFill>
                  <a:srgbClr val="FF0000"/>
                </a:solidFill>
                <a:latin typeface="Calibri" panose="020F0502020204030204" pitchFamily="34" charset="0"/>
              </a:rPr>
              <a:t>–</a:t>
            </a:r>
            <a:r>
              <a:rPr lang="pl-PL" sz="1400" dirty="0" smtClean="0">
                <a:solidFill>
                  <a:srgbClr val="FF0000"/>
                </a:solidFill>
                <a:latin typeface="Calibri" panose="020F0502020204030204" pitchFamily="34" charset="0"/>
              </a:rPr>
              <a:t> 700 000 PLN) = 10 700 000 PLN. </a:t>
            </a:r>
          </a:p>
          <a:p>
            <a:pPr>
              <a:spcBef>
                <a:spcPts val="400"/>
              </a:spcBef>
              <a:spcAft>
                <a:spcPts val="400"/>
              </a:spcAft>
            </a:pPr>
            <a:r>
              <a:rPr lang="pl-PL" sz="1400" dirty="0" smtClean="0">
                <a:solidFill>
                  <a:srgbClr val="FF0000"/>
                </a:solidFill>
                <a:latin typeface="Calibri" panose="020F0502020204030204" pitchFamily="34" charset="0"/>
              </a:rPr>
              <a:t>10 700 000 PLN x 85% = 9 095 000 PLN.</a:t>
            </a:r>
            <a:endParaRPr lang="pl-PL" sz="1400" dirty="0">
              <a:solidFill>
                <a:srgbClr val="FF0000"/>
              </a:solidFill>
              <a:latin typeface="Calibri" panose="020F0502020204030204" pitchFamily="34" charset="0"/>
            </a:endParaRPr>
          </a:p>
          <a:p>
            <a:endParaRPr lang="pl-PL" dirty="0">
              <a:latin typeface="Calibri" panose="020F0502020204030204" pitchFamily="34" charset="0"/>
            </a:endParaRPr>
          </a:p>
          <a:p>
            <a:endParaRPr lang="pl-PL" dirty="0"/>
          </a:p>
        </p:txBody>
      </p:sp>
    </p:spTree>
    <p:extLst>
      <p:ext uri="{BB962C8B-B14F-4D97-AF65-F5344CB8AC3E}">
        <p14:creationId xmlns:p14="http://schemas.microsoft.com/office/powerpoint/2010/main" val="26812372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algn="just">
              <a:spcBef>
                <a:spcPts val="600"/>
              </a:spcBef>
              <a:spcAft>
                <a:spcPts val="600"/>
              </a:spcAft>
              <a:defRPr/>
            </a:pPr>
            <a:endParaRPr lang="pl-PL" sz="2000" dirty="0" smtClean="0">
              <a:latin typeface="Calibri" panose="020F0502020204030204" pitchFamily="34" charset="0"/>
            </a:endParaRPr>
          </a:p>
          <a:p>
            <a:pPr algn="just">
              <a:spcBef>
                <a:spcPts val="600"/>
              </a:spcBef>
              <a:spcAft>
                <a:spcPts val="600"/>
              </a:spcAft>
              <a:defRPr/>
            </a:pPr>
            <a:r>
              <a:rPr lang="pl-PL" sz="2000" dirty="0" smtClean="0">
                <a:latin typeface="Calibri" panose="020F0502020204030204" pitchFamily="34" charset="0"/>
              </a:rPr>
              <a:t>Alternatywnie</a:t>
            </a:r>
            <a:r>
              <a:rPr lang="pl-PL" sz="2000" dirty="0">
                <a:latin typeface="Calibri" panose="020F0502020204030204" pitchFamily="34" charset="0"/>
              </a:rPr>
              <a:t>, w przypadku </a:t>
            </a:r>
            <a:r>
              <a:rPr lang="pl-PL" sz="2000" b="1" u="sng" dirty="0">
                <a:latin typeface="Calibri" panose="020F0502020204030204" pitchFamily="34" charset="0"/>
              </a:rPr>
              <a:t>pomocy</a:t>
            </a:r>
            <a:r>
              <a:rPr lang="pl-PL" sz="2000" dirty="0">
                <a:latin typeface="Calibri" panose="020F0502020204030204" pitchFamily="34" charset="0"/>
              </a:rPr>
              <a:t> nieprzekraczającej 1 mln euro, maksymalną kwotę pomocy można ustalić na poziomie 80% kosztów kwalifikowalnych.</a:t>
            </a:r>
            <a:endParaRPr lang="pl-PL" sz="2000" u="sng" dirty="0">
              <a:latin typeface="Calibri" panose="020F0502020204030204" pitchFamily="34" charset="0"/>
            </a:endParaRPr>
          </a:p>
        </p:txBody>
      </p:sp>
    </p:spTree>
    <p:extLst>
      <p:ext uri="{BB962C8B-B14F-4D97-AF65-F5344CB8AC3E}">
        <p14:creationId xmlns:p14="http://schemas.microsoft.com/office/powerpoint/2010/main" val="8158956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5736"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448408" y="1493294"/>
            <a:ext cx="8299938" cy="4370427"/>
          </a:xfrm>
          <a:prstGeom prst="rect">
            <a:avLst/>
          </a:prstGeom>
        </p:spPr>
        <p:txBody>
          <a:bodyPr wrap="square">
            <a:spAutoFit/>
          </a:bodyPr>
          <a:lstStyle/>
          <a:p>
            <a:pPr lvl="0" algn="ctr" eaLnBrk="0" fontAlgn="base" hangingPunct="0">
              <a:spcBef>
                <a:spcPct val="0"/>
              </a:spcBef>
              <a:spcAft>
                <a:spcPct val="0"/>
              </a:spcAft>
            </a:pPr>
            <a:r>
              <a:rPr lang="pl-PL" sz="2200" b="1" dirty="0">
                <a:solidFill>
                  <a:prstClr val="black"/>
                </a:solidFill>
                <a:latin typeface="Calibri" panose="020F0502020204030204" pitchFamily="34" charset="0"/>
              </a:rPr>
              <a:t>Pomoc inwestycyjna na infrastrukturę </a:t>
            </a:r>
            <a:r>
              <a:rPr lang="pl-PL" sz="2200" b="1" dirty="0" smtClean="0">
                <a:solidFill>
                  <a:prstClr val="black"/>
                </a:solidFill>
                <a:latin typeface="Calibri" panose="020F0502020204030204" pitchFamily="34" charset="0"/>
              </a:rPr>
              <a:t>lokalną </a:t>
            </a:r>
            <a:r>
              <a:rPr lang="pl-PL" sz="2200" dirty="0" smtClean="0">
                <a:solidFill>
                  <a:prstClr val="black"/>
                </a:solidFill>
                <a:latin typeface="Calibri" panose="020F0502020204030204" pitchFamily="34" charset="0"/>
              </a:rPr>
              <a:t>- art</a:t>
            </a:r>
            <a:r>
              <a:rPr lang="pl-PL" sz="2200" dirty="0">
                <a:solidFill>
                  <a:prstClr val="black"/>
                </a:solidFill>
                <a:latin typeface="Calibri" panose="020F0502020204030204" pitchFamily="34" charset="0"/>
              </a:rPr>
              <a:t>. 56 </a:t>
            </a:r>
            <a:r>
              <a:rPr lang="pl-PL" sz="2200" dirty="0" smtClean="0">
                <a:solidFill>
                  <a:prstClr val="black"/>
                </a:solidFill>
                <a:latin typeface="Calibri" panose="020F0502020204030204" pitchFamily="34" charset="0"/>
              </a:rPr>
              <a:t>GBER</a:t>
            </a:r>
          </a:p>
          <a:p>
            <a:pPr lvl="0" algn="ctr" eaLnBrk="0" fontAlgn="base" hangingPunct="0">
              <a:spcBef>
                <a:spcPct val="0"/>
              </a:spcBef>
              <a:spcAft>
                <a:spcPct val="0"/>
              </a:spcAft>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Dotyczy finansowania przeznaczonego na zbudowanie lub modernizację lokalnej infrastruktury, które dotyczy infrastruktury przyczyniającej się na poziomie lokalnym do poprawy otoczenia biznesu i środowiska konsumenckiego oraz do modernizacji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i </a:t>
            </a:r>
            <a:r>
              <a:rPr lang="pl-PL" dirty="0">
                <a:solidFill>
                  <a:prstClr val="black"/>
                </a:solidFill>
                <a:latin typeface="Calibri" panose="020F0502020204030204" pitchFamily="34" charset="0"/>
              </a:rPr>
              <a:t>rozwoju bazy przemysłowej</a:t>
            </a:r>
            <a:r>
              <a:rPr lang="pl-PL" dirty="0" smtClean="0">
                <a:solidFill>
                  <a:prstClr val="black"/>
                </a:solidFill>
                <a:latin typeface="Calibri" panose="020F0502020204030204" pitchFamily="34" charset="0"/>
              </a:rPr>
              <a:t>. </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latin typeface="Calibri" panose="020F0502020204030204" pitchFamily="34" charset="0"/>
              </a:rPr>
              <a:t>Takie obiekty infrastrukturalne umożliwiają stworzenie otoczenia sprzyjającego inwestycjom prywatnym i wzrostowi gospodarczemu, przyczyniając się tym samym do realizacji celów leżących we wspólnym interesie, a zwłaszcza priorytetów i celów strategii „Europa 2020”.</a:t>
            </a:r>
            <a:endParaRPr lang="pl-PL" dirty="0" smtClean="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indent="-285750" algn="just">
              <a:buFont typeface="Arial" panose="020B0604020202020204" pitchFamily="34" charset="0"/>
              <a:buChar char="•"/>
            </a:pPr>
            <a:r>
              <a:rPr lang="pl-PL" dirty="0">
                <a:latin typeface="Calibri" panose="020F0502020204030204" pitchFamily="34" charset="0"/>
              </a:rPr>
              <a:t>Ocena lokalnego charakteru z punktu widzenia całej UE, a nie krajowego.</a:t>
            </a:r>
          </a:p>
          <a:p>
            <a:pPr lvl="0" algn="just" eaLnBrk="0" fontAlgn="base" hangingPunct="0">
              <a:spcBef>
                <a:spcPct val="0"/>
              </a:spcBef>
              <a:spcAft>
                <a:spcPct val="0"/>
              </a:spcAft>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183689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które:</a:t>
            </a: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r>
              <a:rPr lang="pl-PL" sz="1800" dirty="0" smtClean="0">
                <a:latin typeface="Calibri" panose="020F0502020204030204" pitchFamily="34" charset="0"/>
              </a:rPr>
              <a:t>.</a:t>
            </a: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0" indent="0" algn="just">
              <a:spcAft>
                <a:spcPts val="600"/>
              </a:spcAft>
              <a:buNone/>
              <a:defRPr/>
            </a:pPr>
            <a:r>
              <a:rPr lang="pl-PL" sz="1800" dirty="0" smtClean="0">
                <a:latin typeface="Calibri" panose="020F0502020204030204" pitchFamily="34" charset="0"/>
              </a:rPr>
              <a:t>Pojęcie pomocy publicznej jest pojęciem obiektywnym (definiowanym ze względu na skutek rynkowy, a nie ze względu na cele wsparcia)!!!</a:t>
            </a:r>
            <a:endParaRPr lang="pl-PL" sz="1800" dirty="0">
              <a:latin typeface="Calibri" panose="020F0502020204030204" pitchFamily="34" charset="0"/>
            </a:endParaRP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251520" y="1124744"/>
            <a:ext cx="8640960" cy="5632311"/>
          </a:xfrm>
          <a:prstGeom prst="rect">
            <a:avLst/>
          </a:prstGeom>
        </p:spPr>
        <p:txBody>
          <a:bodyPr wrap="square">
            <a:spAutoFit/>
          </a:bodyPr>
          <a:lstStyle/>
          <a:p>
            <a:pPr lvl="0" algn="just" eaLnBrk="0" fontAlgn="base" hangingPunct="0"/>
            <a:r>
              <a:rPr lang="pl-PL" dirty="0" smtClean="0">
                <a:solidFill>
                  <a:prstClr val="black"/>
                </a:solidFill>
                <a:latin typeface="Calibri" panose="020F0502020204030204" pitchFamily="34" charset="0"/>
              </a:rPr>
              <a:t>Art. 56 GBER </a:t>
            </a:r>
            <a:r>
              <a:rPr lang="pl-PL" dirty="0">
                <a:solidFill>
                  <a:prstClr val="black"/>
                </a:solidFill>
                <a:latin typeface="Calibri" panose="020F0502020204030204" pitchFamily="34" charset="0"/>
              </a:rPr>
              <a:t>nie ma zastosowania do pomocy na infrastrukturę, która jest przedmiotem innych sekcji rozdziału III GBER, z wyjątkiem pomocy regionalnej, tj.: </a:t>
            </a:r>
            <a:endParaRPr lang="pl-PL" dirty="0" smtClean="0">
              <a:solidFill>
                <a:prstClr val="black"/>
              </a:solidFill>
              <a:latin typeface="Calibri" panose="020F0502020204030204" pitchFamily="34" charset="0"/>
            </a:endParaRPr>
          </a:p>
          <a:p>
            <a:pPr lvl="0" algn="just" eaLnBrk="0" fontAlgn="base" hangingPunct="0"/>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badawczo-rozwojowa,</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klastry innowacyjne,</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efektywnych energetycznie systemów ciepłowniczych i chłodniczych,</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energetyczna, w tym odnawialne źródła energii i związana z kogeneracją,</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dedykowana recyclingowi i ponownemu wykorzystaniu odpadów,</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szerokopasmowa,</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służąca zachowaniu kultury i dziedzictwa kulturowego,</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sportowa oraz wielofunkcyjna infrastruktura rekreacyjna,</a:t>
            </a:r>
          </a:p>
          <a:p>
            <a:pPr lvl="0" algn="just"/>
            <a:r>
              <a:rPr lang="pl-PL" dirty="0" smtClean="0">
                <a:solidFill>
                  <a:prstClr val="black"/>
                </a:solidFill>
                <a:latin typeface="Calibri" panose="020F0502020204030204" pitchFamily="34" charset="0"/>
              </a:rPr>
              <a:t>	</a:t>
            </a:r>
          </a:p>
          <a:p>
            <a:pPr lvl="0" algn="just"/>
            <a:r>
              <a:rPr lang="pl-PL" dirty="0">
                <a:solidFill>
                  <a:prstClr val="black"/>
                </a:solidFill>
                <a:latin typeface="Calibri" panose="020F0502020204030204" pitchFamily="34" charset="0"/>
              </a:rPr>
              <a:t>	</a:t>
            </a:r>
            <a:r>
              <a:rPr lang="pl-PL" dirty="0" smtClean="0">
                <a:solidFill>
                  <a:prstClr val="black"/>
                </a:solidFill>
                <a:latin typeface="Calibri" panose="020F0502020204030204" pitchFamily="34" charset="0"/>
              </a:rPr>
              <a:t>a </a:t>
            </a:r>
            <a:r>
              <a:rPr lang="pl-PL" dirty="0">
                <a:solidFill>
                  <a:prstClr val="black"/>
                </a:solidFill>
                <a:latin typeface="Calibri" panose="020F0502020204030204" pitchFamily="34" charset="0"/>
              </a:rPr>
              <a:t>także:</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portów lotniczych,</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portów </a:t>
            </a:r>
            <a:r>
              <a:rPr lang="pl-PL" dirty="0" smtClean="0">
                <a:solidFill>
                  <a:prstClr val="black"/>
                </a:solidFill>
                <a:latin typeface="Calibri" panose="020F0502020204030204" pitchFamily="34" charset="0"/>
              </a:rPr>
              <a:t>morskich,</a:t>
            </a:r>
          </a:p>
          <a:p>
            <a:pPr marL="285750" lvl="0" indent="-285750" algn="just">
              <a:buFont typeface="Arial" panose="020B0604020202020204" pitchFamily="34" charset="0"/>
              <a:buChar char="•"/>
            </a:pPr>
            <a:endParaRPr lang="pl-PL" dirty="0">
              <a:solidFill>
                <a:prstClr val="black"/>
              </a:solidFill>
              <a:latin typeface="Calibri" panose="020F0502020204030204" pitchFamily="34" charset="0"/>
            </a:endParaRPr>
          </a:p>
          <a:p>
            <a:pPr lvl="0" algn="just"/>
            <a:r>
              <a:rPr lang="pl-PL" dirty="0">
                <a:solidFill>
                  <a:prstClr val="black"/>
                </a:solidFill>
                <a:latin typeface="Calibri" panose="020F0502020204030204" pitchFamily="34" charset="0"/>
              </a:rPr>
              <a:t>o</a:t>
            </a:r>
            <a:r>
              <a:rPr lang="pl-PL" dirty="0" smtClean="0">
                <a:solidFill>
                  <a:prstClr val="black"/>
                </a:solidFill>
                <a:latin typeface="Calibri" panose="020F0502020204030204" pitchFamily="34" charset="0"/>
              </a:rPr>
              <a:t>raz</a:t>
            </a:r>
          </a:p>
          <a:p>
            <a:pPr marL="285750" lvl="0" indent="-285750" algn="jus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latin typeface="Calibri" panose="020F0502020204030204" pitchFamily="34" charset="0"/>
              </a:rPr>
              <a:t>infrastruktura dedykowana (specjalna), tj. infrastruktura, który została zbudowana dla możliwych do ustalenia z góry</a:t>
            </a:r>
            <a:r>
              <a:rPr lang="pl-PL" i="1" dirty="0">
                <a:latin typeface="Calibri" panose="020F0502020204030204" pitchFamily="34" charset="0"/>
              </a:rPr>
              <a:t> </a:t>
            </a:r>
            <a:r>
              <a:rPr lang="pl-PL" dirty="0">
                <a:latin typeface="Calibri" panose="020F0502020204030204" pitchFamily="34" charset="0"/>
              </a:rPr>
              <a:t>przedsiębiorstw i dostosowana do ich potrzeb.</a:t>
            </a:r>
            <a:endParaRPr lang="pl-PL" dirty="0">
              <a:solidFill>
                <a:prstClr val="black"/>
              </a:solidFill>
              <a:latin typeface="Calibri" panose="020F0502020204030204" pitchFamily="34" charset="0"/>
            </a:endParaRPr>
          </a:p>
        </p:txBody>
      </p:sp>
    </p:spTree>
    <p:extLst>
      <p:ext uri="{BB962C8B-B14F-4D97-AF65-F5344CB8AC3E}">
        <p14:creationId xmlns:p14="http://schemas.microsoft.com/office/powerpoint/2010/main" val="39038177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246185" y="1333371"/>
            <a:ext cx="8634046" cy="3693319"/>
          </a:xfrm>
          <a:prstGeom prst="rect">
            <a:avLst/>
          </a:prstGeom>
        </p:spPr>
        <p:txBody>
          <a:bodyPr wrap="square">
            <a:spAutoFit/>
          </a:bodyPr>
          <a:lstStyle/>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Taka infrastruktura jest udostępniana zainteresowanym użytkowników w oparciu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o </a:t>
            </a:r>
            <a:r>
              <a:rPr lang="pl-PL" dirty="0">
                <a:solidFill>
                  <a:prstClr val="black"/>
                </a:solidFill>
                <a:latin typeface="Calibri" panose="020F0502020204030204" pitchFamily="34" charset="0"/>
              </a:rPr>
              <a:t>otwarte, przejrzyste i niedyskryminujące zasady. Cena pobierana za użytkowanie lub sprzedaż infrastruktury odpowiada cenie rynkowej. Wszelkie koncesje lub inne formy powierzenia osobie trzeciej eksploatacji infrastruktury udzielane są na otwartych, przejrzystych i niedyskryminacyjnych zasadach, z należytym poszanowaniem obowiązujących zasad udzielania zamówień</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smtClean="0">
                <a:solidFill>
                  <a:prstClr val="black"/>
                </a:solidFill>
                <a:latin typeface="Calibri" panose="020F0502020204030204" pitchFamily="34" charset="0"/>
              </a:rPr>
              <a:t>Koszty </a:t>
            </a:r>
            <a:r>
              <a:rPr lang="pl-PL" dirty="0">
                <a:solidFill>
                  <a:prstClr val="black"/>
                </a:solidFill>
                <a:latin typeface="Calibri" panose="020F0502020204030204" pitchFamily="34" charset="0"/>
              </a:rPr>
              <a:t>kwalifikowalne: koszty inwestycji w rzeczowe aktywa trwałe oraz wartości niematerialne i prawne</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Kwota pomocy nie przekracza różnicy między kosztami kwalifikowalnymi a zyskiem operacyjnym z inwestycji. Zysk operacyjny odlicza się od kosztów kwalifikowalnych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i="1" dirty="0" smtClean="0">
                <a:solidFill>
                  <a:prstClr val="black"/>
                </a:solidFill>
                <a:latin typeface="Calibri" panose="020F0502020204030204" pitchFamily="34" charset="0"/>
              </a:rPr>
              <a:t>ex </a:t>
            </a:r>
            <a:r>
              <a:rPr lang="pl-PL" i="1" dirty="0" err="1">
                <a:solidFill>
                  <a:prstClr val="black"/>
                </a:solidFill>
                <a:latin typeface="Calibri" panose="020F0502020204030204" pitchFamily="34" charset="0"/>
              </a:rPr>
              <a:t>ante</a:t>
            </a:r>
            <a:r>
              <a:rPr lang="pl-PL" dirty="0">
                <a:solidFill>
                  <a:prstClr val="black"/>
                </a:solidFill>
                <a:latin typeface="Calibri" panose="020F0502020204030204" pitchFamily="34" charset="0"/>
              </a:rPr>
              <a:t>, na podstawie rozsądnych prognoz, albo przy użyciu mechanizmu wycofania.</a:t>
            </a:r>
          </a:p>
        </p:txBody>
      </p:sp>
    </p:spTree>
    <p:extLst>
      <p:ext uri="{BB962C8B-B14F-4D97-AF65-F5344CB8AC3E}">
        <p14:creationId xmlns:p14="http://schemas.microsoft.com/office/powerpoint/2010/main" val="27236511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980728"/>
            <a:ext cx="9144000" cy="5632311"/>
          </a:xfrm>
          <a:prstGeom prst="rect">
            <a:avLst/>
          </a:prstGeom>
        </p:spPr>
        <p:txBody>
          <a:bodyPr wrap="square">
            <a:spAutoFit/>
          </a:bodyPr>
          <a:lstStyle/>
          <a:p>
            <a:pPr algn="ctr"/>
            <a:r>
              <a:rPr lang="pl-PL" b="1" dirty="0">
                <a:latin typeface="Calibri" panose="020F0502020204030204" pitchFamily="34" charset="0"/>
              </a:rPr>
              <a:t>Pomoc </a:t>
            </a:r>
            <a:r>
              <a:rPr lang="pl-PL" b="1" i="1" dirty="0">
                <a:latin typeface="Calibri" panose="020F0502020204030204" pitchFamily="34" charset="0"/>
              </a:rPr>
              <a:t>de </a:t>
            </a:r>
            <a:r>
              <a:rPr lang="pl-PL" b="1" i="1" dirty="0" err="1">
                <a:latin typeface="Calibri" panose="020F0502020204030204" pitchFamily="34" charset="0"/>
              </a:rPr>
              <a:t>minimis</a:t>
            </a:r>
            <a:endParaRPr lang="pl-PL" b="1" i="1" dirty="0">
              <a:latin typeface="Calibri" panose="020F0502020204030204" pitchFamily="34" charset="0"/>
            </a:endParaRPr>
          </a:p>
          <a:p>
            <a:pPr marL="285750" indent="-285750" algn="just">
              <a:buFont typeface="Arial" panose="020B0604020202020204" pitchFamily="34" charset="0"/>
              <a:buChar char="•"/>
            </a:pPr>
            <a:endParaRPr lang="pl-PL" dirty="0" smtClean="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Podstawa prawna: rozporządzenie Ministra Infrastruktury i Rozwoju z dnia 19 marca 2015 r. w sprawie udzielania pomocy </a:t>
            </a:r>
            <a:r>
              <a:rPr lang="pl-PL" i="1" dirty="0">
                <a:latin typeface="Calibri" panose="020F0502020204030204" pitchFamily="34" charset="0"/>
              </a:rPr>
              <a:t>de </a:t>
            </a:r>
            <a:r>
              <a:rPr lang="pl-PL" i="1" dirty="0" err="1">
                <a:latin typeface="Calibri" panose="020F0502020204030204" pitchFamily="34" charset="0"/>
              </a:rPr>
              <a:t>minimis</a:t>
            </a:r>
            <a:r>
              <a:rPr lang="pl-PL" dirty="0">
                <a:latin typeface="Calibri" panose="020F0502020204030204" pitchFamily="34" charset="0"/>
              </a:rPr>
              <a:t> w ramach regionalnych programów operacyjnych na lata 2014-2020 (Dz. U. poz. 488), wydane </a:t>
            </a:r>
            <a:r>
              <a:rPr lang="pl-PL" dirty="0" smtClean="0">
                <a:latin typeface="Calibri" panose="020F0502020204030204" pitchFamily="34" charset="0"/>
              </a:rPr>
              <a:t>w oparciu o rozporządzenie </a:t>
            </a:r>
            <a:r>
              <a:rPr lang="pl-PL" dirty="0">
                <a:latin typeface="Calibri" panose="020F0502020204030204" pitchFamily="34" charset="0"/>
              </a:rPr>
              <a:t>Komisji (UE) nr 1407/2013 z dnia 18 grudnia 2013 r. w sprawie stosowania art. 107 i 108 Traktatu o funkcjonowaniu Unii Europejskiej do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(Dz. Urz. UE L 352 z 24.12.2013, </a:t>
            </a:r>
            <a:r>
              <a:rPr lang="pl-PL" dirty="0" smtClean="0">
                <a:latin typeface="Calibri" panose="020F0502020204030204" pitchFamily="34" charset="0"/>
              </a:rPr>
              <a:t>s. </a:t>
            </a:r>
            <a:r>
              <a:rPr lang="pl-PL" dirty="0">
                <a:latin typeface="Calibri" panose="020F0502020204030204" pitchFamily="34" charset="0"/>
              </a:rPr>
              <a:t>1</a:t>
            </a:r>
            <a:r>
              <a:rPr lang="pl-PL" dirty="0" smtClean="0">
                <a:latin typeface="Calibri" panose="020F0502020204030204" pitchFamily="34" charset="0"/>
              </a:rPr>
              <a:t>).</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Co do zasady: </a:t>
            </a:r>
            <a:r>
              <a:rPr lang="pl-PL" dirty="0">
                <a:latin typeface="Calibri" panose="020F0502020204030204" pitchFamily="34" charset="0"/>
              </a:rPr>
              <a:t>c</a:t>
            </a:r>
            <a:r>
              <a:rPr lang="pl-PL" dirty="0" smtClean="0">
                <a:latin typeface="Calibri" panose="020F0502020204030204" pitchFamily="34" charset="0"/>
              </a:rPr>
              <a:t>ałkowita </a:t>
            </a:r>
            <a:r>
              <a:rPr lang="pl-PL" dirty="0">
                <a:latin typeface="Calibri" panose="020F0502020204030204" pitchFamily="34" charset="0"/>
              </a:rPr>
              <a:t>kwota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przyznanej przez państwo </a:t>
            </a:r>
            <a:r>
              <a:rPr lang="pl-PL" dirty="0" smtClean="0">
                <a:latin typeface="Calibri" panose="020F0502020204030204" pitchFamily="34" charset="0"/>
              </a:rPr>
              <a:t>jednemu </a:t>
            </a:r>
            <a:r>
              <a:rPr lang="pl-PL" dirty="0">
                <a:latin typeface="Calibri" panose="020F0502020204030204" pitchFamily="34" charset="0"/>
              </a:rPr>
              <a:t>przedsiębiorstwu nie może przekroczyć </a:t>
            </a:r>
            <a:r>
              <a:rPr lang="pl-PL" dirty="0" smtClean="0">
                <a:latin typeface="Calibri" panose="020F0502020204030204" pitchFamily="34" charset="0"/>
              </a:rPr>
              <a:t>200 000 euro </a:t>
            </a:r>
            <a:r>
              <a:rPr lang="pl-PL" dirty="0">
                <a:latin typeface="Calibri" panose="020F0502020204030204" pitchFamily="34" charset="0"/>
              </a:rPr>
              <a:t>w okresie trzech lat </a:t>
            </a:r>
            <a:r>
              <a:rPr lang="pl-PL" dirty="0" smtClean="0">
                <a:latin typeface="Calibri" panose="020F0502020204030204" pitchFamily="34" charset="0"/>
              </a:rPr>
              <a:t>podatkowych</a:t>
            </a:r>
            <a:r>
              <a:rPr lang="pl-PL" dirty="0">
                <a:latin typeface="Calibri" panose="020F0502020204030204" pitchFamily="34" charset="0"/>
              </a:rPr>
              <a:t> </a:t>
            </a:r>
            <a:r>
              <a:rPr lang="pl-PL" dirty="0" smtClean="0">
                <a:latin typeface="Calibri" panose="020F0502020204030204" pitchFamily="34" charset="0"/>
              </a:rPr>
              <a:t>(inaczej np. w sektorze transportu).</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Pomoc </a:t>
            </a:r>
            <a:r>
              <a:rPr lang="pl-PL" dirty="0">
                <a:latin typeface="Calibri" panose="020F0502020204030204" pitchFamily="34" charset="0"/>
              </a:rPr>
              <a:t>ma na celu wspieranie rozwoju gospodarczego i społecznego województwa </a:t>
            </a:r>
            <a:r>
              <a:rPr lang="pl-PL" dirty="0" smtClean="0">
                <a:latin typeface="Calibri" panose="020F0502020204030204" pitchFamily="34" charset="0"/>
              </a:rPr>
              <a:t>pomorskiego w ramach RPO WP 2014-2020.</a:t>
            </a:r>
            <a:endParaRPr lang="pl-PL" dirty="0">
              <a:latin typeface="Calibri" panose="020F0502020204030204" pitchFamily="34" charset="0"/>
            </a:endParaRP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Pomoc może być udzielona przedsiębiorcy na pokrycie </a:t>
            </a:r>
            <a:r>
              <a:rPr lang="pl-PL" dirty="0" smtClean="0">
                <a:latin typeface="Calibri" panose="020F0502020204030204" pitchFamily="34" charset="0"/>
              </a:rPr>
              <a:t>części kosztów kwalifikowalnych (zgodnie z regulaminem konkursu, </a:t>
            </a:r>
            <a:r>
              <a:rPr lang="pl-PL" dirty="0">
                <a:latin typeface="Calibri" panose="020F0502020204030204" pitchFamily="34" charset="0"/>
              </a:rPr>
              <a:t>Wytycznymi dotyczącymi kwalifikowalności wydatków w </a:t>
            </a:r>
            <a:r>
              <a:rPr lang="pl-PL" dirty="0" smtClean="0">
                <a:latin typeface="Calibri" panose="020F0502020204030204" pitchFamily="34" charset="0"/>
              </a:rPr>
              <a:t>ramach RPO WP 2014-2020 itd.) </a:t>
            </a:r>
            <a:r>
              <a:rPr lang="pl-PL" dirty="0">
                <a:latin typeface="Calibri" panose="020F0502020204030204" pitchFamily="34" charset="0"/>
              </a:rPr>
              <a:t>i zgodnie z </a:t>
            </a:r>
            <a:r>
              <a:rPr lang="pl-PL" dirty="0" err="1">
                <a:latin typeface="Calibri" panose="020F0502020204030204" pitchFamily="34" charset="0"/>
              </a:rPr>
              <a:t>SzOOP</a:t>
            </a:r>
            <a:r>
              <a:rPr lang="pl-PL" dirty="0">
                <a:latin typeface="Calibri" panose="020F0502020204030204" pitchFamily="34" charset="0"/>
              </a:rPr>
              <a:t> RPO WP 2014-2020 maksymalny poziom dofinansowania ze środków funduszy UE </a:t>
            </a:r>
            <a:r>
              <a:rPr lang="pl-PL" dirty="0" smtClean="0">
                <a:latin typeface="Calibri" panose="020F0502020204030204" pitchFamily="34" charset="0"/>
              </a:rPr>
              <a:t>dla Działania 8.4. </a:t>
            </a:r>
            <a:r>
              <a:rPr lang="pl-PL" dirty="0">
                <a:latin typeface="Calibri" panose="020F0502020204030204" pitchFamily="34" charset="0"/>
              </a:rPr>
              <a:t>nie może przekroczyć 85% kosztów kwalifikowalnych projektu.</a:t>
            </a:r>
          </a:p>
        </p:txBody>
      </p:sp>
      <p:sp>
        <p:nvSpPr>
          <p:cNvPr id="5" name="Prostokąt 4"/>
          <p:cNvSpPr/>
          <p:nvPr/>
        </p:nvSpPr>
        <p:spPr>
          <a:xfrm>
            <a:off x="2915816" y="188640"/>
            <a:ext cx="6228184" cy="584775"/>
          </a:xfrm>
          <a:prstGeom prst="rect">
            <a:avLst/>
          </a:prstGeom>
        </p:spPr>
        <p:txBody>
          <a:bodyPr wrap="square">
            <a:spAutoFit/>
          </a:bodyPr>
          <a:lstStyle/>
          <a:p>
            <a:pPr algn="ctr" eaLnBrk="1" hangingPunct="1"/>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8731450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3"/>
          <p:cNvSpPr txBox="1"/>
          <p:nvPr/>
        </p:nvSpPr>
        <p:spPr>
          <a:xfrm>
            <a:off x="4784331" y="4437112"/>
            <a:ext cx="3926282" cy="2062103"/>
          </a:xfrm>
          <a:prstGeom prst="rect">
            <a:avLst/>
          </a:prstGeom>
          <a:noFill/>
        </p:spPr>
        <p:txBody>
          <a:bodyPr wrap="square" rtlCol="0">
            <a:spAutoFit/>
          </a:bodyPr>
          <a:lstStyle/>
          <a:p>
            <a:r>
              <a:rPr lang="pl-PL" sz="1600" b="1" u="sng" dirty="0" smtClean="0">
                <a:solidFill>
                  <a:schemeClr val="bg1"/>
                </a:solidFill>
                <a:latin typeface="Calibri" pitchFamily="34" charset="0"/>
              </a:rPr>
              <a:t>Kontakt:</a:t>
            </a:r>
          </a:p>
          <a:p>
            <a:r>
              <a:rPr lang="pl-PL" sz="1600" b="1" dirty="0" smtClean="0">
                <a:solidFill>
                  <a:schemeClr val="bg1"/>
                </a:solidFill>
                <a:latin typeface="Calibri" pitchFamily="34" charset="0"/>
              </a:rPr>
              <a:t>Kamil Ciupak</a:t>
            </a:r>
          </a:p>
          <a:p>
            <a:r>
              <a:rPr lang="pl-PL" sz="1600" b="1" dirty="0">
                <a:solidFill>
                  <a:schemeClr val="bg1"/>
                </a:solidFill>
                <a:latin typeface="Calibri" pitchFamily="34" charset="0"/>
              </a:rPr>
              <a:t>Centrum Kompetencji</a:t>
            </a:r>
          </a:p>
          <a:p>
            <a:r>
              <a:rPr lang="pl-PL" sz="1600" b="1" dirty="0">
                <a:solidFill>
                  <a:schemeClr val="bg1"/>
                </a:solidFill>
                <a:latin typeface="Calibri" pitchFamily="34" charset="0"/>
              </a:rPr>
              <a:t>Departament Programów Regionalnych</a:t>
            </a:r>
          </a:p>
          <a:p>
            <a:r>
              <a:rPr lang="pl-PL" sz="1600" b="1" dirty="0" smtClean="0">
                <a:solidFill>
                  <a:schemeClr val="bg1"/>
                </a:solidFill>
                <a:latin typeface="Calibri" pitchFamily="34" charset="0"/>
              </a:rPr>
              <a:t>Urząd Marszałkowski Województwa Pomorskiego</a:t>
            </a:r>
          </a:p>
          <a:p>
            <a:r>
              <a:rPr lang="pl-PL" sz="1600" b="1" dirty="0" smtClean="0">
                <a:solidFill>
                  <a:schemeClr val="bg1"/>
                </a:solidFill>
                <a:latin typeface="Calibri" pitchFamily="34" charset="0"/>
              </a:rPr>
              <a:t>Tel.  (58) 326-81-53, fax: (58) 326-81-34 </a:t>
            </a:r>
          </a:p>
          <a:p>
            <a:r>
              <a:rPr lang="pl-PL" sz="1600" b="1" dirty="0" smtClean="0">
                <a:solidFill>
                  <a:schemeClr val="bg1"/>
                </a:solidFill>
                <a:latin typeface="Calibri" pitchFamily="34" charset="0"/>
              </a:rPr>
              <a:t>e-mail: k.ciupak@pomorskie.eu</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algn="just"/>
            <a:r>
              <a:rPr lang="pl-PL" sz="1800" dirty="0" smtClean="0">
                <a:latin typeface="Calibri" panose="020F0502020204030204" pitchFamily="34" charset="0"/>
              </a:rPr>
              <a:t>Przedsiębiorstwo – każdy podmiot wykonujący działalność gospodarczą, bez względu na status prawny i sposób finansowania.</a:t>
            </a:r>
          </a:p>
          <a:p>
            <a:pPr algn="just"/>
            <a:endParaRPr lang="pl-PL" sz="1800" dirty="0">
              <a:latin typeface="Calibri" panose="020F0502020204030204" pitchFamily="34" charset="0"/>
            </a:endParaRPr>
          </a:p>
          <a:p>
            <a:pPr algn="just"/>
            <a:r>
              <a:rPr lang="pl-PL" sz="1800" dirty="0" smtClean="0">
                <a:latin typeface="Calibri" panose="020F0502020204030204" pitchFamily="34" charset="0"/>
              </a:rPr>
              <a:t>Działalność gospodarcza – oferowanie towarów lub usług na rynku.</a:t>
            </a:r>
          </a:p>
          <a:p>
            <a:pPr algn="just"/>
            <a:endParaRPr lang="pl-PL" sz="1800" dirty="0">
              <a:latin typeface="Calibri" panose="020F0502020204030204" pitchFamily="34" charset="0"/>
            </a:endParaRPr>
          </a:p>
          <a:p>
            <a:pPr algn="just"/>
            <a:r>
              <a:rPr lang="pl-PL" sz="1800" dirty="0" smtClean="0">
                <a:latin typeface="Calibri" panose="020F0502020204030204" pitchFamily="34" charset="0"/>
              </a:rPr>
              <a:t>Nie ma znaczenia klasyfikacja danego podmiotu ani danego rodzaju działalności w prawie krajowym.</a:t>
            </a:r>
          </a:p>
          <a:p>
            <a:pPr algn="just"/>
            <a:endParaRPr lang="pl-PL" sz="1800" dirty="0" smtClean="0">
              <a:latin typeface="Calibri" panose="020F0502020204030204" pitchFamily="34" charset="0"/>
            </a:endParaRPr>
          </a:p>
          <a:p>
            <a:pPr algn="just"/>
            <a:r>
              <a:rPr lang="pl-PL" sz="1800" dirty="0" smtClean="0">
                <a:latin typeface="Calibri" panose="020F0502020204030204" pitchFamily="34" charset="0"/>
              </a:rPr>
              <a:t>Także podmioty non-profit oraz non-for-profit mogą być uznawane za prowadzące działalność gospodarczą – nie ma znaczenia, czy podmiot jest nastawiony na zysk.</a:t>
            </a:r>
          </a:p>
          <a:p>
            <a:pPr algn="just"/>
            <a:endParaRPr lang="pl-PL" sz="1800" dirty="0" smtClean="0">
              <a:latin typeface="Calibri" panose="020F0502020204030204" pitchFamily="34" charset="0"/>
            </a:endParaRPr>
          </a:p>
          <a:p>
            <a:pPr marL="358775" indent="0" algn="just">
              <a:buNone/>
            </a:pPr>
            <a:r>
              <a:rPr lang="pl-PL" sz="1800" i="1" dirty="0" smtClean="0">
                <a:latin typeface="Calibri" panose="020F0502020204030204" pitchFamily="34" charset="0"/>
              </a:rPr>
              <a:t>Por. wyrok </a:t>
            </a:r>
            <a:r>
              <a:rPr lang="pl-PL" sz="1800" i="1" dirty="0">
                <a:latin typeface="Calibri" panose="020F0502020204030204" pitchFamily="34" charset="0"/>
              </a:rPr>
              <a:t>TSUE w połączonych sprawach 209/78 i 215/78 Van </a:t>
            </a:r>
            <a:r>
              <a:rPr lang="pl-PL" sz="1800" i="1" dirty="0" err="1">
                <a:latin typeface="Calibri" panose="020F0502020204030204" pitchFamily="34" charset="0"/>
              </a:rPr>
              <a:t>Landewyck</a:t>
            </a:r>
            <a:r>
              <a:rPr lang="pl-PL" sz="1800" i="1" dirty="0">
                <a:latin typeface="Calibri" panose="020F0502020204030204" pitchFamily="34" charset="0"/>
              </a:rPr>
              <a:t>; wyrok w sprawie C-244/94 FFSA; wyrok w sprawie C-49/07 </a:t>
            </a:r>
            <a:r>
              <a:rPr lang="pl-PL" sz="1800" i="1" dirty="0" smtClean="0">
                <a:latin typeface="Calibri" panose="020F0502020204030204" pitchFamily="34" charset="0"/>
              </a:rPr>
              <a:t>MOTOE.  </a:t>
            </a:r>
          </a:p>
          <a:p>
            <a:pPr marL="358775" indent="0" algn="just">
              <a:buNone/>
            </a:pPr>
            <a:endParaRPr lang="pl-PL" sz="1800" dirty="0">
              <a:latin typeface="Calibri" panose="020F0502020204030204" pitchFamily="34" charset="0"/>
            </a:endParaRPr>
          </a:p>
          <a:p>
            <a:pPr marL="361950" algn="just"/>
            <a:r>
              <a:rPr lang="pl-PL" sz="1800" dirty="0" smtClean="0">
                <a:latin typeface="Calibri" panose="020F0502020204030204" pitchFamily="34" charset="0"/>
              </a:rPr>
              <a:t>Także działalność wykonywana nieodpłatnie może być działalnością gospodarczą, jeżeli istnieje przedsiębiorca, który byłby zainteresowany wykonywaniem jej odpłatnie.</a:t>
            </a:r>
          </a:p>
          <a:p>
            <a:pPr marL="361950" algn="just"/>
            <a:endParaRPr lang="pl-PL" sz="1800" dirty="0">
              <a:latin typeface="Calibri" panose="020F0502020204030204" pitchFamily="34" charset="0"/>
            </a:endParaRPr>
          </a:p>
          <a:p>
            <a:pPr marL="358775" indent="0" algn="just">
              <a:buNone/>
            </a:pPr>
            <a:r>
              <a:rPr lang="pl-PL" sz="1800" i="1" dirty="0" smtClean="0">
                <a:latin typeface="Calibri" panose="020F0502020204030204" pitchFamily="34" charset="0"/>
              </a:rPr>
              <a:t>Por. wyrok Sądu UE w sprawie T-461/13 Hiszpania v. Komisja.</a:t>
            </a:r>
            <a:endParaRPr lang="pl-PL" sz="1800" i="1"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663885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ctr">
              <a:spcBef>
                <a:spcPts val="1200"/>
              </a:spcBef>
              <a:spcAft>
                <a:spcPts val="1200"/>
              </a:spcAft>
              <a:buNone/>
            </a:pPr>
            <a:r>
              <a:rPr lang="pl-PL" sz="1800" b="1" dirty="0">
                <a:latin typeface="Calibri" panose="020F0502020204030204" pitchFamily="34" charset="0"/>
              </a:rPr>
              <a:t>Kiedy utrzymywanie i zarządzanie infrastrukturą </a:t>
            </a:r>
            <a:r>
              <a:rPr lang="pl-PL" sz="1800" b="1" dirty="0" smtClean="0">
                <a:latin typeface="Calibri" panose="020F0502020204030204" pitchFamily="34" charset="0"/>
              </a:rPr>
              <a:t>nie </a:t>
            </a:r>
            <a:r>
              <a:rPr lang="pl-PL" sz="1800" b="1" dirty="0">
                <a:latin typeface="Calibri" panose="020F0502020204030204" pitchFamily="34" charset="0"/>
              </a:rPr>
              <a:t>jest działalnością gospodarczą? </a:t>
            </a:r>
            <a:r>
              <a:rPr lang="pl-PL" sz="1800" dirty="0">
                <a:latin typeface="Calibri" panose="020F0502020204030204" pitchFamily="34" charset="0"/>
              </a:rPr>
              <a:t>Najnowsza praktyka KE.</a:t>
            </a:r>
          </a:p>
          <a:p>
            <a:pPr algn="just">
              <a:spcBef>
                <a:spcPts val="1200"/>
              </a:spcBef>
              <a:spcAft>
                <a:spcPts val="1200"/>
              </a:spcAft>
              <a:buFont typeface="Arial" panose="020B0604020202020204" pitchFamily="34" charset="0"/>
              <a:buChar char="•"/>
            </a:pPr>
            <a:r>
              <a:rPr lang="pl-PL" sz="1800" dirty="0">
                <a:latin typeface="Calibri" panose="020F0502020204030204" pitchFamily="34" charset="0"/>
              </a:rPr>
              <a:t>dany rodzaj infrastruktury jest finansowany wyłącznie ze środków publicznych i zarządzany wyłącznie przez państwo jako wykonywanie podstawowych zadań władz publicznych (brak nawet cząstkowego zainteresowania podmiotów prywatnych). Tak więc  nie został stworzony rynek dla takich usług;</a:t>
            </a:r>
          </a:p>
          <a:p>
            <a:pPr algn="just">
              <a:spcBef>
                <a:spcPts val="1200"/>
              </a:spcBef>
              <a:spcAft>
                <a:spcPts val="1200"/>
              </a:spcAft>
              <a:buFont typeface="Arial" panose="020B0604020202020204" pitchFamily="34" charset="0"/>
              <a:buChar char="•"/>
            </a:pPr>
            <a:r>
              <a:rPr lang="pl-PL" sz="1800" dirty="0">
                <a:latin typeface="Calibri" panose="020F0502020204030204" pitchFamily="34" charset="0"/>
              </a:rPr>
              <a:t>dana infrastruktura służy całemu społeczeństwu (służy interesowi ogólnemu);</a:t>
            </a:r>
          </a:p>
          <a:p>
            <a:pPr algn="just">
              <a:spcBef>
                <a:spcPts val="1200"/>
              </a:spcBef>
              <a:spcAft>
                <a:spcPts val="1200"/>
              </a:spcAft>
              <a:buFont typeface="Arial" panose="020B0604020202020204" pitchFamily="34" charset="0"/>
              <a:buChar char="•"/>
            </a:pPr>
            <a:r>
              <a:rPr lang="pl-PL" sz="1800" dirty="0">
                <a:latin typeface="Calibri" panose="020F0502020204030204" pitchFamily="34" charset="0"/>
              </a:rPr>
              <a:t>dana infrastruktura jest udostępniana bez opłat od użytkowników.</a:t>
            </a:r>
          </a:p>
          <a:p>
            <a:pPr algn="just">
              <a:spcBef>
                <a:spcPts val="1200"/>
              </a:spcBef>
              <a:spcAft>
                <a:spcPts val="1200"/>
              </a:spcAft>
              <a:buFont typeface="Arial" panose="020B0604020202020204" pitchFamily="34" charset="0"/>
              <a:buChar char="•"/>
            </a:pPr>
            <a:endParaRPr lang="pl-PL" sz="1800" dirty="0">
              <a:latin typeface="Calibri" panose="020F0502020204030204" pitchFamily="34" charset="0"/>
            </a:endParaRPr>
          </a:p>
          <a:p>
            <a:pPr marL="0" indent="0" algn="just">
              <a:spcBef>
                <a:spcPts val="1200"/>
              </a:spcBef>
              <a:spcAft>
                <a:spcPts val="1200"/>
              </a:spcAft>
              <a:buNone/>
            </a:pPr>
            <a:r>
              <a:rPr lang="pl-PL" sz="1800" i="1" dirty="0">
                <a:latin typeface="Calibri" panose="020F0502020204030204" pitchFamily="34" charset="0"/>
              </a:rPr>
              <a:t>Decyzja KE z 15.10.2014 r. w sprawie SA.36558 – </a:t>
            </a:r>
            <a:r>
              <a:rPr lang="pl-PL" sz="1800" i="1" dirty="0" err="1">
                <a:latin typeface="Calibri" panose="020F0502020204030204" pitchFamily="34" charset="0"/>
              </a:rPr>
              <a:t>Øresundsbro</a:t>
            </a:r>
            <a:r>
              <a:rPr lang="pl-PL" sz="1800" i="1" dirty="0">
                <a:latin typeface="Calibri" panose="020F0502020204030204" pitchFamily="34" charset="0"/>
              </a:rPr>
              <a:t>.  </a:t>
            </a: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740210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69277" y="1093509"/>
            <a:ext cx="8431823" cy="477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r>
              <a:rPr lang="pl-PL" sz="2200" kern="0" dirty="0" smtClean="0">
                <a:latin typeface="Calibri" panose="020F0502020204030204" pitchFamily="34" charset="0"/>
              </a:rPr>
              <a:t>Nie będzie stanowić pomocy publicznej finansowanie przebudowy </a:t>
            </a:r>
            <a:br>
              <a:rPr lang="pl-PL" sz="2200" kern="0" dirty="0" smtClean="0">
                <a:latin typeface="Calibri" panose="020F0502020204030204" pitchFamily="34" charset="0"/>
              </a:rPr>
            </a:br>
            <a:r>
              <a:rPr lang="pl-PL" sz="2200" kern="0" dirty="0" smtClean="0">
                <a:latin typeface="Calibri" panose="020F0502020204030204" pitchFamily="34" charset="0"/>
              </a:rPr>
              <a:t>i zagospodarowania obiektów o charakterze turystycznym, jak szlaki turystyczne czy ścieżki historyczno-przyrodniczo-dydaktyczne, które nie będą wykorzystywane komercyjnie, a więc takich, które będą udostępniane bez żadnych ograniczeń i całkowicie nieodpłatnie. </a:t>
            </a:r>
          </a:p>
          <a:p>
            <a:pPr algn="just"/>
            <a:endParaRPr lang="pl-PL" sz="2200" kern="0" dirty="0" smtClean="0">
              <a:latin typeface="Calibri" panose="020F0502020204030204" pitchFamily="34" charset="0"/>
            </a:endParaRPr>
          </a:p>
          <a:p>
            <a:pPr algn="just"/>
            <a:endParaRPr lang="pl-PL" sz="2200" i="1" kern="0" dirty="0" smtClean="0">
              <a:latin typeface="Calibri" panose="020F0502020204030204" pitchFamily="34" charset="0"/>
            </a:endParaRPr>
          </a:p>
          <a:p>
            <a:pPr algn="just"/>
            <a:r>
              <a:rPr lang="pl-PL" sz="2200" i="1" kern="0" dirty="0" smtClean="0">
                <a:latin typeface="Calibri" panose="020F0502020204030204" pitchFamily="34" charset="0"/>
              </a:rPr>
              <a:t>Decyzja KE z 20 listopada 2012 r. w sprawie SA.34891 - Pomoc państwa </a:t>
            </a:r>
            <a:br>
              <a:rPr lang="pl-PL" sz="2200" i="1" kern="0" dirty="0" smtClean="0">
                <a:latin typeface="Calibri" panose="020F0502020204030204" pitchFamily="34" charset="0"/>
              </a:rPr>
            </a:br>
            <a:r>
              <a:rPr lang="pl-PL" sz="2200" i="1" kern="0" dirty="0" smtClean="0">
                <a:latin typeface="Calibri" panose="020F0502020204030204" pitchFamily="34" charset="0"/>
              </a:rPr>
              <a:t>dla Związku Gmin Fortecznych Twierdzy Przemyśl. </a:t>
            </a:r>
          </a:p>
          <a:p>
            <a:pPr algn="just"/>
            <a:endParaRPr lang="pl-PL" sz="2200" kern="0" dirty="0" smtClean="0">
              <a:latin typeface="Calibri" panose="020F0502020204030204" pitchFamily="34" charset="0"/>
            </a:endParaRPr>
          </a:p>
          <a:p>
            <a:endParaRPr lang="pl-PL" sz="2200" kern="0" dirty="0"/>
          </a:p>
        </p:txBody>
      </p:sp>
      <p:sp>
        <p:nvSpPr>
          <p:cNvPr id="5"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364358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211015" y="934064"/>
            <a:ext cx="8825482" cy="580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sz="2000" kern="0" dirty="0" smtClean="0">
              <a:latin typeface="Calibri" panose="020F0502020204030204" pitchFamily="34" charset="0"/>
            </a:endParaRPr>
          </a:p>
          <a:p>
            <a:pPr algn="just">
              <a:lnSpc>
                <a:spcPct val="110000"/>
              </a:lnSpc>
            </a:pPr>
            <a:r>
              <a:rPr lang="pl-PL" sz="2200" kern="0" dirty="0" smtClean="0">
                <a:latin typeface="Calibri" panose="020F0502020204030204" pitchFamily="34" charset="0"/>
              </a:rPr>
              <a:t>Przesłanka zakłócenia lub groźby zakłócenia konkurencji i wpływu na wymianę handlową między państwami członkowskimi:</a:t>
            </a:r>
          </a:p>
          <a:p>
            <a:pPr algn="just">
              <a:lnSpc>
                <a:spcPct val="110000"/>
              </a:lnSpc>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Zazwyczaj analizowane są łącznie;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Uznaje się, że środek przyznany przez państwo stwarza groźbę naruszenia konkurencji, jeżeli może powodować poprawę pozycji konkurencyjnej beneficjenta w porównaniu z pozycją innych przedsiębiorstw, z którymi beneficjent konkuruje;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Zakłócenie konkurencji w wyniku udzielenia wsparcia nie musi być rzeczywiste. Wystarczy bowiem sama groźba zakłócenia konkurencji. Może być to więc potencjalne zakłócenie konkurencji;</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u="sng" kern="0" dirty="0" smtClean="0">
                <a:latin typeface="Calibri" panose="020F0502020204030204" pitchFamily="34" charset="0"/>
              </a:rPr>
              <a:t>Fakt, że kwota pomocy jest niewielka lub że przedsiębiorstwo będące beneficjentem jest małe, nie wykluczy sam w sobie zakłócenia konkurencji </a:t>
            </a:r>
            <a:br>
              <a:rPr lang="pl-PL" sz="2200" u="sng" kern="0" dirty="0" smtClean="0">
                <a:latin typeface="Calibri" panose="020F0502020204030204" pitchFamily="34" charset="0"/>
              </a:rPr>
            </a:br>
            <a:r>
              <a:rPr lang="pl-PL" sz="2200" u="sng" kern="0" dirty="0" smtClean="0">
                <a:latin typeface="Calibri" panose="020F0502020204030204" pitchFamily="34" charset="0"/>
              </a:rPr>
              <a:t>lub groźby zakłócenia konkurencji,</a:t>
            </a:r>
            <a:r>
              <a:rPr lang="pl-PL" sz="2200" kern="0" dirty="0" smtClean="0">
                <a:latin typeface="Calibri" panose="020F0502020204030204" pitchFamily="34" charset="0"/>
              </a:rPr>
              <a:t> pod warunkiem jednak, że prawdo-podobieństwo takiego zakłócenia nie jest jedynie hipotetyczne (</a:t>
            </a:r>
            <a:r>
              <a:rPr lang="pl-PL" sz="2200" i="1" kern="0" dirty="0" smtClean="0">
                <a:latin typeface="Calibri" panose="020F0502020204030204" pitchFamily="34" charset="0"/>
              </a:rPr>
              <a:t>wyrok TSUE </a:t>
            </a:r>
            <a:br>
              <a:rPr lang="pl-PL" sz="2200" i="1" kern="0" dirty="0" smtClean="0">
                <a:latin typeface="Calibri" panose="020F0502020204030204" pitchFamily="34" charset="0"/>
              </a:rPr>
            </a:br>
            <a:r>
              <a:rPr lang="pl-PL" sz="2200" i="1" kern="0" dirty="0" err="1" smtClean="0">
                <a:latin typeface="Calibri" panose="020F0502020204030204" pitchFamily="34" charset="0"/>
              </a:rPr>
              <a:t>ws</a:t>
            </a:r>
            <a:r>
              <a:rPr lang="pl-PL" sz="2200" i="1" kern="0" dirty="0" smtClean="0">
                <a:latin typeface="Calibri" panose="020F0502020204030204" pitchFamily="34" charset="0"/>
              </a:rPr>
              <a:t>. C-280/00</a:t>
            </a:r>
            <a:r>
              <a:rPr lang="pl-PL" sz="2200" kern="0" dirty="0" smtClean="0">
                <a:latin typeface="Calibri" panose="020F0502020204030204" pitchFamily="34" charset="0"/>
              </a:rPr>
              <a:t> </a:t>
            </a:r>
            <a:r>
              <a:rPr lang="pl-PL" sz="2200" i="1" kern="0" dirty="0" err="1" smtClean="0">
                <a:latin typeface="Calibri" panose="020F0502020204030204" pitchFamily="34" charset="0"/>
              </a:rPr>
              <a:t>Altmark</a:t>
            </a:r>
            <a:r>
              <a:rPr lang="pl-PL" sz="2200" i="1" kern="0" dirty="0" smtClean="0">
                <a:latin typeface="Calibri" panose="020F0502020204030204" pitchFamily="34" charset="0"/>
              </a:rPr>
              <a:t> Trans</a:t>
            </a:r>
            <a:r>
              <a:rPr lang="pl-PL" sz="2200" kern="0" dirty="0" smtClean="0">
                <a:latin typeface="Calibri" panose="020F0502020204030204" pitchFamily="34" charset="0"/>
              </a:rPr>
              <a:t>).</a:t>
            </a:r>
          </a:p>
        </p:txBody>
      </p:sp>
      <p:sp>
        <p:nvSpPr>
          <p:cNvPr id="5"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59855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rostokąt 4"/>
          <p:cNvSpPr/>
          <p:nvPr/>
        </p:nvSpPr>
        <p:spPr>
          <a:xfrm>
            <a:off x="188640" y="1124744"/>
            <a:ext cx="8847856" cy="3929666"/>
          </a:xfrm>
          <a:prstGeom prst="rect">
            <a:avLst/>
          </a:prstGeom>
        </p:spPr>
        <p:txBody>
          <a:bodyPr wrap="square">
            <a:spAutoFit/>
          </a:bodyPr>
          <a:lstStyle/>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Pomoc wywiera wpływ na wymianę handlową, jeżeli umacnia pozycję przedsiębiorstwa w stosunku do innych przedsiębiorstw konkurujących z nim. Co do wpływu na wymianę handlową, </a:t>
            </a:r>
            <a:r>
              <a:rPr lang="pl-PL" dirty="0" smtClean="0">
                <a:latin typeface="Calibri" panose="020F0502020204030204" pitchFamily="34" charset="0"/>
              </a:rPr>
              <a:t>to </a:t>
            </a:r>
            <a:r>
              <a:rPr lang="pl-PL" dirty="0">
                <a:latin typeface="Calibri" panose="020F0502020204030204" pitchFamily="34" charset="0"/>
              </a:rPr>
              <a:t>nie ma znaczenia, że dany beneficjent nie świadczy żadnych usług poza granicami Polski, a świadczy jedynie usługi </a:t>
            </a:r>
            <a:r>
              <a:rPr lang="pl-PL" dirty="0" smtClean="0">
                <a:latin typeface="Calibri" panose="020F0502020204030204" pitchFamily="34" charset="0"/>
              </a:rPr>
              <a:t>o </a:t>
            </a:r>
            <a:r>
              <a:rPr lang="pl-PL" dirty="0">
                <a:latin typeface="Calibri" panose="020F0502020204030204" pitchFamily="34" charset="0"/>
              </a:rPr>
              <a:t>charakterze lokalnym czy regionalnym</a:t>
            </a:r>
            <a:r>
              <a:rPr lang="pl-PL" dirty="0" smtClean="0">
                <a:latin typeface="Calibri" panose="020F0502020204030204" pitchFamily="34" charset="0"/>
              </a:rPr>
              <a:t>.</a:t>
            </a:r>
          </a:p>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endParaRPr lang="pl-PL" sz="1100"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Jednakże wpływ środka pomocowego na wymianę handlową między państwami członkowskimi UE nie może być domniemywany lub tylko hipotetyczny. Musi zostać wykazane, </a:t>
            </a:r>
            <a:r>
              <a:rPr lang="pl-PL" dirty="0" smtClean="0">
                <a:latin typeface="Calibri" panose="020F0502020204030204" pitchFamily="34" charset="0"/>
              </a:rPr>
              <a:t>w </a:t>
            </a:r>
            <a:r>
              <a:rPr lang="pl-PL" dirty="0">
                <a:latin typeface="Calibri" panose="020F0502020204030204" pitchFamily="34" charset="0"/>
              </a:rPr>
              <a:t>oparciu o dające się przewidzieć skutki danego środka pomocowego, dlaczego zakłóca on lub grozi zakłóceniem konkurencji i może wpływać na wymianę handlową.</a:t>
            </a:r>
          </a:p>
        </p:txBody>
      </p:sp>
    </p:spTree>
    <p:extLst>
      <p:ext uri="{BB962C8B-B14F-4D97-AF65-F5344CB8AC3E}">
        <p14:creationId xmlns:p14="http://schemas.microsoft.com/office/powerpoint/2010/main" val="401676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6687</TotalTime>
  <Words>3983</Words>
  <Application>Microsoft Office PowerPoint</Application>
  <PresentationFormat>Pokaz na ekranie (4:3)</PresentationFormat>
  <Paragraphs>463</Paragraphs>
  <Slides>43</Slides>
  <Notes>1</Notes>
  <HiddenSlides>0</HiddenSlides>
  <MMClips>0</MMClips>
  <ScaleCrop>false</ScaleCrop>
  <HeadingPairs>
    <vt:vector size="4" baseType="variant">
      <vt:variant>
        <vt:lpstr>Motyw</vt:lpstr>
      </vt:variant>
      <vt:variant>
        <vt:i4>1</vt:i4>
      </vt:variant>
      <vt:variant>
        <vt:lpstr>Tytuły slajdów</vt:lpstr>
      </vt:variant>
      <vt:variant>
        <vt:i4>43</vt:i4>
      </vt:variant>
    </vt:vector>
  </HeadingPairs>
  <TitlesOfParts>
    <vt:vector size="44" baseType="lpstr">
      <vt:lpstr>Projekt domyślny</vt:lpstr>
      <vt:lpstr>POMOC PUBLICZNA dla projektów realizowanych w ramach Działania 8.4. RPO WP 2014-2020 – Wsparcie atrakcyjności walorów dziedzictwa przyrodniczego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 </vt:lpstr>
      <vt:lpstr>Regionalny Program Operacyjny  Województwa Pomorskiego na lata 2014-2020 </vt:lpstr>
      <vt:lpstr>Regionalny Program Operacyjny  Województwa Pomorskiego na lata 2014-2020 </vt:lpstr>
      <vt:lpstr>Regionalny Program Operacyjny  Województwa Pomorskiego na lata 2014-2020 </vt:lpstr>
      <vt:lpstr>Regionalny Program Operacyjny  Województwa Pomorskiego na lata 2014-2020 </vt:lpstr>
      <vt:lpstr>Regionalny Program Operacyjny  Województwa Pomorskiego na lata 2014-2020 </vt:lpstr>
      <vt:lpstr>Regionalny Program Operacyjny  Województwa Pomorskiego na lata 2014-2020 </vt:lpstr>
      <vt:lpstr>Regionalny Program Operacyjny  Województwa Pomorskiego na lata 2014-2020 </vt:lpstr>
      <vt:lpstr>Regionalny Program Operacyjny  Województwa Pomorskiego na lata 2014-2020 </vt:lpstr>
      <vt:lpstr>Regionalny Program Operacyjny  Województwa Pomorskiego na lata 2014-2020 </vt:lpstr>
      <vt:lpstr>Regionalny Program Operacyjny  Województwa Pomorskiego na lata 2014-2020 </vt:lpstr>
      <vt:lpstr>Prezentacja programu PowerPoint</vt:lpstr>
      <vt:lpstr>Prezentacja programu PowerPoint</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529</cp:revision>
  <dcterms:created xsi:type="dcterms:W3CDTF">2008-01-08T07:52:50Z</dcterms:created>
  <dcterms:modified xsi:type="dcterms:W3CDTF">2016-06-24T07:03:13Z</dcterms:modified>
</cp:coreProperties>
</file>