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1" r:id="rId2"/>
    <p:sldId id="392" r:id="rId3"/>
    <p:sldId id="395" r:id="rId4"/>
    <p:sldId id="396" r:id="rId5"/>
    <p:sldId id="410" r:id="rId6"/>
    <p:sldId id="419" r:id="rId7"/>
    <p:sldId id="420" r:id="rId8"/>
    <p:sldId id="421" r:id="rId9"/>
    <p:sldId id="422" r:id="rId10"/>
    <p:sldId id="418" r:id="rId11"/>
    <p:sldId id="412" r:id="rId12"/>
    <p:sldId id="413" r:id="rId13"/>
    <p:sldId id="398" r:id="rId14"/>
    <p:sldId id="414" r:id="rId15"/>
    <p:sldId id="409" r:id="rId16"/>
    <p:sldId id="423" r:id="rId17"/>
    <p:sldId id="424" r:id="rId18"/>
    <p:sldId id="425" r:id="rId19"/>
    <p:sldId id="426" r:id="rId20"/>
    <p:sldId id="427" r:id="rId21"/>
    <p:sldId id="428" r:id="rId22"/>
    <p:sldId id="407" r:id="rId23"/>
    <p:sldId id="337" r:id="rId24"/>
  </p:sldIdLst>
  <p:sldSz cx="9144000" cy="6858000" type="screen4x3"/>
  <p:notesSz cx="6669088" cy="99266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0000"/>
    <a:srgbClr val="003399"/>
    <a:srgbClr val="006600"/>
    <a:srgbClr val="000099"/>
    <a:srgbClr val="33CC33"/>
    <a:srgbClr val="3366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78" autoAdjust="0"/>
    <p:restoredTop sz="94660"/>
  </p:normalViewPr>
  <p:slideViewPr>
    <p:cSldViewPr>
      <p:cViewPr varScale="1">
        <p:scale>
          <a:sx n="99" d="100"/>
          <a:sy n="99" d="100"/>
        </p:scale>
        <p:origin x="-54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88925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pl-PL"/>
          </a:p>
        </p:txBody>
      </p:sp>
      <p:sp>
        <p:nvSpPr>
          <p:cNvPr id="29699" name="Rectangle 3"/>
          <p:cNvSpPr>
            <a:spLocks noGrp="1" noChangeArrowheads="1"/>
          </p:cNvSpPr>
          <p:nvPr>
            <p:ph type="dt" idx="1"/>
          </p:nvPr>
        </p:nvSpPr>
        <p:spPr bwMode="auto">
          <a:xfrm>
            <a:off x="3778250" y="0"/>
            <a:ext cx="288925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pl-PL"/>
          </a:p>
        </p:txBody>
      </p:sp>
      <p:sp>
        <p:nvSpPr>
          <p:cNvPr id="19460"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66750" y="4714875"/>
            <a:ext cx="5335588"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29702" name="Rectangle 6"/>
          <p:cNvSpPr>
            <a:spLocks noGrp="1" noChangeArrowheads="1"/>
          </p:cNvSpPr>
          <p:nvPr>
            <p:ph type="ftr" sz="quarter" idx="4"/>
          </p:nvPr>
        </p:nvSpPr>
        <p:spPr bwMode="auto">
          <a:xfrm>
            <a:off x="0" y="9428163"/>
            <a:ext cx="288925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pl-PL"/>
          </a:p>
        </p:txBody>
      </p:sp>
      <p:sp>
        <p:nvSpPr>
          <p:cNvPr id="29703" name="Rectangle 7"/>
          <p:cNvSpPr>
            <a:spLocks noGrp="1" noChangeArrowheads="1"/>
          </p:cNvSpPr>
          <p:nvPr>
            <p:ph type="sldNum" sz="quarter" idx="5"/>
          </p:nvPr>
        </p:nvSpPr>
        <p:spPr bwMode="auto">
          <a:xfrm>
            <a:off x="3778250" y="9428163"/>
            <a:ext cx="288925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390A814-9CE8-4A6B-82F1-55D396705FC2}" type="slidenum">
              <a:rPr lang="pl-PL" altLang="pl-PL"/>
              <a:pPr>
                <a:defRPr/>
              </a:pPr>
              <a:t>‹#›</a:t>
            </a:fld>
            <a:endParaRPr lang="pl-PL" altLang="pl-PL"/>
          </a:p>
        </p:txBody>
      </p:sp>
    </p:spTree>
    <p:extLst>
      <p:ext uri="{BB962C8B-B14F-4D97-AF65-F5344CB8AC3E}">
        <p14:creationId xmlns:p14="http://schemas.microsoft.com/office/powerpoint/2010/main" val="33125502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ymbol zastępczy obrazu slajdu 1"/>
          <p:cNvSpPr>
            <a:spLocks noGrp="1" noRot="1" noChangeAspect="1" noTextEdit="1"/>
          </p:cNvSpPr>
          <p:nvPr>
            <p:ph type="sldImg"/>
          </p:nvPr>
        </p:nvSpPr>
        <p:spPr>
          <a:ln/>
        </p:spPr>
      </p:sp>
      <p:sp>
        <p:nvSpPr>
          <p:cNvPr id="25603" name="Symbol zastępczy notatek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l-PL" altLang="pl-PL" smtClean="0"/>
          </a:p>
        </p:txBody>
      </p:sp>
      <p:sp>
        <p:nvSpPr>
          <p:cNvPr id="25604" name="Symbol zastępczy numeru slajdu 3"/>
          <p:cNvSpPr txBox="1">
            <a:spLocks noGrp="1"/>
          </p:cNvSpPr>
          <p:nvPr/>
        </p:nvSpPr>
        <p:spPr bwMode="auto">
          <a:xfrm>
            <a:off x="3778250" y="9428163"/>
            <a:ext cx="288925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97D3D31-4EC4-48D6-BF5B-995038A9E00A}" type="slidenum">
              <a:rPr lang="pl-PL" altLang="pl-PL" sz="1200"/>
              <a:pPr algn="r" eaLnBrk="1" hangingPunct="1"/>
              <a:t>23</a:t>
            </a:fld>
            <a:endParaRPr lang="pl-PL" altLang="pl-PL"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A7BB45E-F67C-4C2E-9D31-B55F6251841D}" type="slidenum">
              <a:rPr lang="pl-PL" altLang="pl-PL"/>
              <a:pPr>
                <a:defRPr/>
              </a:pPr>
              <a:t>‹#›</a:t>
            </a:fld>
            <a:endParaRPr lang="pl-PL" altLang="pl-PL"/>
          </a:p>
        </p:txBody>
      </p:sp>
    </p:spTree>
    <p:extLst>
      <p:ext uri="{BB962C8B-B14F-4D97-AF65-F5344CB8AC3E}">
        <p14:creationId xmlns:p14="http://schemas.microsoft.com/office/powerpoint/2010/main" val="381588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D92A2B6-CDDC-4B38-AA45-F318ACD3D415}" type="slidenum">
              <a:rPr lang="pl-PL" altLang="pl-PL"/>
              <a:pPr>
                <a:defRPr/>
              </a:pPr>
              <a:t>‹#›</a:t>
            </a:fld>
            <a:endParaRPr lang="pl-PL" altLang="pl-PL"/>
          </a:p>
        </p:txBody>
      </p:sp>
    </p:spTree>
    <p:extLst>
      <p:ext uri="{BB962C8B-B14F-4D97-AF65-F5344CB8AC3E}">
        <p14:creationId xmlns:p14="http://schemas.microsoft.com/office/powerpoint/2010/main" val="27633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C46C69EF-B57D-4C36-8C04-06D4F64E5C00}" type="slidenum">
              <a:rPr lang="pl-PL" altLang="pl-PL"/>
              <a:pPr>
                <a:defRPr/>
              </a:pPr>
              <a:t>‹#›</a:t>
            </a:fld>
            <a:endParaRPr lang="pl-PL" altLang="pl-PL"/>
          </a:p>
        </p:txBody>
      </p:sp>
    </p:spTree>
    <p:extLst>
      <p:ext uri="{BB962C8B-B14F-4D97-AF65-F5344CB8AC3E}">
        <p14:creationId xmlns:p14="http://schemas.microsoft.com/office/powerpoint/2010/main" val="1885899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ytuł i diagram lub schemat organizacyj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obiektu SmartArt 2"/>
          <p:cNvSpPr>
            <a:spLocks noGrp="1"/>
          </p:cNvSpPr>
          <p:nvPr>
            <p:ph type="dgm" idx="1"/>
          </p:nvPr>
        </p:nvSpPr>
        <p:spPr>
          <a:xfrm>
            <a:off x="457200" y="1600200"/>
            <a:ext cx="8229600" cy="4525963"/>
          </a:xfrm>
        </p:spPr>
        <p:txBody>
          <a:bodyPr/>
          <a:lstStyle/>
          <a:p>
            <a:pPr lvl="0"/>
            <a:endParaRPr lang="pl-PL" noProof="0"/>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B4D2C35-92C5-466D-B452-4C2F91DB0970}" type="slidenum">
              <a:rPr lang="pl-PL" altLang="pl-PL"/>
              <a:pPr>
                <a:defRPr/>
              </a:pPr>
              <a:t>‹#›</a:t>
            </a:fld>
            <a:endParaRPr lang="pl-PL" altLang="pl-PL"/>
          </a:p>
        </p:txBody>
      </p:sp>
    </p:spTree>
    <p:extLst>
      <p:ext uri="{BB962C8B-B14F-4D97-AF65-F5344CB8AC3E}">
        <p14:creationId xmlns:p14="http://schemas.microsoft.com/office/powerpoint/2010/main" val="2237610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Media">
  <p:cSld name="Tytuł, tekst i klip multimedialny">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p>
            <a:r>
              <a:rPr lang="pl-PL" smtClean="0"/>
              <a:t>Kliknij, aby edytować styl</a:t>
            </a:r>
            <a:endParaRPr lang="pl-PL"/>
          </a:p>
        </p:txBody>
      </p:sp>
      <p:sp>
        <p:nvSpPr>
          <p:cNvPr id="3" name="Symbol zastępczy tekstu 2"/>
          <p:cNvSpPr>
            <a:spLocks noGrp="1"/>
          </p:cNvSpPr>
          <p:nvPr>
            <p:ph type="body" sz="half" idx="1"/>
          </p:nvPr>
        </p:nvSpPr>
        <p:spPr>
          <a:xfrm>
            <a:off x="457200" y="1600200"/>
            <a:ext cx="4038600" cy="452596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obiektu multimediów 3"/>
          <p:cNvSpPr>
            <a:spLocks noGrp="1"/>
          </p:cNvSpPr>
          <p:nvPr>
            <p:ph type="media" sz="half" idx="2"/>
          </p:nvPr>
        </p:nvSpPr>
        <p:spPr>
          <a:xfrm>
            <a:off x="4648200" y="1600200"/>
            <a:ext cx="4038600" cy="4525963"/>
          </a:xfrm>
        </p:spPr>
        <p:txBody>
          <a:bodyPr/>
          <a:lstStyle/>
          <a:p>
            <a:pPr lvl="0"/>
            <a:endParaRPr lang="pl-PL" noProof="0"/>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B4CF5305-02B8-4D31-8EE1-E7B664F9B0B0}" type="slidenum">
              <a:rPr lang="pl-PL" altLang="pl-PL"/>
              <a:pPr>
                <a:defRPr/>
              </a:pPr>
              <a:t>‹#›</a:t>
            </a:fld>
            <a:endParaRPr lang="pl-PL" altLang="pl-PL"/>
          </a:p>
        </p:txBody>
      </p:sp>
    </p:spTree>
    <p:extLst>
      <p:ext uri="{BB962C8B-B14F-4D97-AF65-F5344CB8AC3E}">
        <p14:creationId xmlns:p14="http://schemas.microsoft.com/office/powerpoint/2010/main" val="1902655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A51E1797-9064-4493-BE07-7980183196AF}" type="slidenum">
              <a:rPr lang="pl-PL" altLang="pl-PL"/>
              <a:pPr>
                <a:defRPr/>
              </a:pPr>
              <a:t>‹#›</a:t>
            </a:fld>
            <a:endParaRPr lang="pl-PL" altLang="pl-PL"/>
          </a:p>
        </p:txBody>
      </p:sp>
    </p:spTree>
    <p:extLst>
      <p:ext uri="{BB962C8B-B14F-4D97-AF65-F5344CB8AC3E}">
        <p14:creationId xmlns:p14="http://schemas.microsoft.com/office/powerpoint/2010/main" val="3810403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8CC3ABE6-B6B8-4FB2-8884-F8B2E982A350}" type="slidenum">
              <a:rPr lang="pl-PL" altLang="pl-PL"/>
              <a:pPr>
                <a:defRPr/>
              </a:pPr>
              <a:t>‹#›</a:t>
            </a:fld>
            <a:endParaRPr lang="pl-PL" altLang="pl-PL"/>
          </a:p>
        </p:txBody>
      </p:sp>
    </p:spTree>
    <p:extLst>
      <p:ext uri="{BB962C8B-B14F-4D97-AF65-F5344CB8AC3E}">
        <p14:creationId xmlns:p14="http://schemas.microsoft.com/office/powerpoint/2010/main" val="30186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58B35AEE-45E2-4FA3-93EC-F1A7D9782FCC}" type="slidenum">
              <a:rPr lang="pl-PL" altLang="pl-PL"/>
              <a:pPr>
                <a:defRPr/>
              </a:pPr>
              <a:t>‹#›</a:t>
            </a:fld>
            <a:endParaRPr lang="pl-PL" altLang="pl-PL"/>
          </a:p>
        </p:txBody>
      </p:sp>
    </p:spTree>
    <p:extLst>
      <p:ext uri="{BB962C8B-B14F-4D97-AF65-F5344CB8AC3E}">
        <p14:creationId xmlns:p14="http://schemas.microsoft.com/office/powerpoint/2010/main" val="1981842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pPr>
              <a:defRPr/>
            </a:pPr>
            <a:endParaRPr 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p>
        </p:txBody>
      </p:sp>
      <p:sp>
        <p:nvSpPr>
          <p:cNvPr id="9" name="Rectangle 6"/>
          <p:cNvSpPr>
            <a:spLocks noGrp="1" noChangeArrowheads="1"/>
          </p:cNvSpPr>
          <p:nvPr>
            <p:ph type="sldNum" sz="quarter" idx="12"/>
          </p:nvPr>
        </p:nvSpPr>
        <p:spPr>
          <a:ln/>
        </p:spPr>
        <p:txBody>
          <a:bodyPr/>
          <a:lstStyle>
            <a:lvl1pPr>
              <a:defRPr/>
            </a:lvl1pPr>
          </a:lstStyle>
          <a:p>
            <a:pPr>
              <a:defRPr/>
            </a:pPr>
            <a:fld id="{BF78142E-2F36-4D8C-838A-A29014A2CC5C}" type="slidenum">
              <a:rPr lang="pl-PL" altLang="pl-PL"/>
              <a:pPr>
                <a:defRPr/>
              </a:pPr>
              <a:t>‹#›</a:t>
            </a:fld>
            <a:endParaRPr lang="pl-PL" altLang="pl-PL"/>
          </a:p>
        </p:txBody>
      </p:sp>
    </p:spTree>
    <p:extLst>
      <p:ext uri="{BB962C8B-B14F-4D97-AF65-F5344CB8AC3E}">
        <p14:creationId xmlns:p14="http://schemas.microsoft.com/office/powerpoint/2010/main" val="596745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dt" sz="half" idx="10"/>
          </p:nvPr>
        </p:nvSpPr>
        <p:spPr>
          <a:ln/>
        </p:spPr>
        <p:txBody>
          <a:bodyPr/>
          <a:lstStyle>
            <a:lvl1pPr>
              <a:defRPr/>
            </a:lvl1pPr>
          </a:lstStyle>
          <a:p>
            <a:pPr>
              <a:defRPr/>
            </a:pPr>
            <a:endParaRPr 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p>
        </p:txBody>
      </p:sp>
      <p:sp>
        <p:nvSpPr>
          <p:cNvPr id="5" name="Rectangle 6"/>
          <p:cNvSpPr>
            <a:spLocks noGrp="1" noChangeArrowheads="1"/>
          </p:cNvSpPr>
          <p:nvPr>
            <p:ph type="sldNum" sz="quarter" idx="12"/>
          </p:nvPr>
        </p:nvSpPr>
        <p:spPr>
          <a:ln/>
        </p:spPr>
        <p:txBody>
          <a:bodyPr/>
          <a:lstStyle>
            <a:lvl1pPr>
              <a:defRPr/>
            </a:lvl1pPr>
          </a:lstStyle>
          <a:p>
            <a:pPr>
              <a:defRPr/>
            </a:pPr>
            <a:fld id="{5D68787F-8E95-4FEA-B4F3-7C50336B25DB}" type="slidenum">
              <a:rPr lang="pl-PL" altLang="pl-PL"/>
              <a:pPr>
                <a:defRPr/>
              </a:pPr>
              <a:t>‹#›</a:t>
            </a:fld>
            <a:endParaRPr lang="pl-PL" altLang="pl-PL"/>
          </a:p>
        </p:txBody>
      </p:sp>
    </p:spTree>
    <p:extLst>
      <p:ext uri="{BB962C8B-B14F-4D97-AF65-F5344CB8AC3E}">
        <p14:creationId xmlns:p14="http://schemas.microsoft.com/office/powerpoint/2010/main" val="4112666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p>
        </p:txBody>
      </p:sp>
      <p:sp>
        <p:nvSpPr>
          <p:cNvPr id="4" name="Rectangle 6"/>
          <p:cNvSpPr>
            <a:spLocks noGrp="1" noChangeArrowheads="1"/>
          </p:cNvSpPr>
          <p:nvPr>
            <p:ph type="sldNum" sz="quarter" idx="12"/>
          </p:nvPr>
        </p:nvSpPr>
        <p:spPr>
          <a:ln/>
        </p:spPr>
        <p:txBody>
          <a:bodyPr/>
          <a:lstStyle>
            <a:lvl1pPr>
              <a:defRPr/>
            </a:lvl1pPr>
          </a:lstStyle>
          <a:p>
            <a:pPr>
              <a:defRPr/>
            </a:pPr>
            <a:fld id="{62E2BA5E-6CA3-4F53-9D3A-EF22ED92E0A3}" type="slidenum">
              <a:rPr lang="pl-PL" altLang="pl-PL"/>
              <a:pPr>
                <a:defRPr/>
              </a:pPr>
              <a:t>‹#›</a:t>
            </a:fld>
            <a:endParaRPr lang="pl-PL" altLang="pl-PL"/>
          </a:p>
        </p:txBody>
      </p:sp>
    </p:spTree>
    <p:extLst>
      <p:ext uri="{BB962C8B-B14F-4D97-AF65-F5344CB8AC3E}">
        <p14:creationId xmlns:p14="http://schemas.microsoft.com/office/powerpoint/2010/main" val="2353141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74B3EDDE-FD7A-459F-969D-B370C8896C14}" type="slidenum">
              <a:rPr lang="pl-PL" altLang="pl-PL"/>
              <a:pPr>
                <a:defRPr/>
              </a:pPr>
              <a:t>‹#›</a:t>
            </a:fld>
            <a:endParaRPr lang="pl-PL" altLang="pl-PL"/>
          </a:p>
        </p:txBody>
      </p:sp>
    </p:spTree>
    <p:extLst>
      <p:ext uri="{BB962C8B-B14F-4D97-AF65-F5344CB8AC3E}">
        <p14:creationId xmlns:p14="http://schemas.microsoft.com/office/powerpoint/2010/main" val="946450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0A175F75-E439-42DC-9406-ACA7753F2144}" type="slidenum">
              <a:rPr lang="pl-PL" altLang="pl-PL"/>
              <a:pPr>
                <a:defRPr/>
              </a:pPr>
              <a:t>‹#›</a:t>
            </a:fld>
            <a:endParaRPr lang="pl-PL" altLang="pl-PL"/>
          </a:p>
        </p:txBody>
      </p:sp>
    </p:spTree>
    <p:extLst>
      <p:ext uri="{BB962C8B-B14F-4D97-AF65-F5344CB8AC3E}">
        <p14:creationId xmlns:p14="http://schemas.microsoft.com/office/powerpoint/2010/main" val="2428759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l-PL" altLang="pl-PL" smtClean="0"/>
              <a:t>Kliknij, aby edytować styl wzorca tytułu</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ltLang="pl-PL" smtClean="0"/>
              <a:t>Kliknij, aby edytować style wzorca tekstu</a:t>
            </a:r>
          </a:p>
          <a:p>
            <a:pPr lvl="1"/>
            <a:r>
              <a:rPr lang="pl-PL" altLang="pl-PL" smtClean="0"/>
              <a:t>Drugi poziom</a:t>
            </a:r>
          </a:p>
          <a:p>
            <a:pPr lvl="2"/>
            <a:r>
              <a:rPr lang="pl-PL" altLang="pl-PL" smtClean="0"/>
              <a:t>Trzeci poziom</a:t>
            </a:r>
          </a:p>
          <a:p>
            <a:pPr lvl="3"/>
            <a:r>
              <a:rPr lang="pl-PL" altLang="pl-PL" smtClean="0"/>
              <a:t>Czwarty poziom</a:t>
            </a:r>
          </a:p>
          <a:p>
            <a:pPr lvl="4"/>
            <a:r>
              <a:rPr lang="pl-PL" altLang="pl-PL" smtClean="0"/>
              <a:t>Piąty poziom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pl-P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pl-P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5438311-A240-475D-B3AF-BF6742BE4F6F}"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1" name="Tytuł 1"/>
          <p:cNvSpPr>
            <a:spLocks noGrp="1"/>
          </p:cNvSpPr>
          <p:nvPr>
            <p:ph type="title"/>
          </p:nvPr>
        </p:nvSpPr>
        <p:spPr>
          <a:xfrm>
            <a:off x="365250" y="1700808"/>
            <a:ext cx="8345363" cy="2664296"/>
          </a:xfrm>
        </p:spPr>
        <p:txBody>
          <a:bodyPr/>
          <a:lstStyle/>
          <a:p>
            <a:r>
              <a:rPr lang="pl-PL" altLang="pl-PL" sz="3200" b="1" i="1" kern="1200" dirty="0" smtClean="0">
                <a:solidFill>
                  <a:schemeClr val="bg1"/>
                </a:solidFill>
                <a:latin typeface="Calibri" panose="020F0502020204030204" pitchFamily="34" charset="0"/>
                <a:ea typeface="+mn-ea"/>
                <a:cs typeface="Arial" charset="0"/>
              </a:rPr>
              <a:t>POMOC PUBLICZNA</a:t>
            </a:r>
            <a:br>
              <a:rPr lang="pl-PL" altLang="pl-PL" sz="3200" b="1" i="1" kern="1200" dirty="0" smtClean="0">
                <a:solidFill>
                  <a:schemeClr val="bg1"/>
                </a:solidFill>
                <a:latin typeface="Calibri" panose="020F0502020204030204" pitchFamily="34" charset="0"/>
                <a:ea typeface="+mn-ea"/>
                <a:cs typeface="Arial" charset="0"/>
              </a:rPr>
            </a:br>
            <a:r>
              <a:rPr lang="pl-PL" sz="3200" b="1" i="1" dirty="0">
                <a:solidFill>
                  <a:schemeClr val="bg1"/>
                </a:solidFill>
                <a:latin typeface="Calibri" panose="020F0502020204030204" pitchFamily="34" charset="0"/>
              </a:rPr>
              <a:t>dla projektów </a:t>
            </a:r>
            <a:r>
              <a:rPr lang="pl-PL" sz="3200" b="1" i="1" dirty="0" smtClean="0">
                <a:solidFill>
                  <a:schemeClr val="bg1"/>
                </a:solidFill>
                <a:latin typeface="Calibri" panose="020F0502020204030204" pitchFamily="34" charset="0"/>
              </a:rPr>
              <a:t>realizowanych w </a:t>
            </a:r>
            <a:r>
              <a:rPr lang="pl-PL" sz="3200" b="1" i="1" dirty="0">
                <a:solidFill>
                  <a:schemeClr val="bg1"/>
                </a:solidFill>
                <a:latin typeface="Calibri" panose="020F0502020204030204" pitchFamily="34" charset="0"/>
              </a:rPr>
              <a:t>ramach </a:t>
            </a:r>
            <a:r>
              <a:rPr lang="pl-PL" sz="3200" b="1" i="1" dirty="0" smtClean="0">
                <a:solidFill>
                  <a:schemeClr val="bg1"/>
                </a:solidFill>
                <a:latin typeface="Calibri" panose="020F0502020204030204" pitchFamily="34" charset="0"/>
              </a:rPr>
              <a:t>Działania </a:t>
            </a:r>
            <a:r>
              <a:rPr lang="pl-PL" sz="3200" b="1" i="1" dirty="0" smtClean="0">
                <a:solidFill>
                  <a:schemeClr val="bg1"/>
                </a:solidFill>
                <a:latin typeface="Calibri" panose="020F0502020204030204" pitchFamily="34" charset="0"/>
              </a:rPr>
              <a:t>4.1. </a:t>
            </a:r>
            <a:r>
              <a:rPr lang="pl-PL" sz="3200" b="1" i="1" dirty="0" smtClean="0">
                <a:solidFill>
                  <a:schemeClr val="bg1"/>
                </a:solidFill>
                <a:latin typeface="Calibri" panose="020F0502020204030204" pitchFamily="34" charset="0"/>
              </a:rPr>
              <a:t>RPO WP 2014-2020 – </a:t>
            </a:r>
            <a:r>
              <a:rPr lang="pl-PL" sz="3200" b="1" i="1" dirty="0" smtClean="0">
                <a:solidFill>
                  <a:schemeClr val="bg1"/>
                </a:solidFill>
                <a:latin typeface="Calibri" panose="020F0502020204030204" pitchFamily="34" charset="0"/>
              </a:rPr>
              <a:t>Infrastruktura ponadgimnazjalnych szkół zawodowych</a:t>
            </a:r>
            <a:endParaRPr lang="pl-PL" altLang="pl-PL" sz="2400" b="1" i="1" kern="1200" dirty="0">
              <a:solidFill>
                <a:schemeClr val="bg1"/>
              </a:solidFill>
              <a:latin typeface="Calibri" panose="020F0502020204030204" pitchFamily="34" charset="0"/>
              <a:ea typeface="+mn-ea"/>
              <a:cs typeface="Arial" charset="0"/>
            </a:endParaRPr>
          </a:p>
        </p:txBody>
      </p:sp>
      <p:sp>
        <p:nvSpPr>
          <p:cNvPr id="2052" name="Text Box 10"/>
          <p:cNvSpPr txBox="1">
            <a:spLocks noChangeArrowheads="1"/>
          </p:cNvSpPr>
          <p:nvPr/>
        </p:nvSpPr>
        <p:spPr bwMode="auto">
          <a:xfrm>
            <a:off x="1619250" y="5895975"/>
            <a:ext cx="59055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200" b="1" dirty="0">
                <a:solidFill>
                  <a:schemeClr val="bg1"/>
                </a:solidFill>
                <a:latin typeface="Calibri" pitchFamily="34" charset="0"/>
              </a:rPr>
              <a:t>Regionalny Program </a:t>
            </a:r>
            <a:r>
              <a:rPr lang="pl-PL" altLang="pl-PL" sz="1200" b="1" dirty="0" smtClean="0">
                <a:solidFill>
                  <a:schemeClr val="bg1"/>
                </a:solidFill>
                <a:latin typeface="Calibri" pitchFamily="34" charset="0"/>
              </a:rPr>
              <a:t> Operacyjny  Województwa Pomorskiego </a:t>
            </a:r>
            <a:r>
              <a:rPr lang="pl-PL" altLang="pl-PL" sz="1200" b="1" dirty="0">
                <a:solidFill>
                  <a:schemeClr val="bg1"/>
                </a:solidFill>
                <a:latin typeface="Calibri" pitchFamily="34" charset="0"/>
              </a:rPr>
              <a:t>na lata 2014-2020</a:t>
            </a:r>
          </a:p>
        </p:txBody>
      </p:sp>
      <p:pic>
        <p:nvPicPr>
          <p:cNvPr id="2054" name="Picture 7" descr="D:\POMORSKIE W UNII_SIW_NSS_ZNAKI_UNIJNE\NSS-NOWY-2014-2020\FE-2014-2020-PREZENTACJA PP\listownik-monoKONTRA-PASEK-Pomorskie-FE-UMWP-UE-EFSI-201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063" y="260350"/>
            <a:ext cx="83375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0"/>
          <p:cNvSpPr txBox="1">
            <a:spLocks noChangeArrowheads="1"/>
          </p:cNvSpPr>
          <p:nvPr/>
        </p:nvSpPr>
        <p:spPr bwMode="auto">
          <a:xfrm>
            <a:off x="3119245" y="4933109"/>
            <a:ext cx="284520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2000" b="1" dirty="0" smtClean="0">
                <a:solidFill>
                  <a:schemeClr val="bg1"/>
                </a:solidFill>
                <a:latin typeface="Calibri" panose="020F0502020204030204" pitchFamily="34" charset="0"/>
              </a:rPr>
              <a:t>Gdańsk, </a:t>
            </a:r>
            <a:r>
              <a:rPr lang="pl-PL" altLang="pl-PL" sz="2000" b="1" dirty="0" smtClean="0">
                <a:solidFill>
                  <a:schemeClr val="bg1"/>
                </a:solidFill>
                <a:latin typeface="Calibri" panose="020F0502020204030204" pitchFamily="34" charset="0"/>
              </a:rPr>
              <a:t>10 marca </a:t>
            </a:r>
            <a:r>
              <a:rPr lang="pl-PL" altLang="pl-PL" sz="2000" b="1" dirty="0" smtClean="0">
                <a:solidFill>
                  <a:schemeClr val="bg1"/>
                </a:solidFill>
                <a:latin typeface="Calibri" panose="020F0502020204030204" pitchFamily="34" charset="0"/>
              </a:rPr>
              <a:t>2016 r.</a:t>
            </a:r>
            <a:endParaRPr lang="pl-PL" altLang="pl-PL" sz="2000" b="1" dirty="0">
              <a:solidFill>
                <a:schemeClr val="bg1"/>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just"/>
            <a:r>
              <a:rPr lang="pl-PL" sz="2800" dirty="0" smtClean="0">
                <a:latin typeface="Calibri" panose="020F0502020204030204" pitchFamily="34" charset="0"/>
              </a:rPr>
              <a:t>Przesłanki pochodzenia ze źródeł państwowych, korzyści ekonomicznej oraz selektywności w przypadku dofinansowania z RPO WP 2014-2020 będą co do zasady spełnione.</a:t>
            </a:r>
          </a:p>
          <a:p>
            <a:pPr algn="just"/>
            <a:endParaRPr lang="pl-PL" sz="2800" dirty="0">
              <a:latin typeface="Calibri" panose="020F0502020204030204" pitchFamily="34" charset="0"/>
            </a:endParaRPr>
          </a:p>
          <a:p>
            <a:pPr algn="just"/>
            <a:r>
              <a:rPr lang="pl-PL" sz="2800" dirty="0" smtClean="0">
                <a:latin typeface="Calibri" panose="020F0502020204030204" pitchFamily="34" charset="0"/>
              </a:rPr>
              <a:t>Do wnikliwego przeanalizowania: przesłanka groźby zakłócenia konkurencji oraz wpływu na wymianę handlową między państwami członkowskimi UE. </a:t>
            </a:r>
            <a:endParaRPr lang="pl-PL" sz="2800" dirty="0">
              <a:latin typeface="Calibri" panose="020F0502020204030204" pitchFamily="34" charset="0"/>
            </a:endParaRPr>
          </a:p>
        </p:txBody>
      </p:sp>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3499522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dtytuł 2"/>
          <p:cNvSpPr txBox="1">
            <a:spLocks/>
          </p:cNvSpPr>
          <p:nvPr/>
        </p:nvSpPr>
        <p:spPr bwMode="auto">
          <a:xfrm>
            <a:off x="211015" y="934064"/>
            <a:ext cx="8825482" cy="5807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endParaRPr lang="pl-PL" sz="2000" kern="0" dirty="0" smtClean="0">
              <a:latin typeface="Calibri" panose="020F0502020204030204" pitchFamily="34" charset="0"/>
            </a:endParaRPr>
          </a:p>
          <a:p>
            <a:pPr algn="just">
              <a:lnSpc>
                <a:spcPct val="110000"/>
              </a:lnSpc>
            </a:pPr>
            <a:r>
              <a:rPr lang="pl-PL" sz="2200" kern="0" dirty="0" smtClean="0">
                <a:latin typeface="Calibri" panose="020F0502020204030204" pitchFamily="34" charset="0"/>
              </a:rPr>
              <a:t>Przesłanka zakłócenia lub groźby zakłócenia konkurencji i wpływu na wymianę handlową między państwami członkowskimi:</a:t>
            </a:r>
          </a:p>
          <a:p>
            <a:pPr algn="just">
              <a:lnSpc>
                <a:spcPct val="110000"/>
              </a:lnSpc>
            </a:pPr>
            <a:endParaRPr lang="pl-PL" sz="1900" kern="0"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2200" kern="0" dirty="0" smtClean="0">
                <a:latin typeface="Calibri" panose="020F0502020204030204" pitchFamily="34" charset="0"/>
              </a:rPr>
              <a:t>Zazwyczaj analizowane są łącznie;</a:t>
            </a:r>
          </a:p>
          <a:p>
            <a:pPr marL="571500" indent="-571500" algn="just">
              <a:lnSpc>
                <a:spcPct val="110000"/>
              </a:lnSpc>
              <a:buFont typeface="Arial" panose="020B0604020202020204" pitchFamily="34" charset="0"/>
              <a:buChar char="•"/>
            </a:pPr>
            <a:endParaRPr lang="pl-PL" sz="1900" kern="0"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2200" kern="0" dirty="0" smtClean="0">
                <a:latin typeface="Calibri" panose="020F0502020204030204" pitchFamily="34" charset="0"/>
              </a:rPr>
              <a:t>Uznaje się, że środek przyznany przez państwo stwarza groźbę naruszenia konkurencji, jeżeli może powodować poprawę pozycji konkurencyjnej beneficjenta w porównaniu z pozycją innych przedsiębiorstw, z którymi beneficjent konkuruje;</a:t>
            </a:r>
          </a:p>
          <a:p>
            <a:pPr marL="571500" indent="-571500" algn="just">
              <a:lnSpc>
                <a:spcPct val="110000"/>
              </a:lnSpc>
              <a:buFont typeface="Arial" panose="020B0604020202020204" pitchFamily="34" charset="0"/>
              <a:buChar char="•"/>
            </a:pPr>
            <a:endParaRPr lang="pl-PL" sz="1900" kern="0"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2200" kern="0" dirty="0" smtClean="0">
                <a:latin typeface="Calibri" panose="020F0502020204030204" pitchFamily="34" charset="0"/>
              </a:rPr>
              <a:t>Zakłócenie konkurencji w wyniku udzielenia wsparcia nie musi być rzeczywiste. Wystarczy bowiem sama groźba zakłócenia konkurencji. Może być to więc potencjalne zakłócenie konkurencji;</a:t>
            </a:r>
          </a:p>
          <a:p>
            <a:pPr marL="571500" indent="-571500" algn="just">
              <a:lnSpc>
                <a:spcPct val="110000"/>
              </a:lnSpc>
              <a:buFont typeface="Arial" panose="020B0604020202020204" pitchFamily="34" charset="0"/>
              <a:buChar char="•"/>
            </a:pPr>
            <a:endParaRPr lang="pl-PL" sz="1900" kern="0" dirty="0" smtClean="0">
              <a:latin typeface="Calibri" panose="020F0502020204030204" pitchFamily="34" charset="0"/>
            </a:endParaRPr>
          </a:p>
          <a:p>
            <a:pPr marL="571500" indent="-571500" algn="just">
              <a:lnSpc>
                <a:spcPct val="110000"/>
              </a:lnSpc>
              <a:buFont typeface="Arial" panose="020B0604020202020204" pitchFamily="34" charset="0"/>
              <a:buChar char="•"/>
            </a:pPr>
            <a:r>
              <a:rPr lang="pl-PL" sz="2200" u="sng" kern="0" dirty="0" smtClean="0">
                <a:latin typeface="Calibri" panose="020F0502020204030204" pitchFamily="34" charset="0"/>
              </a:rPr>
              <a:t>Fakt, że kwota pomocy jest niewielka lub że przedsiębiorstwo będące beneficjentem jest małe, nie wykluczy sam w sobie zakłócenia konkurencji </a:t>
            </a:r>
            <a:br>
              <a:rPr lang="pl-PL" sz="2200" u="sng" kern="0" dirty="0" smtClean="0">
                <a:latin typeface="Calibri" panose="020F0502020204030204" pitchFamily="34" charset="0"/>
              </a:rPr>
            </a:br>
            <a:r>
              <a:rPr lang="pl-PL" sz="2200" u="sng" kern="0" dirty="0" smtClean="0">
                <a:latin typeface="Calibri" panose="020F0502020204030204" pitchFamily="34" charset="0"/>
              </a:rPr>
              <a:t>lub groźby zakłócenia konkurencji,</a:t>
            </a:r>
            <a:r>
              <a:rPr lang="pl-PL" sz="2200" kern="0" dirty="0" smtClean="0">
                <a:latin typeface="Calibri" panose="020F0502020204030204" pitchFamily="34" charset="0"/>
              </a:rPr>
              <a:t> pod warunkiem jednak, że prawdo-podobieństwo takiego zakłócenia nie jest jedynie hipotetyczne (</a:t>
            </a:r>
            <a:r>
              <a:rPr lang="pl-PL" sz="2200" i="1" kern="0" dirty="0" smtClean="0">
                <a:latin typeface="Calibri" panose="020F0502020204030204" pitchFamily="34" charset="0"/>
              </a:rPr>
              <a:t>wyrok TSUE </a:t>
            </a:r>
            <a:br>
              <a:rPr lang="pl-PL" sz="2200" i="1" kern="0" dirty="0" smtClean="0">
                <a:latin typeface="Calibri" panose="020F0502020204030204" pitchFamily="34" charset="0"/>
              </a:rPr>
            </a:br>
            <a:r>
              <a:rPr lang="pl-PL" sz="2200" i="1" kern="0" dirty="0" err="1" smtClean="0">
                <a:latin typeface="Calibri" panose="020F0502020204030204" pitchFamily="34" charset="0"/>
              </a:rPr>
              <a:t>ws</a:t>
            </a:r>
            <a:r>
              <a:rPr lang="pl-PL" sz="2200" i="1" kern="0" dirty="0" smtClean="0">
                <a:latin typeface="Calibri" panose="020F0502020204030204" pitchFamily="34" charset="0"/>
              </a:rPr>
              <a:t>. C-280/00</a:t>
            </a:r>
            <a:r>
              <a:rPr lang="pl-PL" sz="2200" kern="0" dirty="0" smtClean="0">
                <a:latin typeface="Calibri" panose="020F0502020204030204" pitchFamily="34" charset="0"/>
              </a:rPr>
              <a:t> </a:t>
            </a:r>
            <a:r>
              <a:rPr lang="pl-PL" sz="2200" i="1" kern="0" dirty="0" err="1" smtClean="0">
                <a:latin typeface="Calibri" panose="020F0502020204030204" pitchFamily="34" charset="0"/>
              </a:rPr>
              <a:t>Altmark</a:t>
            </a:r>
            <a:r>
              <a:rPr lang="pl-PL" sz="2200" i="1" kern="0" dirty="0" smtClean="0">
                <a:latin typeface="Calibri" panose="020F0502020204030204" pitchFamily="34" charset="0"/>
              </a:rPr>
              <a:t> Trans</a:t>
            </a:r>
            <a:r>
              <a:rPr lang="pl-PL" sz="2200" kern="0" dirty="0" smtClean="0">
                <a:latin typeface="Calibri" panose="020F0502020204030204" pitchFamily="34" charset="0"/>
              </a:rPr>
              <a:t>).</a:t>
            </a:r>
          </a:p>
        </p:txBody>
      </p:sp>
      <p:sp>
        <p:nvSpPr>
          <p:cNvPr id="5"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59855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347864"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Prostokąt 4"/>
          <p:cNvSpPr/>
          <p:nvPr/>
        </p:nvSpPr>
        <p:spPr>
          <a:xfrm>
            <a:off x="188640" y="1124744"/>
            <a:ext cx="8847856" cy="3929666"/>
          </a:xfrm>
          <a:prstGeom prst="rect">
            <a:avLst/>
          </a:prstGeom>
        </p:spPr>
        <p:txBody>
          <a:bodyPr wrap="square">
            <a:spAutoFit/>
          </a:bodyPr>
          <a:lstStyle/>
          <a:p>
            <a:pPr marL="263525" indent="-263525" algn="just">
              <a:lnSpc>
                <a:spcPct val="120000"/>
              </a:lnSpc>
              <a:buFont typeface="Arial" panose="020B0604020202020204" pitchFamily="34" charset="0"/>
              <a:buChar char="•"/>
            </a:pPr>
            <a:endParaRPr lang="pl-PL" dirty="0">
              <a:latin typeface="Calibri" panose="020F0502020204030204" pitchFamily="34" charset="0"/>
            </a:endParaRPr>
          </a:p>
          <a:p>
            <a:pPr marL="263525" indent="-263525" algn="just">
              <a:lnSpc>
                <a:spcPct val="120000"/>
              </a:lnSpc>
              <a:buFont typeface="Arial" panose="020B0604020202020204" pitchFamily="34" charset="0"/>
              <a:buChar char="•"/>
            </a:pPr>
            <a:r>
              <a:rPr lang="pl-PL" dirty="0">
                <a:latin typeface="Calibri" panose="020F0502020204030204" pitchFamily="34" charset="0"/>
              </a:rPr>
              <a:t>Pomoc wywiera wpływ na wymianę handlową, jeżeli umacnia pozycję przedsiębiorstwa w stosunku do innych przedsiębiorstw konkurujących z nim. Co do wpływu na wymianę handlową, </a:t>
            </a:r>
            <a:r>
              <a:rPr lang="pl-PL" dirty="0" smtClean="0">
                <a:latin typeface="Calibri" panose="020F0502020204030204" pitchFamily="34" charset="0"/>
              </a:rPr>
              <a:t>to </a:t>
            </a:r>
            <a:r>
              <a:rPr lang="pl-PL" dirty="0">
                <a:latin typeface="Calibri" panose="020F0502020204030204" pitchFamily="34" charset="0"/>
              </a:rPr>
              <a:t>nie ma znaczenia, że dany beneficjent nie świadczy żadnych usług poza granicami Polski, a świadczy jedynie usługi </a:t>
            </a:r>
            <a:r>
              <a:rPr lang="pl-PL" dirty="0" smtClean="0">
                <a:latin typeface="Calibri" panose="020F0502020204030204" pitchFamily="34" charset="0"/>
              </a:rPr>
              <a:t>o </a:t>
            </a:r>
            <a:r>
              <a:rPr lang="pl-PL" dirty="0">
                <a:latin typeface="Calibri" panose="020F0502020204030204" pitchFamily="34" charset="0"/>
              </a:rPr>
              <a:t>charakterze lokalnym czy regionalnym</a:t>
            </a:r>
            <a:r>
              <a:rPr lang="pl-PL" dirty="0" smtClean="0">
                <a:latin typeface="Calibri" panose="020F0502020204030204" pitchFamily="34" charset="0"/>
              </a:rPr>
              <a:t>.</a:t>
            </a:r>
          </a:p>
          <a:p>
            <a:pPr marL="263525" indent="-263525" algn="just">
              <a:lnSpc>
                <a:spcPct val="120000"/>
              </a:lnSpc>
              <a:buFont typeface="Arial" panose="020B0604020202020204" pitchFamily="34" charset="0"/>
              <a:buChar char="•"/>
            </a:pPr>
            <a:endParaRPr lang="pl-PL" dirty="0">
              <a:latin typeface="Calibri" panose="020F0502020204030204" pitchFamily="34" charset="0"/>
            </a:endParaRPr>
          </a:p>
          <a:p>
            <a:pPr marL="263525" indent="-263525" algn="just">
              <a:lnSpc>
                <a:spcPct val="120000"/>
              </a:lnSpc>
              <a:buFont typeface="Arial" panose="020B0604020202020204" pitchFamily="34" charset="0"/>
              <a:buChar char="•"/>
            </a:pPr>
            <a:endParaRPr lang="pl-PL" sz="1100" dirty="0">
              <a:latin typeface="Calibri" panose="020F0502020204030204" pitchFamily="34" charset="0"/>
            </a:endParaRPr>
          </a:p>
          <a:p>
            <a:pPr marL="263525" indent="-263525" algn="just">
              <a:lnSpc>
                <a:spcPct val="120000"/>
              </a:lnSpc>
              <a:buFont typeface="Arial" panose="020B0604020202020204" pitchFamily="34" charset="0"/>
              <a:buChar char="•"/>
            </a:pPr>
            <a:r>
              <a:rPr lang="pl-PL" dirty="0">
                <a:latin typeface="Calibri" panose="020F0502020204030204" pitchFamily="34" charset="0"/>
              </a:rPr>
              <a:t>Jednakże wpływ środka pomocowego na wymianę handlową między państwami członkowskimi UE nie może być domniemywany lub tylko hipotetyczny. Musi zostać wykazane, </a:t>
            </a:r>
            <a:r>
              <a:rPr lang="pl-PL" dirty="0" smtClean="0">
                <a:latin typeface="Calibri" panose="020F0502020204030204" pitchFamily="34" charset="0"/>
              </a:rPr>
              <a:t>w </a:t>
            </a:r>
            <a:r>
              <a:rPr lang="pl-PL" dirty="0">
                <a:latin typeface="Calibri" panose="020F0502020204030204" pitchFamily="34" charset="0"/>
              </a:rPr>
              <a:t>oparciu o dające się przewidzieć skutki danego środka pomocowego, dlaczego zakłóca on lub grozi zakłóceniem konkurencji i może wpływać na wymianę handlową.</a:t>
            </a:r>
          </a:p>
        </p:txBody>
      </p:sp>
    </p:spTree>
    <p:extLst>
      <p:ext uri="{BB962C8B-B14F-4D97-AF65-F5344CB8AC3E}">
        <p14:creationId xmlns:p14="http://schemas.microsoft.com/office/powerpoint/2010/main" val="4016763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9" name="Rectangle 3"/>
          <p:cNvSpPr txBox="1">
            <a:spLocks noChangeArrowheads="1"/>
          </p:cNvSpPr>
          <p:nvPr/>
        </p:nvSpPr>
        <p:spPr bwMode="auto">
          <a:xfrm>
            <a:off x="180651" y="995663"/>
            <a:ext cx="8964612"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defRPr/>
            </a:pPr>
            <a:endParaRPr lang="pl-PL" sz="1800" u="sng" dirty="0" smtClean="0">
              <a:latin typeface="Calibri" panose="020F0502020204030204" pitchFamily="34" charset="0"/>
            </a:endParaRPr>
          </a:p>
          <a:p>
            <a:pPr marL="0" indent="0" algn="ctr">
              <a:buNone/>
              <a:defRPr/>
            </a:pPr>
            <a:r>
              <a:rPr lang="pl-PL" sz="1800" u="sng" dirty="0" smtClean="0">
                <a:latin typeface="Calibri" panose="020F0502020204030204" pitchFamily="34" charset="0"/>
              </a:rPr>
              <a:t>Art. 107. ust. 3 lit. c Traktatu o funkcjonowaniu Unii Europejskiej:</a:t>
            </a:r>
          </a:p>
          <a:p>
            <a:pPr marL="0" indent="0" algn="just">
              <a:buNone/>
              <a:defRPr/>
            </a:pPr>
            <a:r>
              <a:rPr lang="pl-PL" sz="1800" i="1" dirty="0" smtClean="0">
                <a:latin typeface="Calibri" panose="020F0502020204030204" pitchFamily="34" charset="0"/>
              </a:rPr>
              <a:t>„Za </a:t>
            </a:r>
            <a:r>
              <a:rPr lang="pl-PL" sz="1800" i="1" dirty="0">
                <a:latin typeface="Calibri" panose="020F0502020204030204" pitchFamily="34" charset="0"/>
              </a:rPr>
              <a:t>zgodną z rynkiem wewnętrznym może zostać uznana</a:t>
            </a:r>
            <a:r>
              <a:rPr lang="pl-PL" sz="1800" i="1" dirty="0" smtClean="0">
                <a:latin typeface="Calibri" panose="020F0502020204030204" pitchFamily="34" charset="0"/>
              </a:rPr>
              <a:t>:</a:t>
            </a:r>
          </a:p>
          <a:p>
            <a:pPr marL="0" indent="0" algn="just">
              <a:buNone/>
              <a:defRPr/>
            </a:pPr>
            <a:r>
              <a:rPr lang="pl-PL" sz="1800" i="1" dirty="0" smtClean="0">
                <a:latin typeface="Calibri" panose="020F0502020204030204" pitchFamily="34" charset="0"/>
              </a:rPr>
              <a:t>(…)</a:t>
            </a:r>
          </a:p>
          <a:p>
            <a:pPr marL="0" indent="0" algn="just">
              <a:buNone/>
              <a:defRPr/>
            </a:pPr>
            <a:r>
              <a:rPr lang="pl-PL" sz="1800" i="1" dirty="0" smtClean="0">
                <a:latin typeface="Calibri" panose="020F0502020204030204" pitchFamily="34" charset="0"/>
              </a:rPr>
              <a:t>c) </a:t>
            </a:r>
            <a:r>
              <a:rPr lang="pl-PL" sz="1800" i="1" dirty="0">
                <a:latin typeface="Calibri" panose="020F0502020204030204" pitchFamily="34" charset="0"/>
              </a:rPr>
              <a:t>pomoc przeznaczona na ułatwianie rozwoju niektórych działań gospodarczych lub niektórych regionów gospodarczych, o ile nie zmienia warunków wymiany handlowej w zakresie sprzecznym ze wspólnym </a:t>
            </a:r>
            <a:r>
              <a:rPr lang="pl-PL" sz="1800" i="1" dirty="0" smtClean="0">
                <a:latin typeface="Calibri" panose="020F0502020204030204" pitchFamily="34" charset="0"/>
              </a:rPr>
              <a:t>interesem”.</a:t>
            </a:r>
            <a:endParaRPr lang="pl-PL" sz="1800" i="1" dirty="0">
              <a:latin typeface="Calibri" panose="020F0502020204030204" pitchFamily="34" charset="0"/>
            </a:endParaRPr>
          </a:p>
          <a:p>
            <a:pPr marL="0" indent="0" algn="just">
              <a:buNone/>
              <a:defRPr/>
            </a:pPr>
            <a:endParaRPr lang="pl-PL" sz="1800" dirty="0"/>
          </a:p>
          <a:p>
            <a:pPr marL="0" indent="0" algn="ctr">
              <a:buNone/>
              <a:defRPr/>
            </a:pPr>
            <a:endParaRPr lang="pl-PL" sz="1800" u="sng" dirty="0" smtClean="0">
              <a:latin typeface="Calibri" panose="020F0502020204030204" pitchFamily="34" charset="0"/>
            </a:endParaRPr>
          </a:p>
          <a:p>
            <a:pPr marL="0" indent="0" algn="ctr">
              <a:buNone/>
              <a:defRPr/>
            </a:pPr>
            <a:r>
              <a:rPr lang="pl-PL" sz="1800" u="sng" dirty="0" smtClean="0">
                <a:latin typeface="Calibri" panose="020F0502020204030204" pitchFamily="34" charset="0"/>
              </a:rPr>
              <a:t>Pomoc podlegająca </a:t>
            </a:r>
            <a:r>
              <a:rPr lang="pl-PL" sz="1800" u="sng" dirty="0" err="1" smtClean="0">
                <a:latin typeface="Calibri" panose="020F0502020204030204" pitchFamily="34" charset="0"/>
              </a:rPr>
              <a:t>wyłączeniom</a:t>
            </a:r>
            <a:r>
              <a:rPr lang="pl-PL" sz="1800" u="sng" dirty="0" smtClean="0">
                <a:latin typeface="Calibri" panose="020F0502020204030204" pitchFamily="34" charset="0"/>
              </a:rPr>
              <a:t> blokowym:</a:t>
            </a:r>
          </a:p>
          <a:p>
            <a:pPr algn="just">
              <a:defRPr/>
            </a:pPr>
            <a:endParaRPr lang="pl-PL" sz="1800" dirty="0">
              <a:latin typeface="Calibri" panose="020F0502020204030204" pitchFamily="34" charset="0"/>
            </a:endParaRPr>
          </a:p>
          <a:p>
            <a:pPr algn="just">
              <a:defRPr/>
            </a:pPr>
            <a:r>
              <a:rPr lang="pl-PL" sz="1800" dirty="0" smtClean="0">
                <a:latin typeface="Calibri" panose="020F0502020204030204" pitchFamily="34" charset="0"/>
              </a:rPr>
              <a:t>Rozporządzenie </a:t>
            </a:r>
            <a:r>
              <a:rPr lang="pl-PL" sz="1800" dirty="0">
                <a:latin typeface="Calibri" panose="020F0502020204030204" pitchFamily="34" charset="0"/>
              </a:rPr>
              <a:t>Komisji (UE) z dnia 17 czerwca 2014 r. nr 651/2014 uznające niektóre rodzaje pomocy za zgodne z rynkiem wewnętrznym w zastosowaniu art. 107 i 108 Traktatu (Dz. Urz. UE L 187 z 26.06.2014 r., s. 1</a:t>
            </a:r>
            <a:r>
              <a:rPr lang="pl-PL" sz="1800" dirty="0" smtClean="0">
                <a:latin typeface="Calibri" panose="020F0502020204030204" pitchFamily="34" charset="0"/>
              </a:rPr>
              <a:t>) – tzw. </a:t>
            </a:r>
            <a:r>
              <a:rPr lang="pl-PL" sz="1800" b="1" dirty="0" smtClean="0">
                <a:latin typeface="Calibri" panose="020F0502020204030204" pitchFamily="34" charset="0"/>
              </a:rPr>
              <a:t>GBER</a:t>
            </a:r>
            <a:r>
              <a:rPr lang="pl-PL" sz="1800" dirty="0" smtClean="0">
                <a:latin typeface="Calibri" panose="020F0502020204030204" pitchFamily="34" charset="0"/>
              </a:rPr>
              <a:t> (General Block </a:t>
            </a:r>
            <a:r>
              <a:rPr lang="pl-PL" sz="1800" dirty="0" err="1" smtClean="0">
                <a:latin typeface="Calibri" panose="020F0502020204030204" pitchFamily="34" charset="0"/>
              </a:rPr>
              <a:t>Exemption</a:t>
            </a:r>
            <a:r>
              <a:rPr lang="pl-PL" sz="1800" dirty="0" smtClean="0">
                <a:latin typeface="Calibri" panose="020F0502020204030204" pitchFamily="34" charset="0"/>
              </a:rPr>
              <a:t> </a:t>
            </a:r>
            <a:r>
              <a:rPr lang="pl-PL" sz="1800" dirty="0" err="1" smtClean="0">
                <a:latin typeface="Calibri" panose="020F0502020204030204" pitchFamily="34" charset="0"/>
              </a:rPr>
              <a:t>Regulation</a:t>
            </a:r>
            <a:r>
              <a:rPr lang="pl-PL" sz="1800" dirty="0" smtClean="0">
                <a:latin typeface="Calibri" panose="020F0502020204030204" pitchFamily="34" charset="0"/>
              </a:rPr>
              <a:t> – ogólne rozporządzenie </a:t>
            </a:r>
            <a:r>
              <a:rPr lang="pl-PL" sz="1800" dirty="0" err="1" smtClean="0">
                <a:latin typeface="Calibri" panose="020F0502020204030204" pitchFamily="34" charset="0"/>
              </a:rPr>
              <a:t>ws</a:t>
            </a:r>
            <a:r>
              <a:rPr lang="pl-PL" sz="1800" dirty="0" smtClean="0">
                <a:latin typeface="Calibri" panose="020F0502020204030204" pitchFamily="34" charset="0"/>
              </a:rPr>
              <a:t>. </a:t>
            </a:r>
            <a:r>
              <a:rPr lang="pl-PL" sz="1800" dirty="0" err="1" smtClean="0">
                <a:latin typeface="Calibri" panose="020F0502020204030204" pitchFamily="34" charset="0"/>
              </a:rPr>
              <a:t>wyłączeń</a:t>
            </a:r>
            <a:r>
              <a:rPr lang="pl-PL" sz="1800" dirty="0" smtClean="0">
                <a:latin typeface="Calibri" panose="020F0502020204030204" pitchFamily="34" charset="0"/>
              </a:rPr>
              <a:t> blokowych). </a:t>
            </a:r>
            <a:endParaRPr lang="pl-PL" sz="1800" dirty="0">
              <a:latin typeface="Calibri" panose="020F0502020204030204" pitchFamily="34" charset="0"/>
            </a:endParaRPr>
          </a:p>
          <a:p>
            <a:pPr algn="just">
              <a:defRPr/>
            </a:pPr>
            <a:endParaRPr lang="pl-PL" sz="1800" dirty="0">
              <a:latin typeface="Calibri" panose="020F0502020204030204" pitchFamily="34" charset="0"/>
            </a:endParaRPr>
          </a:p>
          <a:p>
            <a:pPr algn="just">
              <a:defRPr/>
            </a:pPr>
            <a:endParaRPr lang="pl-PL" sz="1800" dirty="0">
              <a:latin typeface="Calibri" panose="020F0502020204030204" pitchFamily="34" charset="0"/>
            </a:endParaRPr>
          </a:p>
          <a:p>
            <a:pPr algn="just">
              <a:defRPr/>
            </a:pPr>
            <a:r>
              <a:rPr lang="pl-PL" sz="1800" dirty="0">
                <a:latin typeface="Calibri" panose="020F0502020204030204" pitchFamily="34" charset="0"/>
              </a:rPr>
              <a:t>Rozporządzenie 651/2014 a krajowe programy pomocowe w formie rozporządzeń ministra właściwego ds. rozwoju </a:t>
            </a:r>
            <a:r>
              <a:rPr lang="pl-PL" sz="1800" dirty="0" smtClean="0">
                <a:latin typeface="Calibri" panose="020F0502020204030204" pitchFamily="34" charset="0"/>
              </a:rPr>
              <a:t>regionalnego.</a:t>
            </a:r>
            <a:endParaRPr lang="pl-PL" sz="1800" dirty="0">
              <a:latin typeface="Calibri" panose="020F0502020204030204" pitchFamily="34" charset="0"/>
            </a:endParaRPr>
          </a:p>
        </p:txBody>
      </p:sp>
    </p:spTree>
    <p:extLst>
      <p:ext uri="{BB962C8B-B14F-4D97-AF65-F5344CB8AC3E}">
        <p14:creationId xmlns:p14="http://schemas.microsoft.com/office/powerpoint/2010/main" val="3628728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pole tekstowe 4"/>
          <p:cNvSpPr txBox="1"/>
          <p:nvPr/>
        </p:nvSpPr>
        <p:spPr>
          <a:xfrm>
            <a:off x="251520" y="1124744"/>
            <a:ext cx="8784976" cy="3693319"/>
          </a:xfrm>
          <a:prstGeom prst="rect">
            <a:avLst/>
          </a:prstGeom>
          <a:noFill/>
        </p:spPr>
        <p:txBody>
          <a:bodyPr wrap="square" rtlCol="0">
            <a:spAutoFit/>
          </a:bodyPr>
          <a:lstStyle/>
          <a:p>
            <a:r>
              <a:rPr lang="pl-PL" b="1" dirty="0" smtClean="0">
                <a:latin typeface="Calibri" panose="020F0502020204030204" pitchFamily="34" charset="0"/>
              </a:rPr>
              <a:t>Przeznaczenia pomocy publicznej, przewidziane dla Działania </a:t>
            </a:r>
            <a:r>
              <a:rPr lang="pl-PL" b="1" dirty="0" smtClean="0">
                <a:latin typeface="Calibri" panose="020F0502020204030204" pitchFamily="34" charset="0"/>
              </a:rPr>
              <a:t>4.1. </a:t>
            </a:r>
            <a:r>
              <a:rPr lang="pl-PL" b="1" dirty="0" smtClean="0">
                <a:latin typeface="Calibri" panose="020F0502020204030204" pitchFamily="34" charset="0"/>
              </a:rPr>
              <a:t>RPO WP 2014-2020:</a:t>
            </a:r>
          </a:p>
          <a:p>
            <a:endParaRPr lang="pl-PL" b="1" dirty="0" smtClean="0">
              <a:latin typeface="Calibri" panose="020F0502020204030204" pitchFamily="34" charset="0"/>
            </a:endParaRPr>
          </a:p>
          <a:p>
            <a:endParaRPr lang="pl-PL" b="1" dirty="0" smtClean="0">
              <a:latin typeface="Calibri" panose="020F0502020204030204" pitchFamily="34" charset="0"/>
            </a:endParaRPr>
          </a:p>
          <a:p>
            <a:pPr marL="285750" indent="-285750" algn="just">
              <a:buFont typeface="Arial" panose="020B0604020202020204" pitchFamily="34" charset="0"/>
              <a:buChar char="•"/>
            </a:pPr>
            <a:r>
              <a:rPr lang="pl-PL" dirty="0" smtClean="0">
                <a:latin typeface="Calibri" panose="020F0502020204030204" pitchFamily="34" charset="0"/>
              </a:rPr>
              <a:t>Regionalna pomoc inwestycyjna </a:t>
            </a:r>
            <a:r>
              <a:rPr lang="pl-PL" dirty="0" smtClean="0">
                <a:latin typeface="Calibri" panose="020F0502020204030204" pitchFamily="34" charset="0"/>
              </a:rPr>
              <a:t>– art. </a:t>
            </a:r>
            <a:r>
              <a:rPr lang="pl-PL" dirty="0" smtClean="0">
                <a:latin typeface="Calibri" panose="020F0502020204030204" pitchFamily="34" charset="0"/>
              </a:rPr>
              <a:t>14 GBER</a:t>
            </a:r>
            <a:r>
              <a:rPr lang="pl-PL" dirty="0" smtClean="0">
                <a:latin typeface="Calibri" panose="020F0502020204030204" pitchFamily="34" charset="0"/>
              </a:rPr>
              <a:t>.</a:t>
            </a:r>
          </a:p>
          <a:p>
            <a:pPr marL="285750" indent="-285750" algn="just">
              <a:buFont typeface="Arial" panose="020B0604020202020204" pitchFamily="34" charset="0"/>
              <a:buChar char="•"/>
            </a:pPr>
            <a:endParaRPr lang="pl-PL" dirty="0">
              <a:latin typeface="Calibri" panose="020F0502020204030204" pitchFamily="34" charset="0"/>
            </a:endParaRPr>
          </a:p>
          <a:p>
            <a:pPr algn="just"/>
            <a:r>
              <a:rPr lang="pl-PL" dirty="0" smtClean="0">
                <a:latin typeface="Calibri" panose="020F0502020204030204" pitchFamily="34" charset="0"/>
              </a:rPr>
              <a:t>Polski program pomocowy: rozporządzenie </a:t>
            </a:r>
            <a:r>
              <a:rPr lang="pl-PL" dirty="0">
                <a:latin typeface="Calibri" panose="020F0502020204030204" pitchFamily="34" charset="0"/>
              </a:rPr>
              <a:t>Ministra Infrastruktury i Rozwoju z dnia </a:t>
            </a:r>
            <a:r>
              <a:rPr lang="pl-PL" dirty="0" smtClean="0">
                <a:latin typeface="Calibri" panose="020F0502020204030204" pitchFamily="34" charset="0"/>
              </a:rPr>
              <a:t>3 </a:t>
            </a:r>
            <a:r>
              <a:rPr lang="pl-PL" dirty="0">
                <a:latin typeface="Calibri" panose="020F0502020204030204" pitchFamily="34" charset="0"/>
              </a:rPr>
              <a:t>sierpnia 2015 r. w sprawie udzielania </a:t>
            </a:r>
            <a:r>
              <a:rPr lang="pl-PL" dirty="0" smtClean="0">
                <a:latin typeface="Calibri" panose="020F0502020204030204" pitchFamily="34" charset="0"/>
              </a:rPr>
              <a:t>regionalnej pomocy </a:t>
            </a:r>
            <a:r>
              <a:rPr lang="pl-PL" dirty="0">
                <a:latin typeface="Calibri" panose="020F0502020204030204" pitchFamily="34" charset="0"/>
              </a:rPr>
              <a:t>inwestycyjnej </a:t>
            </a:r>
            <a:r>
              <a:rPr lang="pl-PL" dirty="0" smtClean="0">
                <a:latin typeface="Calibri" panose="020F0502020204030204" pitchFamily="34" charset="0"/>
              </a:rPr>
              <a:t>w </a:t>
            </a:r>
            <a:r>
              <a:rPr lang="pl-PL" dirty="0">
                <a:latin typeface="Calibri" panose="020F0502020204030204" pitchFamily="34" charset="0"/>
              </a:rPr>
              <a:t>ramach regionalnych programów operacyjnych na lata </a:t>
            </a:r>
            <a:r>
              <a:rPr lang="pl-PL" dirty="0" smtClean="0">
                <a:latin typeface="Calibri" panose="020F0502020204030204" pitchFamily="34" charset="0"/>
              </a:rPr>
              <a:t>2014-2020 (Dz. U. poz. </a:t>
            </a:r>
            <a:r>
              <a:rPr lang="pl-PL" dirty="0" smtClean="0">
                <a:latin typeface="Calibri" panose="020F0502020204030204" pitchFamily="34" charset="0"/>
              </a:rPr>
              <a:t>1416</a:t>
            </a:r>
            <a:r>
              <a:rPr lang="pl-PL" dirty="0" smtClean="0">
                <a:latin typeface="Calibri" panose="020F0502020204030204" pitchFamily="34" charset="0"/>
              </a:rPr>
              <a:t>).</a:t>
            </a:r>
            <a:endParaRPr lang="pl-PL" dirty="0" smtClean="0">
              <a:latin typeface="Calibri" panose="020F0502020204030204" pitchFamily="34" charset="0"/>
            </a:endParaRPr>
          </a:p>
          <a:p>
            <a:pPr algn="just"/>
            <a:endParaRPr lang="pl-PL" dirty="0" smtClean="0">
              <a:latin typeface="Calibri" panose="020F0502020204030204" pitchFamily="34" charset="0"/>
            </a:endParaRPr>
          </a:p>
          <a:p>
            <a:pPr algn="just"/>
            <a:r>
              <a:rPr lang="pl-PL" dirty="0" smtClean="0">
                <a:latin typeface="Calibri" panose="020F0502020204030204" pitchFamily="34" charset="0"/>
              </a:rPr>
              <a:t>Numer referencyjny programu pomocowego: </a:t>
            </a:r>
            <a:r>
              <a:rPr lang="pl-PL" dirty="0" smtClean="0">
                <a:latin typeface="Calibri" panose="020F0502020204030204" pitchFamily="34" charset="0"/>
              </a:rPr>
              <a:t>SA.43247.</a:t>
            </a:r>
            <a:endParaRPr lang="pl-PL" dirty="0" smtClean="0">
              <a:latin typeface="Calibri" panose="020F0502020204030204" pitchFamily="34" charset="0"/>
            </a:endParaRPr>
          </a:p>
          <a:p>
            <a:pPr algn="just"/>
            <a:endParaRPr lang="pl-PL" dirty="0" smtClean="0">
              <a:latin typeface="Calibri" panose="020F0502020204030204" pitchFamily="34" charset="0"/>
            </a:endParaRPr>
          </a:p>
          <a:p>
            <a:pPr algn="just"/>
            <a:endParaRPr lang="pl-PL" dirty="0">
              <a:latin typeface="Calibri" panose="020F0502020204030204" pitchFamily="34" charset="0"/>
            </a:endParaRPr>
          </a:p>
          <a:p>
            <a:pPr marL="285750" indent="-285750" algn="just">
              <a:buFont typeface="Arial" panose="020B0604020202020204" pitchFamily="34" charset="0"/>
              <a:buChar char="•"/>
            </a:pPr>
            <a:r>
              <a:rPr lang="pl-PL" dirty="0" smtClean="0">
                <a:latin typeface="Calibri" panose="020F0502020204030204" pitchFamily="34" charset="0"/>
              </a:rPr>
              <a:t>Pomoc </a:t>
            </a:r>
            <a:r>
              <a:rPr lang="pl-PL" i="1" dirty="0" smtClean="0">
                <a:latin typeface="Calibri" panose="020F0502020204030204" pitchFamily="34" charset="0"/>
              </a:rPr>
              <a:t>de </a:t>
            </a:r>
            <a:r>
              <a:rPr lang="pl-PL" i="1" dirty="0" err="1" smtClean="0">
                <a:latin typeface="Calibri" panose="020F0502020204030204" pitchFamily="34" charset="0"/>
              </a:rPr>
              <a:t>minimis</a:t>
            </a:r>
            <a:r>
              <a:rPr lang="pl-PL" dirty="0" smtClean="0">
                <a:latin typeface="Calibri" panose="020F0502020204030204" pitchFamily="34" charset="0"/>
              </a:rPr>
              <a:t>.</a:t>
            </a:r>
            <a:endParaRPr lang="pl-PL" dirty="0">
              <a:latin typeface="Calibri" panose="020F0502020204030204" pitchFamily="34" charset="0"/>
            </a:endParaRPr>
          </a:p>
        </p:txBody>
      </p:sp>
    </p:spTree>
    <p:extLst>
      <p:ext uri="{BB962C8B-B14F-4D97-AF65-F5344CB8AC3E}">
        <p14:creationId xmlns:p14="http://schemas.microsoft.com/office/powerpoint/2010/main" val="753306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
        <p:nvSpPr>
          <p:cNvPr id="3" name="Symbol zastępczy zawartości 2"/>
          <p:cNvSpPr>
            <a:spLocks noGrp="1"/>
          </p:cNvSpPr>
          <p:nvPr>
            <p:ph idx="1"/>
          </p:nvPr>
        </p:nvSpPr>
        <p:spPr>
          <a:xfrm>
            <a:off x="0" y="1052736"/>
            <a:ext cx="9144000" cy="4713387"/>
          </a:xfrm>
        </p:spPr>
        <p:txBody>
          <a:bodyPr/>
          <a:lstStyle/>
          <a:p>
            <a:pPr marL="0" indent="0" algn="ctr">
              <a:buNone/>
              <a:defRPr/>
            </a:pPr>
            <a:r>
              <a:rPr lang="pl-PL" sz="2000" b="1" dirty="0">
                <a:latin typeface="Calibri" panose="020F0502020204030204" pitchFamily="34" charset="0"/>
              </a:rPr>
              <a:t>Badanie wystąpienia efektu zachęty</a:t>
            </a:r>
          </a:p>
          <a:p>
            <a:pPr algn="ctr">
              <a:defRPr/>
            </a:pPr>
            <a:endParaRPr lang="pl-PL" sz="3600" dirty="0"/>
          </a:p>
          <a:p>
            <a:pPr marL="0" indent="0" algn="just">
              <a:buNone/>
              <a:defRPr/>
            </a:pPr>
            <a:r>
              <a:rPr lang="pl-PL" sz="1800" dirty="0">
                <a:latin typeface="Calibri" panose="020F0502020204030204" pitchFamily="34" charset="0"/>
              </a:rPr>
              <a:t>Art. 6 </a:t>
            </a:r>
            <a:r>
              <a:rPr lang="pl-PL" sz="1800" dirty="0" smtClean="0">
                <a:latin typeface="Calibri" panose="020F0502020204030204" pitchFamily="34" charset="0"/>
              </a:rPr>
              <a:t>GBER:</a:t>
            </a:r>
            <a:endParaRPr lang="pl-PL" sz="1800" dirty="0">
              <a:latin typeface="Calibri" panose="020F0502020204030204" pitchFamily="34" charset="0"/>
            </a:endParaRPr>
          </a:p>
          <a:p>
            <a:pPr algn="just">
              <a:defRPr/>
            </a:pPr>
            <a:endParaRPr lang="pl-PL" sz="1800" dirty="0">
              <a:latin typeface="Calibri" panose="020F0502020204030204" pitchFamily="34" charset="0"/>
            </a:endParaRPr>
          </a:p>
          <a:p>
            <a:pPr marL="0" indent="0" algn="just">
              <a:buNone/>
              <a:defRPr/>
            </a:pPr>
            <a:r>
              <a:rPr lang="pl-PL" sz="1800" b="1" u="sng" dirty="0">
                <a:latin typeface="Calibri" panose="020F0502020204030204" pitchFamily="34" charset="0"/>
              </a:rPr>
              <a:t>Zasada:</a:t>
            </a:r>
            <a:r>
              <a:rPr lang="pl-PL" sz="1800" b="1" dirty="0">
                <a:latin typeface="Calibri" panose="020F0502020204030204" pitchFamily="34" charset="0"/>
              </a:rPr>
              <a:t> </a:t>
            </a:r>
            <a:r>
              <a:rPr lang="pl-PL" sz="1800" dirty="0">
                <a:latin typeface="Calibri" panose="020F0502020204030204" pitchFamily="34" charset="0"/>
              </a:rPr>
              <a:t>beneficjent składa do podmiotu udzielającego pomocy pisemny wniosek o udzielenie pomocy przed </a:t>
            </a:r>
            <a:r>
              <a:rPr lang="pl-PL" sz="1800" u="sng" dirty="0">
                <a:latin typeface="Calibri" panose="020F0502020204030204" pitchFamily="34" charset="0"/>
              </a:rPr>
              <a:t>rozpoczęciem prac nad projektem</a:t>
            </a:r>
            <a:r>
              <a:rPr lang="pl-PL" sz="1800" dirty="0">
                <a:latin typeface="Calibri" panose="020F0502020204030204" pitchFamily="34" charset="0"/>
              </a:rPr>
              <a:t> lub </a:t>
            </a:r>
            <a:r>
              <a:rPr lang="pl-PL" sz="1800" u="sng" dirty="0">
                <a:latin typeface="Calibri" panose="020F0502020204030204" pitchFamily="34" charset="0"/>
              </a:rPr>
              <a:t>rozpoczęciem działalności.</a:t>
            </a:r>
          </a:p>
          <a:p>
            <a:pPr algn="just">
              <a:defRPr/>
            </a:pPr>
            <a:endParaRPr lang="pl-PL" sz="1800" u="sng" dirty="0">
              <a:latin typeface="Calibri" panose="020F0502020204030204" pitchFamily="34" charset="0"/>
            </a:endParaRPr>
          </a:p>
          <a:p>
            <a:pPr marL="0" indent="0" algn="just">
              <a:buNone/>
              <a:defRPr/>
            </a:pPr>
            <a:r>
              <a:rPr lang="pl-PL" sz="1800" dirty="0">
                <a:latin typeface="Calibri" panose="020F0502020204030204" pitchFamily="34" charset="0"/>
              </a:rPr>
              <a:t>„Rozpoczęcie prac" oznacza rozpoczęcie robót budowlanych związanych z inwestycją lub pierwsze prawnie wiążące zobowiązanie do zamówienia urządzeń lub inne zobowiązanie, które sprawia, że inwestycja staje się nieodwracalna, zależnie od tego, co nastąpi najpierw. Zakupu gruntów ani prac przygotowawczych, takich jak uzyskanie zezwoleń i przeprowadzenie studiów wykonalności, nie uznaje się za rozpoczęcie prac. </a:t>
            </a:r>
          </a:p>
          <a:p>
            <a:endParaRPr lang="pl-PL" dirty="0"/>
          </a:p>
        </p:txBody>
      </p:sp>
    </p:spTree>
    <p:extLst>
      <p:ext uri="{BB962C8B-B14F-4D97-AF65-F5344CB8AC3E}">
        <p14:creationId xmlns:p14="http://schemas.microsoft.com/office/powerpoint/2010/main" val="1268701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1124744"/>
            <a:ext cx="8784976" cy="5112568"/>
          </a:xfrm>
        </p:spPr>
        <p:txBody>
          <a:bodyPr/>
          <a:lstStyle/>
          <a:p>
            <a:pPr marL="0" indent="0" algn="ctr">
              <a:buNone/>
            </a:pPr>
            <a:r>
              <a:rPr lang="pl-PL" sz="1700" b="1" dirty="0">
                <a:latin typeface="Calibri" panose="020F0502020204030204" pitchFamily="34" charset="0"/>
              </a:rPr>
              <a:t>REGIONALNA POMOC INWESTYCYJNA – </a:t>
            </a:r>
            <a:r>
              <a:rPr lang="pl-PL" sz="1700" dirty="0">
                <a:latin typeface="Calibri" panose="020F0502020204030204" pitchFamily="34" charset="0"/>
              </a:rPr>
              <a:t>art. 14 </a:t>
            </a:r>
            <a:r>
              <a:rPr lang="pl-PL" sz="1700" dirty="0" smtClean="0">
                <a:latin typeface="Calibri" panose="020F0502020204030204" pitchFamily="34" charset="0"/>
              </a:rPr>
              <a:t>GBER</a:t>
            </a:r>
          </a:p>
          <a:p>
            <a:pPr marL="0" indent="0" algn="ctr">
              <a:buNone/>
            </a:pPr>
            <a:endParaRPr lang="pl-PL" sz="1700" dirty="0">
              <a:latin typeface="Calibri" panose="020F0502020204030204" pitchFamily="34" charset="0"/>
            </a:endParaRPr>
          </a:p>
          <a:p>
            <a:pPr marL="285750" indent="-285750" algn="just"/>
            <a:r>
              <a:rPr lang="pl-PL" sz="1700" dirty="0">
                <a:latin typeface="Calibri" panose="020F0502020204030204" pitchFamily="34" charset="0"/>
              </a:rPr>
              <a:t>Nowe, istotne wyłączenia:</a:t>
            </a:r>
          </a:p>
          <a:p>
            <a:pPr lvl="1" algn="just">
              <a:buFont typeface="Wingdings" panose="05000000000000000000" pitchFamily="2" charset="2"/>
              <a:buChar char="v"/>
            </a:pPr>
            <a:r>
              <a:rPr lang="pl-PL" sz="1700" dirty="0">
                <a:latin typeface="Calibri" panose="020F0502020204030204" pitchFamily="34" charset="0"/>
              </a:rPr>
              <a:t>sektor transportu i związana z nim infrastruktura, </a:t>
            </a:r>
          </a:p>
          <a:p>
            <a:pPr lvl="1" algn="just">
              <a:buFont typeface="Wingdings" panose="05000000000000000000" pitchFamily="2" charset="2"/>
              <a:buChar char="v"/>
            </a:pPr>
            <a:r>
              <a:rPr lang="pl-PL" sz="1700" dirty="0">
                <a:latin typeface="Calibri" panose="020F0502020204030204" pitchFamily="34" charset="0"/>
              </a:rPr>
              <a:t>sektor wytwarzania energii, jej dystrybucji i infrastruktury</a:t>
            </a:r>
            <a:r>
              <a:rPr lang="pl-PL" sz="1700" dirty="0" smtClean="0">
                <a:latin typeface="Calibri" panose="020F0502020204030204" pitchFamily="34" charset="0"/>
              </a:rPr>
              <a:t>.</a:t>
            </a:r>
          </a:p>
          <a:p>
            <a:pPr lvl="1" algn="just">
              <a:buFont typeface="Wingdings" panose="05000000000000000000" pitchFamily="2" charset="2"/>
              <a:buChar char="v"/>
            </a:pPr>
            <a:endParaRPr lang="pl-PL" sz="1700" dirty="0">
              <a:latin typeface="Calibri" panose="020F0502020204030204" pitchFamily="34" charset="0"/>
            </a:endParaRPr>
          </a:p>
          <a:p>
            <a:pPr marL="285750" indent="-285750" algn="just"/>
            <a:r>
              <a:rPr lang="pl-PL" sz="1700" dirty="0">
                <a:latin typeface="Calibri" panose="020F0502020204030204" pitchFamily="34" charset="0"/>
              </a:rPr>
              <a:t>Pomoc przyznaje się w obszarach objętych pomocą.</a:t>
            </a:r>
          </a:p>
          <a:p>
            <a:pPr algn="just"/>
            <a:r>
              <a:rPr lang="pl-PL" sz="1700" u="sng" dirty="0">
                <a:latin typeface="Calibri" panose="020F0502020204030204" pitchFamily="34" charset="0"/>
              </a:rPr>
              <a:t>Mapa pomocy regionalnej:</a:t>
            </a:r>
            <a:r>
              <a:rPr lang="pl-PL" sz="1700" dirty="0">
                <a:latin typeface="Calibri" panose="020F0502020204030204" pitchFamily="34" charset="0"/>
              </a:rPr>
              <a:t> rozporządzenie Rady Ministrów z dnia 30 czerwca 2014 r. w sprawie ustanowienia mapy pomocy regionalnej na lata 2014-2020 (Dz. U. poz. 878</a:t>
            </a:r>
            <a:r>
              <a:rPr lang="pl-PL" sz="1700" dirty="0" smtClean="0">
                <a:latin typeface="Calibri" panose="020F0502020204030204" pitchFamily="34" charset="0"/>
              </a:rPr>
              <a:t>).</a:t>
            </a:r>
          </a:p>
          <a:p>
            <a:pPr algn="just"/>
            <a:endParaRPr lang="pl-PL" sz="1700" dirty="0">
              <a:latin typeface="Calibri" panose="020F0502020204030204" pitchFamily="34" charset="0"/>
            </a:endParaRPr>
          </a:p>
          <a:p>
            <a:pPr algn="just"/>
            <a:r>
              <a:rPr lang="pl-PL" sz="1700" u="sng" dirty="0">
                <a:latin typeface="Calibri" panose="020F0502020204030204" pitchFamily="34" charset="0"/>
              </a:rPr>
              <a:t>Podstawowa intensywność RPI dla woj. pomorskiego: 35%. </a:t>
            </a:r>
          </a:p>
          <a:p>
            <a:pPr algn="just"/>
            <a:r>
              <a:rPr lang="pl-PL" sz="1700" dirty="0">
                <a:latin typeface="Calibri" panose="020F0502020204030204" pitchFamily="34" charset="0"/>
              </a:rPr>
              <a:t>Możliwość zwiększenia o 20 pkt proc dla małych przedsiębiorców i o 10 pkt proc. dla średnich przedsiębiorców – z wyłączeniem nowych inwestycji o kosztach kwalifikowanych przekraczających 50 mln euro.</a:t>
            </a:r>
          </a:p>
          <a:p>
            <a:pPr algn="just"/>
            <a:endParaRPr lang="pl-PL" sz="1700" dirty="0">
              <a:latin typeface="Calibri" panose="020F0502020204030204" pitchFamily="34" charset="0"/>
            </a:endParaRPr>
          </a:p>
          <a:p>
            <a:pPr algn="just"/>
            <a:r>
              <a:rPr lang="pl-PL" sz="1700" dirty="0">
                <a:latin typeface="Calibri" panose="020F0502020204030204" pitchFamily="34" charset="0"/>
              </a:rPr>
              <a:t>Inna intensywność dla dużych projektów inwestycyjnych.</a:t>
            </a:r>
          </a:p>
          <a:p>
            <a:pPr marL="0" indent="0">
              <a:buNone/>
            </a:pPr>
            <a:endParaRPr lang="pl-PL" dirty="0"/>
          </a:p>
        </p:txBody>
      </p:sp>
      <p:sp>
        <p:nvSpPr>
          <p:cNvPr id="4"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Tree>
    <p:extLst>
      <p:ext uri="{BB962C8B-B14F-4D97-AF65-F5344CB8AC3E}">
        <p14:creationId xmlns:p14="http://schemas.microsoft.com/office/powerpoint/2010/main" val="2003061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
        <p:nvSpPr>
          <p:cNvPr id="7" name="Prostokąt 6"/>
          <p:cNvSpPr/>
          <p:nvPr/>
        </p:nvSpPr>
        <p:spPr>
          <a:xfrm>
            <a:off x="35496" y="1052736"/>
            <a:ext cx="9108504" cy="3416320"/>
          </a:xfrm>
          <a:prstGeom prst="rect">
            <a:avLst/>
          </a:prstGeom>
        </p:spPr>
        <p:txBody>
          <a:bodyPr wrap="square">
            <a:spAutoFit/>
          </a:bodyPr>
          <a:lstStyle/>
          <a:p>
            <a:pPr marL="0" indent="0" algn="just">
              <a:buNone/>
            </a:pPr>
            <a:r>
              <a:rPr lang="pl-PL" dirty="0" smtClean="0">
                <a:latin typeface="Calibri" panose="020F0502020204030204" pitchFamily="34" charset="0"/>
              </a:rPr>
              <a:t>RPI jest przyznawana na </a:t>
            </a:r>
            <a:r>
              <a:rPr lang="pl-PL" u="sng" dirty="0" smtClean="0">
                <a:latin typeface="Calibri" panose="020F0502020204030204" pitchFamily="34" charset="0"/>
              </a:rPr>
              <a:t>inwestycje początkowe</a:t>
            </a:r>
            <a:r>
              <a:rPr lang="pl-PL" dirty="0" smtClean="0">
                <a:latin typeface="Calibri" panose="020F0502020204030204" pitchFamily="34" charset="0"/>
              </a:rPr>
              <a:t>, tj. </a:t>
            </a:r>
            <a:r>
              <a:rPr lang="pl-PL" dirty="0">
                <a:latin typeface="Calibri" panose="020F0502020204030204" pitchFamily="34" charset="0"/>
              </a:rPr>
              <a:t>(definicja właściwa dla województwa pomorskiego, niezależnie od wielkości przedsiębiorstwa</a:t>
            </a:r>
            <a:r>
              <a:rPr lang="pl-PL" dirty="0" smtClean="0">
                <a:latin typeface="Calibri" panose="020F0502020204030204" pitchFamily="34" charset="0"/>
              </a:rPr>
              <a:t>):</a:t>
            </a:r>
          </a:p>
          <a:p>
            <a:pPr marL="0" indent="0" algn="just">
              <a:buNone/>
            </a:pPr>
            <a:endParaRPr lang="pl-PL" dirty="0">
              <a:latin typeface="Calibri" panose="020F0502020204030204" pitchFamily="34" charset="0"/>
            </a:endParaRPr>
          </a:p>
          <a:p>
            <a:pPr marL="571500" lvl="0" indent="-571500" algn="just">
              <a:buFont typeface="Arial" panose="020B0604020202020204" pitchFamily="34" charset="0"/>
              <a:buChar char="•"/>
            </a:pPr>
            <a:r>
              <a:rPr lang="pl-PL" dirty="0">
                <a:latin typeface="Calibri" panose="020F0502020204030204" pitchFamily="34" charset="0"/>
              </a:rPr>
              <a:t>inwestycje w rzeczowe aktywa trwałe lub wartości niematerialne i prawne związane z założeniem nowego zakładu, zwiększeniem zdolności produkcyjnej istniejącego zakładu, dywersyfikacją produkcji zakładu poprzez wprowadzenie produktów uprzednio nieprodukowanych w zakładzie lub zasadniczą zmianą dotyczącą procesu produkcyjnego istniejącego zakładu; </a:t>
            </a:r>
            <a:r>
              <a:rPr lang="pl-PL" dirty="0" smtClean="0">
                <a:latin typeface="Calibri" panose="020F0502020204030204" pitchFamily="34" charset="0"/>
              </a:rPr>
              <a:t>lub</a:t>
            </a:r>
          </a:p>
          <a:p>
            <a:pPr marL="571500" lvl="0" indent="-571500" algn="just">
              <a:buFont typeface="Arial" panose="020B0604020202020204" pitchFamily="34" charset="0"/>
              <a:buChar char="•"/>
            </a:pPr>
            <a:endParaRPr lang="pl-PL" dirty="0">
              <a:latin typeface="Calibri" panose="020F0502020204030204" pitchFamily="34" charset="0"/>
            </a:endParaRPr>
          </a:p>
          <a:p>
            <a:pPr marL="571500" indent="-571500" algn="just">
              <a:buFont typeface="Arial" panose="020B0604020202020204" pitchFamily="34" charset="0"/>
              <a:buChar char="•"/>
            </a:pPr>
            <a:r>
              <a:rPr lang="pl-PL" dirty="0">
                <a:latin typeface="Calibri" panose="020F0502020204030204" pitchFamily="34" charset="0"/>
              </a:rPr>
              <a:t>nabycie aktywów należących do zakładu, który został zamknięty lub zostałby zamknięty, gdyby zakup nie nastąpił, przy czym aktywa nabywane są przez inwestora niezwiązanego ze sprzedawcą i wyklucza się samo nabycie akcji lub udziałów przedsiębiorstwa.</a:t>
            </a:r>
            <a:endParaRPr lang="pl-PL" dirty="0">
              <a:latin typeface="Calibri" panose="020F0502020204030204" pitchFamily="34" charset="0"/>
            </a:endParaRPr>
          </a:p>
        </p:txBody>
      </p:sp>
    </p:spTree>
    <p:extLst>
      <p:ext uri="{BB962C8B-B14F-4D97-AF65-F5344CB8AC3E}">
        <p14:creationId xmlns:p14="http://schemas.microsoft.com/office/powerpoint/2010/main" val="2974207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4794" y="1052736"/>
            <a:ext cx="9129206" cy="5805264"/>
          </a:xfrm>
        </p:spPr>
        <p:txBody>
          <a:bodyPr/>
          <a:lstStyle/>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Koszty kwalifikowalne:</a:t>
            </a: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a)    koszty inwestycji w rzeczowe aktywa trwałe oraz wartości niematerialne i prawne;</a:t>
            </a: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b)    szacunkowe koszty płacy wynikające z utworzenia miejsc pracy w następstwie inwestycji początkowej, obliczone za okres dwóch lat; lub</a:t>
            </a: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c)    połączenie kosztów wchodzących w zakres lit. a) i b) nieprzekraczające kwoty a) lub b), w zależności od tego, która z tych kwot jest wyższa.</a:t>
            </a:r>
          </a:p>
          <a:p>
            <a:pPr marL="0" lvl="0" indent="0" algn="just" eaLnBrk="1" fontAlgn="auto" hangingPunct="1">
              <a:lnSpc>
                <a:spcPct val="90000"/>
              </a:lnSpc>
              <a:spcBef>
                <a:spcPct val="0"/>
              </a:spcBef>
              <a:spcAft>
                <a:spcPts val="0"/>
              </a:spcAft>
              <a:buNone/>
            </a:pPr>
            <a:endParaRPr lang="pl-PL" sz="1600" kern="1200" dirty="0">
              <a:solidFill>
                <a:prstClr val="black"/>
              </a:solidFill>
              <a:latin typeface="Calibri" panose="020F0502020204030204" pitchFamily="34" charset="0"/>
              <a:ea typeface="DejaVu Sans"/>
              <a:cs typeface="DejaVu Sans"/>
            </a:endParaRP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Wartości niematerialne i prawne kwalifikują się do obliczania kosztów inwestycyjnych, jeżeli spełniają następujące warunki:</a:t>
            </a: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a)    należy z nich korzystać wyłącznie w zakładzie otrzymującym pomoc;</a:t>
            </a: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b)    muszą podlegać amortyzacji;</a:t>
            </a: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c)    należy je nabyć na warunkach rynkowych od osób trzecich niepowiązanych z nabywcą; oraz</a:t>
            </a: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d)   muszą być włączone do aktywów przedsiębiorstwa otrzymującego pomoc i muszą pozostać związane z projektem, na który przyznano pomoc, przez co najmniej pięć lat lub trzy lata w przypadku MŚP.</a:t>
            </a: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W przypadku dużych przedsiębiorstw koszty wartości niematerialnych i prawnych są kwalifikowalne jedynie do wysokości 50% całkowitych kwalifikowalnych kosztów inwestycji początkowej.</a:t>
            </a: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Jeżeli koszty kwalifikowalne oblicza się w odniesieniu do szacunkowych kosztów płacy, muszą być spełnione następujące warunki:</a:t>
            </a: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a)    projekt inwestycyjny prowadzi do wzrostu netto liczby pracowników w danym zakładzie w porównaniu ze średnią z poprzednich 12 miesięcy, co oznacza, że od liczby miejsc pracy utworzonych w tym okresie należy odjąć każde zlikwidowane miejsce pracy;</a:t>
            </a: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b)    każde stanowisko zostaje obsadzone w ciągu trzech lat od zakończenia prac; oraz</a:t>
            </a:r>
          </a:p>
          <a:p>
            <a:pPr marL="0" lvl="0" indent="0" algn="just" eaLnBrk="1" fontAlgn="auto" hangingPunct="1">
              <a:lnSpc>
                <a:spcPct val="90000"/>
              </a:lnSpc>
              <a:spcBef>
                <a:spcPct val="0"/>
              </a:spcBef>
              <a:spcAft>
                <a:spcPts val="0"/>
              </a:spcAft>
              <a:buNone/>
            </a:pPr>
            <a:r>
              <a:rPr lang="pl-PL" sz="1600" kern="1200" dirty="0">
                <a:solidFill>
                  <a:prstClr val="black"/>
                </a:solidFill>
                <a:latin typeface="Calibri" panose="020F0502020204030204" pitchFamily="34" charset="0"/>
                <a:ea typeface="DejaVu Sans"/>
                <a:cs typeface="DejaVu Sans"/>
              </a:rPr>
              <a:t>c)   każde miejsce pracy utworzone dzięki inwestycji jest utrzymane na danym obszarze przez okres co najmniej pięciu lat od dnia pierwszego obsadzenia stanowiska lub trzech lat w przypadku MŚP.</a:t>
            </a:r>
          </a:p>
          <a:p>
            <a:pPr marL="0" indent="0">
              <a:buNone/>
            </a:pPr>
            <a:endParaRPr lang="pl-PL" dirty="0"/>
          </a:p>
        </p:txBody>
      </p:sp>
      <p:sp>
        <p:nvSpPr>
          <p:cNvPr id="4"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Tree>
    <p:extLst>
      <p:ext uri="{BB962C8B-B14F-4D97-AF65-F5344CB8AC3E}">
        <p14:creationId xmlns:p14="http://schemas.microsoft.com/office/powerpoint/2010/main" val="304701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980728"/>
            <a:ext cx="9144000" cy="5877272"/>
          </a:xfrm>
        </p:spPr>
        <p:txBody>
          <a:bodyPr/>
          <a:lstStyle/>
          <a:p>
            <a:pPr marL="0" lvl="0" indent="0" algn="just" eaLnBrk="1" fontAlgn="auto" hangingPunct="1">
              <a:lnSpc>
                <a:spcPct val="90000"/>
              </a:lnSpc>
              <a:spcBef>
                <a:spcPct val="0"/>
              </a:spcBef>
              <a:spcAft>
                <a:spcPts val="0"/>
              </a:spcAft>
              <a:buNone/>
            </a:pPr>
            <a:r>
              <a:rPr lang="pl-PL" sz="2100" kern="1200" dirty="0">
                <a:solidFill>
                  <a:prstClr val="black"/>
                </a:solidFill>
                <a:latin typeface="Calibri" panose="020F0502020204030204" pitchFamily="34" charset="0"/>
                <a:ea typeface="DejaVu Sans"/>
                <a:cs typeface="DejaVu Sans"/>
              </a:rPr>
              <a:t>Minimalny </a:t>
            </a:r>
            <a:r>
              <a:rPr lang="pl-PL" sz="2100" u="sng" kern="1200" dirty="0">
                <a:solidFill>
                  <a:prstClr val="black"/>
                </a:solidFill>
                <a:latin typeface="Calibri" panose="020F0502020204030204" pitchFamily="34" charset="0"/>
                <a:ea typeface="DejaVu Sans"/>
                <a:cs typeface="DejaVu Sans"/>
              </a:rPr>
              <a:t>wkład finansowy</a:t>
            </a:r>
            <a:r>
              <a:rPr lang="pl-PL" sz="2100" kern="1200" dirty="0">
                <a:solidFill>
                  <a:prstClr val="black"/>
                </a:solidFill>
                <a:latin typeface="Calibri" panose="020F0502020204030204" pitchFamily="34" charset="0"/>
                <a:ea typeface="DejaVu Sans"/>
                <a:cs typeface="DejaVu Sans"/>
              </a:rPr>
              <a:t> (a więc nie rzeczowy) beneficjenta: 25% kosztów kwalifikowalnych</a:t>
            </a:r>
          </a:p>
          <a:p>
            <a:pPr marL="285750" lvl="0" indent="-285750" algn="just" eaLnBrk="1" fontAlgn="auto" hangingPunct="1">
              <a:lnSpc>
                <a:spcPct val="90000"/>
              </a:lnSpc>
              <a:spcBef>
                <a:spcPct val="0"/>
              </a:spcBef>
              <a:spcAft>
                <a:spcPts val="0"/>
              </a:spcAft>
              <a:buFontTx/>
              <a:buChar char="-"/>
            </a:pPr>
            <a:r>
              <a:rPr lang="pl-PL" sz="2100" kern="1200" dirty="0">
                <a:solidFill>
                  <a:prstClr val="black"/>
                </a:solidFill>
                <a:latin typeface="Calibri" panose="020F0502020204030204" pitchFamily="34" charset="0"/>
                <a:ea typeface="DejaVu Sans"/>
                <a:cs typeface="DejaVu Sans"/>
              </a:rPr>
              <a:t>ze środków własnych lub zewnętrznych źródeł finansowania, w postaci wolnej od wszelkiego publicznego wsparcia finansowego.</a:t>
            </a:r>
          </a:p>
          <a:p>
            <a:pPr marL="285750" lvl="0" indent="-285750" algn="just" eaLnBrk="1" fontAlgn="auto" hangingPunct="1">
              <a:lnSpc>
                <a:spcPct val="90000"/>
              </a:lnSpc>
              <a:spcBef>
                <a:spcPct val="0"/>
              </a:spcBef>
              <a:spcAft>
                <a:spcPts val="0"/>
              </a:spcAft>
              <a:buFontTx/>
              <a:buChar char="-"/>
            </a:pPr>
            <a:endParaRPr lang="pl-PL" sz="2100" kern="1200" dirty="0">
              <a:solidFill>
                <a:prstClr val="black"/>
              </a:solidFill>
              <a:latin typeface="Calibri" panose="020F0502020204030204" pitchFamily="34" charset="0"/>
              <a:ea typeface="DejaVu Sans"/>
              <a:cs typeface="DejaVu Sans"/>
            </a:endParaRPr>
          </a:p>
          <a:p>
            <a:pPr marL="0" lvl="0" indent="0" algn="just" eaLnBrk="1" fontAlgn="auto" hangingPunct="1">
              <a:lnSpc>
                <a:spcPct val="90000"/>
              </a:lnSpc>
              <a:spcBef>
                <a:spcPct val="0"/>
              </a:spcBef>
              <a:spcAft>
                <a:spcPts val="0"/>
              </a:spcAft>
              <a:buNone/>
            </a:pPr>
            <a:r>
              <a:rPr lang="pl-PL" sz="2100" kern="1200" dirty="0">
                <a:solidFill>
                  <a:prstClr val="black"/>
                </a:solidFill>
                <a:latin typeface="Calibri" panose="020F0502020204030204" pitchFamily="34" charset="0"/>
                <a:ea typeface="DejaVu Sans"/>
                <a:cs typeface="DejaVu Sans"/>
              </a:rPr>
              <a:t>Nabywane aktywa są nowe, z wyjątkiem aktywów nabywanych przez MŚP i z wyjątkiem przejęcia zakładu. Warunki uwzględnienia kosztów związanych z dzierżawą – w art. 14 ust. 6 GBER).</a:t>
            </a:r>
          </a:p>
          <a:p>
            <a:pPr marL="0" lvl="0" indent="0" algn="just" eaLnBrk="1" fontAlgn="auto" hangingPunct="1">
              <a:lnSpc>
                <a:spcPct val="90000"/>
              </a:lnSpc>
              <a:spcBef>
                <a:spcPct val="0"/>
              </a:spcBef>
              <a:spcAft>
                <a:spcPts val="0"/>
              </a:spcAft>
              <a:buNone/>
            </a:pPr>
            <a:endParaRPr lang="pl-PL" sz="2100" kern="1200" dirty="0">
              <a:solidFill>
                <a:prstClr val="black"/>
              </a:solidFill>
              <a:latin typeface="Calibri" panose="020F0502020204030204" pitchFamily="34" charset="0"/>
              <a:ea typeface="DejaVu Sans"/>
              <a:cs typeface="DejaVu Sans"/>
            </a:endParaRPr>
          </a:p>
          <a:p>
            <a:pPr marL="0" lvl="0" indent="0" algn="just" eaLnBrk="1" fontAlgn="auto" hangingPunct="1">
              <a:lnSpc>
                <a:spcPct val="90000"/>
              </a:lnSpc>
              <a:spcBef>
                <a:spcPct val="0"/>
              </a:spcBef>
              <a:spcAft>
                <a:spcPts val="0"/>
              </a:spcAft>
              <a:buNone/>
            </a:pPr>
            <a:endParaRPr lang="pl-PL" sz="2100" kern="1200" dirty="0">
              <a:solidFill>
                <a:prstClr val="black"/>
              </a:solidFill>
              <a:latin typeface="Calibri" panose="020F0502020204030204" pitchFamily="34" charset="0"/>
              <a:ea typeface="DejaVu Sans"/>
              <a:cs typeface="DejaVu Sans"/>
            </a:endParaRPr>
          </a:p>
          <a:p>
            <a:pPr marL="0" lvl="0" indent="0" algn="just" eaLnBrk="1" fontAlgn="auto" hangingPunct="1">
              <a:lnSpc>
                <a:spcPct val="90000"/>
              </a:lnSpc>
              <a:spcBef>
                <a:spcPct val="0"/>
              </a:spcBef>
              <a:spcAft>
                <a:spcPts val="0"/>
              </a:spcAft>
              <a:buNone/>
            </a:pPr>
            <a:endParaRPr lang="pl-PL" sz="2100" kern="1200" dirty="0">
              <a:solidFill>
                <a:prstClr val="black"/>
              </a:solidFill>
              <a:latin typeface="Calibri" panose="020F0502020204030204" pitchFamily="34" charset="0"/>
              <a:ea typeface="DejaVu Sans"/>
              <a:cs typeface="DejaVu Sans"/>
            </a:endParaRPr>
          </a:p>
          <a:p>
            <a:pPr marL="0" lvl="0" indent="0" algn="just" eaLnBrk="1" fontAlgn="auto" hangingPunct="1">
              <a:lnSpc>
                <a:spcPct val="90000"/>
              </a:lnSpc>
              <a:spcBef>
                <a:spcPct val="0"/>
              </a:spcBef>
              <a:spcAft>
                <a:spcPts val="0"/>
              </a:spcAft>
              <a:buNone/>
            </a:pPr>
            <a:r>
              <a:rPr lang="pl-PL" sz="2100" kern="1200" dirty="0">
                <a:solidFill>
                  <a:prstClr val="black"/>
                </a:solidFill>
                <a:latin typeface="Calibri" panose="020F0502020204030204" pitchFamily="34" charset="0"/>
                <a:ea typeface="DejaVu Sans"/>
                <a:cs typeface="DejaVu Sans"/>
              </a:rPr>
              <a:t>W przypadku pomocy przyznanej na zasadniczą zmianę procesu produkcji koszty kwalifikowalne muszą przekraczać koszty amortyzacji aktywów związanej z działalnością podlegającą modernizacji w ciągu poprzedzających trzech lat obrotowych. W przypadku pomocy przyznanej na dywersyfikację istniejącego zakładu koszty kwalifikowalne muszą przekraczać o co najmniej 200% wartość księgową ponownie wykorzystywanych aktywów, odnotowaną w roku obrotowym poprzedzającym rozpoczęcie prac.</a:t>
            </a:r>
          </a:p>
          <a:p>
            <a:pPr marL="0" indent="0">
              <a:buNone/>
            </a:pPr>
            <a:endParaRPr lang="pl-PL" dirty="0"/>
          </a:p>
        </p:txBody>
      </p:sp>
      <p:sp>
        <p:nvSpPr>
          <p:cNvPr id="4"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Tree>
    <p:extLst>
      <p:ext uri="{BB962C8B-B14F-4D97-AF65-F5344CB8AC3E}">
        <p14:creationId xmlns:p14="http://schemas.microsoft.com/office/powerpoint/2010/main" val="3253809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Rectangle 3"/>
          <p:cNvSpPr txBox="1">
            <a:spLocks noChangeArrowheads="1"/>
          </p:cNvSpPr>
          <p:nvPr/>
        </p:nvSpPr>
        <p:spPr bwMode="auto">
          <a:xfrm>
            <a:off x="179386" y="980728"/>
            <a:ext cx="8785225" cy="5300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defRPr/>
            </a:pPr>
            <a:r>
              <a:rPr lang="pl-PL" sz="1800" u="sng" dirty="0" smtClean="0">
                <a:latin typeface="Calibri" panose="020F0502020204030204" pitchFamily="34" charset="0"/>
              </a:rPr>
              <a:t>Pojęcie pomocy publicznej:</a:t>
            </a:r>
          </a:p>
          <a:p>
            <a:pPr marL="0" indent="0" algn="ctr">
              <a:buNone/>
              <a:defRPr/>
            </a:pPr>
            <a:endParaRPr lang="pl-PL" sz="1800" u="sng" dirty="0" smtClean="0">
              <a:latin typeface="Calibri" panose="020F0502020204030204" pitchFamily="34" charset="0"/>
            </a:endParaRPr>
          </a:p>
          <a:p>
            <a:pPr marL="0" indent="0" algn="just">
              <a:buNone/>
              <a:defRPr/>
            </a:pPr>
            <a:r>
              <a:rPr lang="pl-PL" sz="1800" dirty="0" smtClean="0">
                <a:latin typeface="Calibri" panose="020F0502020204030204" pitchFamily="34" charset="0"/>
              </a:rPr>
              <a:t>Art</a:t>
            </a:r>
            <a:r>
              <a:rPr lang="pl-PL" sz="1800" dirty="0">
                <a:latin typeface="Calibri" panose="020F0502020204030204" pitchFamily="34" charset="0"/>
              </a:rPr>
              <a:t>. 107 ust. 1 Traktatu o funkcjonowaniu Unii Europejskiej:</a:t>
            </a:r>
          </a:p>
          <a:p>
            <a:pPr algn="just">
              <a:defRPr/>
            </a:pPr>
            <a:endParaRPr lang="pl-PL" sz="1800" i="1" dirty="0">
              <a:latin typeface="Calibri" panose="020F0502020204030204" pitchFamily="34" charset="0"/>
            </a:endParaRPr>
          </a:p>
          <a:p>
            <a:pPr marL="0" indent="0" algn="just">
              <a:buNone/>
              <a:defRPr/>
            </a:pPr>
            <a:r>
              <a:rPr lang="pl-PL" sz="1800" i="1" dirty="0">
                <a:latin typeface="Calibri" panose="020F0502020204030204" pitchFamily="34" charset="0"/>
              </a:rPr>
              <a:t>„Z zastrzeżeniem innych postanowień przewidzianych w Traktatach, wszelka pomoc przyznawana przez Państwo Członkowskie lub przy użyciu zasobów państwowych w jakiejkolwiek formie, która zakłóca lub grozi zakłóceniem konkurencji poprzez sprzyjanie niektórym przedsiębiorstwom lub produkcji niektórych towarów, jest niezgodna z rynkiem wewnętrznym w zakresie, w jakim wpływa na wymianę handlową między Państwami Członkowskimi”.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4044" y="1052736"/>
            <a:ext cx="9109956" cy="5688632"/>
          </a:xfrm>
        </p:spPr>
        <p:txBody>
          <a:bodyPr/>
          <a:lstStyle/>
          <a:p>
            <a:pPr marL="0" lvl="0" indent="0" algn="just" eaLnBrk="1" fontAlgn="auto" hangingPunct="1">
              <a:lnSpc>
                <a:spcPct val="90000"/>
              </a:lnSpc>
              <a:spcBef>
                <a:spcPct val="0"/>
              </a:spcBef>
              <a:spcAft>
                <a:spcPts val="0"/>
              </a:spcAft>
              <a:buNone/>
            </a:pPr>
            <a:r>
              <a:rPr lang="pl-PL" sz="2000" u="sng" kern="1200" dirty="0">
                <a:solidFill>
                  <a:prstClr val="black"/>
                </a:solidFill>
                <a:latin typeface="Calibri" panose="020F0502020204030204" pitchFamily="34" charset="0"/>
                <a:ea typeface="DejaVu Sans"/>
                <a:cs typeface="DejaVu Sans"/>
              </a:rPr>
              <a:t>Trwałość projektu (art. 14 ust. 5 </a:t>
            </a:r>
            <a:r>
              <a:rPr lang="pl-PL" sz="2000" u="sng" kern="1200" dirty="0" smtClean="0">
                <a:solidFill>
                  <a:prstClr val="black"/>
                </a:solidFill>
                <a:latin typeface="Calibri" panose="020F0502020204030204" pitchFamily="34" charset="0"/>
                <a:ea typeface="DejaVu Sans"/>
                <a:cs typeface="DejaVu Sans"/>
              </a:rPr>
              <a:t>GBER):</a:t>
            </a:r>
            <a:endParaRPr lang="pl-PL" sz="2000" u="sng" kern="1200" dirty="0">
              <a:solidFill>
                <a:prstClr val="black"/>
              </a:solidFill>
              <a:latin typeface="Calibri" panose="020F0502020204030204" pitchFamily="34" charset="0"/>
              <a:ea typeface="DejaVu Sans"/>
              <a:cs typeface="DejaVu Sans"/>
            </a:endParaRPr>
          </a:p>
          <a:p>
            <a:pPr marL="0" lvl="0" indent="0" algn="just" eaLnBrk="1" fontAlgn="auto" hangingPunct="1">
              <a:lnSpc>
                <a:spcPct val="90000"/>
              </a:lnSpc>
              <a:spcBef>
                <a:spcPct val="0"/>
              </a:spcBef>
              <a:spcAft>
                <a:spcPts val="0"/>
              </a:spcAft>
              <a:buNone/>
            </a:pPr>
            <a:endParaRPr lang="pl-PL" sz="2000" kern="1200" dirty="0">
              <a:solidFill>
                <a:prstClr val="black"/>
              </a:solidFill>
              <a:latin typeface="Calibri" panose="020F0502020204030204" pitchFamily="34" charset="0"/>
              <a:ea typeface="DejaVu Sans"/>
              <a:cs typeface="DejaVu Sans"/>
            </a:endParaRPr>
          </a:p>
          <a:p>
            <a:pPr marL="0" lvl="0" indent="0" algn="just" eaLnBrk="1" fontAlgn="auto" hangingPunct="1">
              <a:lnSpc>
                <a:spcPct val="90000"/>
              </a:lnSpc>
              <a:spcBef>
                <a:spcPct val="0"/>
              </a:spcBef>
              <a:spcAft>
                <a:spcPts val="0"/>
              </a:spcAft>
              <a:buNone/>
            </a:pPr>
            <a:r>
              <a:rPr lang="pl-PL" sz="2000" kern="1200" dirty="0">
                <a:solidFill>
                  <a:prstClr val="black"/>
                </a:solidFill>
                <a:latin typeface="Calibri" panose="020F0502020204030204" pitchFamily="34" charset="0"/>
                <a:ea typeface="DejaVu Sans"/>
                <a:cs typeface="DejaVu Sans"/>
              </a:rPr>
              <a:t>Inwestycja jest utrzymywana w obszarze otrzymującym pomoc przez co najmniej pięć lat lub, w przypadku MŚP, przez co najmniej trzy lata, od daty jej ukończenia. Powyższa zasada nie wyklucza wymiany w tym okresie przestarzałych lub zepsutych instalacji lub sprzętu, pod warunkiem że działalność gospodarcza zostanie utrzymana na danym obszarze przez stosowny minimalny okres.</a:t>
            </a:r>
          </a:p>
          <a:p>
            <a:pPr marL="0" lvl="0" indent="0" algn="just" eaLnBrk="1" fontAlgn="auto" hangingPunct="1">
              <a:lnSpc>
                <a:spcPct val="90000"/>
              </a:lnSpc>
              <a:spcBef>
                <a:spcPct val="0"/>
              </a:spcBef>
              <a:spcAft>
                <a:spcPts val="0"/>
              </a:spcAft>
              <a:buNone/>
            </a:pPr>
            <a:endParaRPr lang="pl-PL" sz="2000" kern="1200" dirty="0">
              <a:solidFill>
                <a:prstClr val="black"/>
              </a:solidFill>
              <a:latin typeface="Calibri" panose="020F0502020204030204" pitchFamily="34" charset="0"/>
              <a:ea typeface="DejaVu Sans"/>
              <a:cs typeface="DejaVu Sans"/>
            </a:endParaRPr>
          </a:p>
          <a:p>
            <a:pPr marL="0" lvl="0" indent="0" algn="just" eaLnBrk="1" fontAlgn="auto" hangingPunct="1">
              <a:lnSpc>
                <a:spcPct val="90000"/>
              </a:lnSpc>
              <a:spcBef>
                <a:spcPct val="0"/>
              </a:spcBef>
              <a:spcAft>
                <a:spcPts val="0"/>
              </a:spcAft>
              <a:buNone/>
            </a:pPr>
            <a:endParaRPr lang="pl-PL" sz="2000" kern="1200" dirty="0">
              <a:solidFill>
                <a:prstClr val="black"/>
              </a:solidFill>
              <a:latin typeface="Calibri" panose="020F0502020204030204" pitchFamily="34" charset="0"/>
              <a:ea typeface="DejaVu Sans"/>
              <a:cs typeface="DejaVu Sans"/>
            </a:endParaRPr>
          </a:p>
          <a:p>
            <a:pPr marL="0" lvl="0" indent="0" algn="just" eaLnBrk="1" fontAlgn="auto" hangingPunct="1">
              <a:lnSpc>
                <a:spcPct val="90000"/>
              </a:lnSpc>
              <a:spcBef>
                <a:spcPct val="0"/>
              </a:spcBef>
              <a:spcAft>
                <a:spcPts val="0"/>
              </a:spcAft>
              <a:buNone/>
            </a:pPr>
            <a:endParaRPr lang="pl-PL" sz="2000" kern="1200" dirty="0">
              <a:solidFill>
                <a:prstClr val="black"/>
              </a:solidFill>
              <a:latin typeface="Calibri" panose="020F0502020204030204" pitchFamily="34" charset="0"/>
              <a:ea typeface="DejaVu Sans"/>
              <a:cs typeface="DejaVu Sans"/>
            </a:endParaRPr>
          </a:p>
          <a:p>
            <a:pPr marL="0" lvl="0" indent="0" algn="just" eaLnBrk="1" fontAlgn="auto" hangingPunct="1">
              <a:lnSpc>
                <a:spcPct val="90000"/>
              </a:lnSpc>
              <a:spcBef>
                <a:spcPct val="0"/>
              </a:spcBef>
              <a:spcAft>
                <a:spcPts val="0"/>
              </a:spcAft>
              <a:buNone/>
            </a:pPr>
            <a:r>
              <a:rPr lang="pl-PL" sz="2000" u="sng" kern="1200" dirty="0">
                <a:solidFill>
                  <a:prstClr val="black"/>
                </a:solidFill>
                <a:latin typeface="Calibri" panose="020F0502020204030204" pitchFamily="34" charset="0"/>
                <a:ea typeface="DejaVu Sans"/>
                <a:cs typeface="DejaVu Sans"/>
              </a:rPr>
              <a:t>Zasada jednego projektu inwestycyjnego (art. 14 ust. 13 GBER):</a:t>
            </a:r>
          </a:p>
          <a:p>
            <a:pPr marL="0" lvl="0" indent="0" algn="just" eaLnBrk="1" fontAlgn="auto" hangingPunct="1">
              <a:lnSpc>
                <a:spcPct val="90000"/>
              </a:lnSpc>
              <a:spcBef>
                <a:spcPct val="0"/>
              </a:spcBef>
              <a:spcAft>
                <a:spcPts val="0"/>
              </a:spcAft>
              <a:buNone/>
            </a:pPr>
            <a:r>
              <a:rPr lang="pl-PL" sz="2000" kern="1200" dirty="0">
                <a:solidFill>
                  <a:prstClr val="black"/>
                </a:solidFill>
                <a:latin typeface="Calibri" panose="020F0502020204030204" pitchFamily="34" charset="0"/>
                <a:ea typeface="DejaVu Sans"/>
                <a:cs typeface="DejaVu Sans"/>
              </a:rPr>
              <a:t>Każdą inwestycję początkową rozpoczętą przez tego samego beneficjenta (na poziomie grupy) w okresie trzech lat od daty rozpoczęcia prac nad inną inwestycją objętą pomocą w tym samym regionie na poziomie 3 wspólnej klasyfikacji jednostek terytorialnych do celów statystycznych uznaje się za część jednostkowego projektu inwestycyjnego. Jeżeli taki jednostkowy projekt inwestycyjny jest dużym projektem inwestycyjnym, łączna kwota pomocy na jednostkowy projekt inwestycyjny nie przekracza skorygowanej kwoty pomocy na duże projekty inwestycyjne.</a:t>
            </a:r>
          </a:p>
          <a:p>
            <a:endParaRPr lang="pl-PL" dirty="0"/>
          </a:p>
        </p:txBody>
      </p:sp>
      <p:sp>
        <p:nvSpPr>
          <p:cNvPr id="4"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Tree>
    <p:extLst>
      <p:ext uri="{BB962C8B-B14F-4D97-AF65-F5344CB8AC3E}">
        <p14:creationId xmlns:p14="http://schemas.microsoft.com/office/powerpoint/2010/main" val="2458521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600200"/>
            <a:ext cx="8712968" cy="4525963"/>
          </a:xfrm>
        </p:spPr>
        <p:txBody>
          <a:bodyPr/>
          <a:lstStyle/>
          <a:p>
            <a:pPr marL="0" indent="0" algn="ctr">
              <a:buNone/>
            </a:pPr>
            <a:r>
              <a:rPr lang="pl-PL" sz="2800" dirty="0">
                <a:latin typeface="Calibri" panose="020F0502020204030204" pitchFamily="34" charset="0"/>
                <a:cs typeface="Arial Narrow"/>
              </a:rPr>
              <a:t>Ważne dla interpretacji przepisów o pomocy regionalnej:</a:t>
            </a:r>
          </a:p>
          <a:p>
            <a:pPr algn="ctr"/>
            <a:endParaRPr lang="pl-PL" sz="2800" dirty="0">
              <a:latin typeface="Calibri" panose="020F0502020204030204" pitchFamily="34" charset="0"/>
              <a:cs typeface="Arial Narrow"/>
            </a:endParaRPr>
          </a:p>
          <a:p>
            <a:pPr marL="0" indent="0" algn="ctr">
              <a:buNone/>
            </a:pPr>
            <a:r>
              <a:rPr lang="pl-PL" sz="2800" dirty="0">
                <a:latin typeface="Calibri" panose="020F0502020204030204" pitchFamily="34" charset="0"/>
                <a:cs typeface="Arial Narrow"/>
              </a:rPr>
              <a:t>Wytyczne w sprawie pomocy regionalnej na lata 2014-2020  (Dz. Urz. UE C 209 z 23.07.2013 r., s. 1).  </a:t>
            </a:r>
          </a:p>
          <a:p>
            <a:pPr marL="0" indent="0">
              <a:buNone/>
            </a:pPr>
            <a:endParaRPr lang="pl-PL" dirty="0"/>
          </a:p>
        </p:txBody>
      </p:sp>
      <p:sp>
        <p:nvSpPr>
          <p:cNvPr id="4" name="Tytuł 1"/>
          <p:cNvSpPr>
            <a:spLocks noGrp="1"/>
          </p:cNvSpPr>
          <p:nvPr>
            <p:ph type="title"/>
          </p:nvPr>
        </p:nvSpPr>
        <p:spPr>
          <a:xfrm>
            <a:off x="2940968" y="0"/>
            <a:ext cx="6203032" cy="980728"/>
          </a:xfrm>
        </p:spPr>
        <p:txBody>
          <a:bodyPr/>
          <a:lstStyle/>
          <a:p>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endParaRPr lang="pl-PL" sz="1600" dirty="0">
              <a:latin typeface="Calibri" panose="020F0502020204030204" pitchFamily="34" charset="0"/>
            </a:endParaRPr>
          </a:p>
        </p:txBody>
      </p:sp>
    </p:spTree>
    <p:extLst>
      <p:ext uri="{BB962C8B-B14F-4D97-AF65-F5344CB8AC3E}">
        <p14:creationId xmlns:p14="http://schemas.microsoft.com/office/powerpoint/2010/main" val="19705014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0" y="980728"/>
            <a:ext cx="9144000" cy="5632311"/>
          </a:xfrm>
          <a:prstGeom prst="rect">
            <a:avLst/>
          </a:prstGeom>
        </p:spPr>
        <p:txBody>
          <a:bodyPr wrap="square">
            <a:spAutoFit/>
          </a:bodyPr>
          <a:lstStyle/>
          <a:p>
            <a:pPr algn="ctr"/>
            <a:r>
              <a:rPr lang="pl-PL" b="1" dirty="0">
                <a:latin typeface="Calibri" panose="020F0502020204030204" pitchFamily="34" charset="0"/>
              </a:rPr>
              <a:t>Pomoc </a:t>
            </a:r>
            <a:r>
              <a:rPr lang="pl-PL" b="1" i="1" dirty="0">
                <a:latin typeface="Calibri" panose="020F0502020204030204" pitchFamily="34" charset="0"/>
              </a:rPr>
              <a:t>de </a:t>
            </a:r>
            <a:r>
              <a:rPr lang="pl-PL" b="1" i="1" dirty="0" err="1">
                <a:latin typeface="Calibri" panose="020F0502020204030204" pitchFamily="34" charset="0"/>
              </a:rPr>
              <a:t>minimis</a:t>
            </a:r>
            <a:endParaRPr lang="pl-PL" b="1" i="1" dirty="0">
              <a:latin typeface="Calibri" panose="020F0502020204030204" pitchFamily="34" charset="0"/>
            </a:endParaRPr>
          </a:p>
          <a:p>
            <a:pPr marL="285750" indent="-285750" algn="just">
              <a:buFont typeface="Arial" panose="020B0604020202020204" pitchFamily="34" charset="0"/>
              <a:buChar char="•"/>
            </a:pPr>
            <a:endParaRPr lang="pl-PL" dirty="0" smtClean="0">
              <a:latin typeface="Calibri" panose="020F0502020204030204" pitchFamily="34" charset="0"/>
            </a:endParaRPr>
          </a:p>
          <a:p>
            <a:pPr marL="87313" indent="-87313" algn="just">
              <a:buFont typeface="Arial" panose="020B0604020202020204" pitchFamily="34" charset="0"/>
              <a:buChar char="•"/>
            </a:pPr>
            <a:r>
              <a:rPr lang="pl-PL" dirty="0">
                <a:latin typeface="Calibri" panose="020F0502020204030204" pitchFamily="34" charset="0"/>
              </a:rPr>
              <a:t>Podstawa prawna: rozporządzenie Ministra Infrastruktury i Rozwoju z dnia 19 marca 2015 r. w sprawie udzielania pomocy </a:t>
            </a:r>
            <a:r>
              <a:rPr lang="pl-PL" i="1" dirty="0">
                <a:latin typeface="Calibri" panose="020F0502020204030204" pitchFamily="34" charset="0"/>
              </a:rPr>
              <a:t>de </a:t>
            </a:r>
            <a:r>
              <a:rPr lang="pl-PL" i="1" dirty="0" err="1">
                <a:latin typeface="Calibri" panose="020F0502020204030204" pitchFamily="34" charset="0"/>
              </a:rPr>
              <a:t>minimis</a:t>
            </a:r>
            <a:r>
              <a:rPr lang="pl-PL" dirty="0">
                <a:latin typeface="Calibri" panose="020F0502020204030204" pitchFamily="34" charset="0"/>
              </a:rPr>
              <a:t> w ramach regionalnych programów operacyjnych na lata 2014-2020 (Dz. U. poz. 488), wydane </a:t>
            </a:r>
            <a:r>
              <a:rPr lang="pl-PL" dirty="0" smtClean="0">
                <a:latin typeface="Calibri" panose="020F0502020204030204" pitchFamily="34" charset="0"/>
              </a:rPr>
              <a:t>w oparciu o rozporządzenie </a:t>
            </a:r>
            <a:r>
              <a:rPr lang="pl-PL" dirty="0">
                <a:latin typeface="Calibri" panose="020F0502020204030204" pitchFamily="34" charset="0"/>
              </a:rPr>
              <a:t>Komisji (UE) nr 1407/2013 z dnia 18 grudnia 2013 r. w sprawie stosowania art. 107 i 108 Traktatu o funkcjonowaniu Unii Europejskiej do pomocy </a:t>
            </a:r>
            <a:r>
              <a:rPr lang="pl-PL" i="1" dirty="0">
                <a:latin typeface="Calibri" panose="020F0502020204030204" pitchFamily="34" charset="0"/>
              </a:rPr>
              <a:t>de </a:t>
            </a:r>
            <a:r>
              <a:rPr lang="pl-PL" i="1" dirty="0" err="1">
                <a:latin typeface="Calibri" panose="020F0502020204030204" pitchFamily="34" charset="0"/>
              </a:rPr>
              <a:t>minimis</a:t>
            </a:r>
            <a:r>
              <a:rPr lang="pl-PL" i="1" dirty="0">
                <a:latin typeface="Calibri" panose="020F0502020204030204" pitchFamily="34" charset="0"/>
              </a:rPr>
              <a:t> </a:t>
            </a:r>
            <a:r>
              <a:rPr lang="pl-PL" dirty="0">
                <a:latin typeface="Calibri" panose="020F0502020204030204" pitchFamily="34" charset="0"/>
              </a:rPr>
              <a:t>(Dz. Urz. UE L 352 z 24.12.2013, </a:t>
            </a:r>
            <a:r>
              <a:rPr lang="pl-PL" dirty="0" smtClean="0">
                <a:latin typeface="Calibri" panose="020F0502020204030204" pitchFamily="34" charset="0"/>
              </a:rPr>
              <a:t>s. </a:t>
            </a:r>
            <a:r>
              <a:rPr lang="pl-PL" dirty="0">
                <a:latin typeface="Calibri" panose="020F0502020204030204" pitchFamily="34" charset="0"/>
              </a:rPr>
              <a:t>1</a:t>
            </a:r>
            <a:r>
              <a:rPr lang="pl-PL" dirty="0" smtClean="0">
                <a:latin typeface="Calibri" panose="020F0502020204030204" pitchFamily="34" charset="0"/>
              </a:rPr>
              <a:t>).</a:t>
            </a:r>
          </a:p>
          <a:p>
            <a:pPr marL="87313" indent="-87313" algn="just">
              <a:buFont typeface="Arial" panose="020B0604020202020204" pitchFamily="34" charset="0"/>
              <a:buChar char="•"/>
            </a:pPr>
            <a:endParaRPr lang="pl-PL" dirty="0">
              <a:latin typeface="Calibri" panose="020F0502020204030204" pitchFamily="34" charset="0"/>
            </a:endParaRPr>
          </a:p>
          <a:p>
            <a:pPr marL="87313" indent="-87313" algn="just">
              <a:buFont typeface="Arial" panose="020B0604020202020204" pitchFamily="34" charset="0"/>
              <a:buChar char="•"/>
            </a:pPr>
            <a:r>
              <a:rPr lang="pl-PL" dirty="0" smtClean="0">
                <a:latin typeface="Calibri" panose="020F0502020204030204" pitchFamily="34" charset="0"/>
              </a:rPr>
              <a:t>Co do zasady: </a:t>
            </a:r>
            <a:r>
              <a:rPr lang="pl-PL" dirty="0">
                <a:latin typeface="Calibri" panose="020F0502020204030204" pitchFamily="34" charset="0"/>
              </a:rPr>
              <a:t>c</a:t>
            </a:r>
            <a:r>
              <a:rPr lang="pl-PL" dirty="0" smtClean="0">
                <a:latin typeface="Calibri" panose="020F0502020204030204" pitchFamily="34" charset="0"/>
              </a:rPr>
              <a:t>ałkowita </a:t>
            </a:r>
            <a:r>
              <a:rPr lang="pl-PL" dirty="0">
                <a:latin typeface="Calibri" panose="020F0502020204030204" pitchFamily="34" charset="0"/>
              </a:rPr>
              <a:t>kwota pomocy </a:t>
            </a:r>
            <a:r>
              <a:rPr lang="pl-PL" i="1" dirty="0">
                <a:latin typeface="Calibri" panose="020F0502020204030204" pitchFamily="34" charset="0"/>
              </a:rPr>
              <a:t>de </a:t>
            </a:r>
            <a:r>
              <a:rPr lang="pl-PL" i="1" dirty="0" err="1">
                <a:latin typeface="Calibri" panose="020F0502020204030204" pitchFamily="34" charset="0"/>
              </a:rPr>
              <a:t>minimis</a:t>
            </a:r>
            <a:r>
              <a:rPr lang="pl-PL" i="1" dirty="0">
                <a:latin typeface="Calibri" panose="020F0502020204030204" pitchFamily="34" charset="0"/>
              </a:rPr>
              <a:t> </a:t>
            </a:r>
            <a:r>
              <a:rPr lang="pl-PL" dirty="0">
                <a:latin typeface="Calibri" panose="020F0502020204030204" pitchFamily="34" charset="0"/>
              </a:rPr>
              <a:t>przyznanej przez państwo </a:t>
            </a:r>
            <a:r>
              <a:rPr lang="pl-PL" dirty="0" smtClean="0">
                <a:latin typeface="Calibri" panose="020F0502020204030204" pitchFamily="34" charset="0"/>
              </a:rPr>
              <a:t>jednemu </a:t>
            </a:r>
            <a:r>
              <a:rPr lang="pl-PL" dirty="0">
                <a:latin typeface="Calibri" panose="020F0502020204030204" pitchFamily="34" charset="0"/>
              </a:rPr>
              <a:t>przedsiębiorstwu nie może przekroczyć </a:t>
            </a:r>
            <a:r>
              <a:rPr lang="pl-PL" dirty="0" smtClean="0">
                <a:latin typeface="Calibri" panose="020F0502020204030204" pitchFamily="34" charset="0"/>
              </a:rPr>
              <a:t>200 000 euro </a:t>
            </a:r>
            <a:r>
              <a:rPr lang="pl-PL" dirty="0">
                <a:latin typeface="Calibri" panose="020F0502020204030204" pitchFamily="34" charset="0"/>
              </a:rPr>
              <a:t>w okresie trzech lat </a:t>
            </a:r>
            <a:r>
              <a:rPr lang="pl-PL" dirty="0" smtClean="0">
                <a:latin typeface="Calibri" panose="020F0502020204030204" pitchFamily="34" charset="0"/>
              </a:rPr>
              <a:t>podatkowych</a:t>
            </a:r>
            <a:r>
              <a:rPr lang="pl-PL" dirty="0">
                <a:latin typeface="Calibri" panose="020F0502020204030204" pitchFamily="34" charset="0"/>
              </a:rPr>
              <a:t> </a:t>
            </a:r>
            <a:r>
              <a:rPr lang="pl-PL" dirty="0" smtClean="0">
                <a:latin typeface="Calibri" panose="020F0502020204030204" pitchFamily="34" charset="0"/>
              </a:rPr>
              <a:t>(inaczej np. w sektorze transportu).</a:t>
            </a:r>
          </a:p>
          <a:p>
            <a:pPr marL="87313" indent="-87313" algn="just">
              <a:buFont typeface="Arial" panose="020B0604020202020204" pitchFamily="34" charset="0"/>
              <a:buChar char="•"/>
            </a:pPr>
            <a:endParaRPr lang="pl-PL" dirty="0">
              <a:latin typeface="Calibri" panose="020F0502020204030204" pitchFamily="34" charset="0"/>
            </a:endParaRPr>
          </a:p>
          <a:p>
            <a:pPr marL="87313" indent="-87313" algn="just">
              <a:buFont typeface="Arial" panose="020B0604020202020204" pitchFamily="34" charset="0"/>
              <a:buChar char="•"/>
            </a:pPr>
            <a:r>
              <a:rPr lang="pl-PL" dirty="0" smtClean="0">
                <a:latin typeface="Calibri" panose="020F0502020204030204" pitchFamily="34" charset="0"/>
              </a:rPr>
              <a:t>Pomoc </a:t>
            </a:r>
            <a:r>
              <a:rPr lang="pl-PL" dirty="0">
                <a:latin typeface="Calibri" panose="020F0502020204030204" pitchFamily="34" charset="0"/>
              </a:rPr>
              <a:t>ma na celu wspieranie rozwoju gospodarczego i społecznego województwa </a:t>
            </a:r>
            <a:r>
              <a:rPr lang="pl-PL" dirty="0" smtClean="0">
                <a:latin typeface="Calibri" panose="020F0502020204030204" pitchFamily="34" charset="0"/>
              </a:rPr>
              <a:t>pomorskiego w ramach RPO WP 2014-2020.</a:t>
            </a:r>
            <a:endParaRPr lang="pl-PL" dirty="0">
              <a:latin typeface="Calibri" panose="020F0502020204030204" pitchFamily="34" charset="0"/>
            </a:endParaRPr>
          </a:p>
          <a:p>
            <a:pPr marL="87313" indent="-87313" algn="just">
              <a:buFont typeface="Arial" panose="020B0604020202020204" pitchFamily="34" charset="0"/>
              <a:buChar char="•"/>
            </a:pPr>
            <a:endParaRPr lang="pl-PL" dirty="0">
              <a:latin typeface="Calibri" panose="020F0502020204030204" pitchFamily="34" charset="0"/>
            </a:endParaRPr>
          </a:p>
          <a:p>
            <a:pPr marL="87313" indent="-87313" algn="just">
              <a:buFont typeface="Arial" panose="020B0604020202020204" pitchFamily="34" charset="0"/>
              <a:buChar char="•"/>
            </a:pPr>
            <a:r>
              <a:rPr lang="pl-PL" dirty="0">
                <a:latin typeface="Calibri" panose="020F0502020204030204" pitchFamily="34" charset="0"/>
              </a:rPr>
              <a:t>Pomoc może być udzielona przedsiębiorcy na pokrycie </a:t>
            </a:r>
            <a:r>
              <a:rPr lang="pl-PL" dirty="0" smtClean="0">
                <a:latin typeface="Calibri" panose="020F0502020204030204" pitchFamily="34" charset="0"/>
              </a:rPr>
              <a:t>części kosztów kwalifikowalnych (zgodnie z regulaminem konkursu, </a:t>
            </a:r>
            <a:r>
              <a:rPr lang="pl-PL" dirty="0">
                <a:latin typeface="Calibri" panose="020F0502020204030204" pitchFamily="34" charset="0"/>
              </a:rPr>
              <a:t>Wytycznymi dotyczącymi kwalifikowalności wydatków w </a:t>
            </a:r>
            <a:r>
              <a:rPr lang="pl-PL" dirty="0" smtClean="0">
                <a:latin typeface="Calibri" panose="020F0502020204030204" pitchFamily="34" charset="0"/>
              </a:rPr>
              <a:t>ramach RPO WP 2014-2020 itd.) </a:t>
            </a:r>
            <a:r>
              <a:rPr lang="pl-PL" dirty="0">
                <a:latin typeface="Calibri" panose="020F0502020204030204" pitchFamily="34" charset="0"/>
              </a:rPr>
              <a:t>i zgodnie z </a:t>
            </a:r>
            <a:r>
              <a:rPr lang="pl-PL" dirty="0" err="1">
                <a:latin typeface="Calibri" panose="020F0502020204030204" pitchFamily="34" charset="0"/>
              </a:rPr>
              <a:t>SzOOP</a:t>
            </a:r>
            <a:r>
              <a:rPr lang="pl-PL" dirty="0">
                <a:latin typeface="Calibri" panose="020F0502020204030204" pitchFamily="34" charset="0"/>
              </a:rPr>
              <a:t> RPO WP 2014-2020 maksymalny poziom dofinansowania ze środków funduszy UE </a:t>
            </a:r>
            <a:r>
              <a:rPr lang="pl-PL" dirty="0" smtClean="0">
                <a:latin typeface="Calibri" panose="020F0502020204030204" pitchFamily="34" charset="0"/>
              </a:rPr>
              <a:t>dla Działania </a:t>
            </a:r>
            <a:r>
              <a:rPr lang="pl-PL" dirty="0" smtClean="0">
                <a:latin typeface="Calibri" panose="020F0502020204030204" pitchFamily="34" charset="0"/>
              </a:rPr>
              <a:t>4.1. </a:t>
            </a:r>
            <a:r>
              <a:rPr lang="pl-PL" dirty="0">
                <a:latin typeface="Calibri" panose="020F0502020204030204" pitchFamily="34" charset="0"/>
              </a:rPr>
              <a:t>nie może przekroczyć 85% kosztów kwalifikowalnych projektu.</a:t>
            </a:r>
          </a:p>
        </p:txBody>
      </p:sp>
      <p:sp>
        <p:nvSpPr>
          <p:cNvPr id="5" name="Prostokąt 4"/>
          <p:cNvSpPr/>
          <p:nvPr/>
        </p:nvSpPr>
        <p:spPr>
          <a:xfrm>
            <a:off x="2915816" y="188640"/>
            <a:ext cx="6228184" cy="584775"/>
          </a:xfrm>
          <a:prstGeom prst="rect">
            <a:avLst/>
          </a:prstGeom>
        </p:spPr>
        <p:txBody>
          <a:bodyPr wrap="square">
            <a:spAutoFit/>
          </a:bodyPr>
          <a:lstStyle/>
          <a:p>
            <a:pPr algn="ctr" eaLnBrk="1" hangingPunct="1"/>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Tree>
    <p:extLst>
      <p:ext uri="{BB962C8B-B14F-4D97-AF65-F5344CB8AC3E}">
        <p14:creationId xmlns:p14="http://schemas.microsoft.com/office/powerpoint/2010/main" val="873145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Text Box 5"/>
          <p:cNvSpPr txBox="1">
            <a:spLocks noChangeArrowheads="1"/>
          </p:cNvSpPr>
          <p:nvPr/>
        </p:nvSpPr>
        <p:spPr bwMode="auto">
          <a:xfrm>
            <a:off x="140494" y="2204864"/>
            <a:ext cx="8802688"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l-PL" altLang="pl-PL" sz="2400" b="1" dirty="0">
              <a:solidFill>
                <a:schemeClr val="bg1"/>
              </a:solidFill>
              <a:latin typeface="Calibri" pitchFamily="34" charset="0"/>
            </a:endParaRPr>
          </a:p>
          <a:p>
            <a:pPr algn="ctr" eaLnBrk="1" hangingPunct="1">
              <a:spcBef>
                <a:spcPct val="0"/>
              </a:spcBef>
              <a:buFontTx/>
              <a:buNone/>
            </a:pPr>
            <a:r>
              <a:rPr lang="pl-PL" altLang="pl-PL" sz="3600" b="1" dirty="0" smtClean="0">
                <a:solidFill>
                  <a:schemeClr val="bg1"/>
                </a:solidFill>
                <a:latin typeface="Calibri" pitchFamily="34" charset="0"/>
              </a:rPr>
              <a:t>Dziękuję </a:t>
            </a:r>
            <a:r>
              <a:rPr lang="pl-PL" altLang="pl-PL" sz="3600" b="1" dirty="0">
                <a:solidFill>
                  <a:schemeClr val="bg1"/>
                </a:solidFill>
                <a:latin typeface="Calibri" pitchFamily="34" charset="0"/>
              </a:rPr>
              <a:t>za </a:t>
            </a:r>
            <a:r>
              <a:rPr lang="pl-PL" altLang="pl-PL" sz="3600" b="1" dirty="0" smtClean="0">
                <a:solidFill>
                  <a:schemeClr val="bg1"/>
                </a:solidFill>
                <a:latin typeface="Calibri" pitchFamily="34" charset="0"/>
              </a:rPr>
              <a:t>uwagę</a:t>
            </a:r>
            <a:endParaRPr lang="pl-PL" altLang="pl-PL" sz="2400" b="1" i="1" dirty="0">
              <a:solidFill>
                <a:schemeClr val="bg1"/>
              </a:solidFill>
              <a:latin typeface="Calibri" pitchFamily="34" charset="0"/>
            </a:endParaRPr>
          </a:p>
          <a:p>
            <a:pPr algn="ctr" eaLnBrk="1" hangingPunct="1">
              <a:spcBef>
                <a:spcPct val="0"/>
              </a:spcBef>
              <a:buFontTx/>
              <a:buNone/>
            </a:pPr>
            <a:endParaRPr lang="pl-PL" altLang="pl-PL" sz="2400" b="1" u="sng" dirty="0">
              <a:solidFill>
                <a:schemeClr val="bg1"/>
              </a:solidFill>
              <a:latin typeface="Calibri" pitchFamily="34" charset="0"/>
            </a:endParaRPr>
          </a:p>
        </p:txBody>
      </p:sp>
      <p:pic>
        <p:nvPicPr>
          <p:cNvPr id="18436" name="Picture 7" descr="D:\POMORSKIE W UNII_SIW_NSS_ZNAKI_UNIJNE\NSS-NOWY-2014-2020\FE-2014-2020-PREZENTACJA PP\listownik-monoKONTRA-PASEK-Pomorskie-FE-UMWP-UE-EFSI-201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3063" y="260350"/>
            <a:ext cx="833755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7" name="Rectangle 3"/>
          <p:cNvSpPr txBox="1">
            <a:spLocks noChangeArrowheads="1"/>
          </p:cNvSpPr>
          <p:nvPr/>
        </p:nvSpPr>
        <p:spPr bwMode="auto">
          <a:xfrm>
            <a:off x="179388" y="1700809"/>
            <a:ext cx="8785224" cy="4536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just">
              <a:spcAft>
                <a:spcPts val="600"/>
              </a:spcAft>
              <a:buNone/>
              <a:defRPr/>
            </a:pPr>
            <a:r>
              <a:rPr lang="pl-PL" sz="1800" dirty="0">
                <a:latin typeface="Calibri" panose="020F0502020204030204" pitchFamily="34" charset="0"/>
              </a:rPr>
              <a:t>Pomoc publiczna (pomoc państwa) to wsparcie udzielane przedsiębiorstwu (w rozumieniu prawa UE) w jakiejkolwiek formie, </a:t>
            </a:r>
            <a:r>
              <a:rPr lang="pl-PL" sz="1800" dirty="0" smtClean="0">
                <a:latin typeface="Calibri" panose="020F0502020204030204" pitchFamily="34" charset="0"/>
              </a:rPr>
              <a:t>które (wszystkie 4 przesłanki muszą być spełnione łącznie):</a:t>
            </a:r>
            <a:endParaRPr lang="pl-PL" sz="1800" dirty="0">
              <a:latin typeface="Calibri" panose="020F0502020204030204" pitchFamily="34" charset="0"/>
            </a:endParaRPr>
          </a:p>
          <a:p>
            <a:pPr marL="285750" indent="-285750" algn="just">
              <a:spcAft>
                <a:spcPts val="600"/>
              </a:spcAft>
              <a:buFont typeface="Arial" panose="020B0604020202020204" pitchFamily="34" charset="0"/>
              <a:buChar char="•"/>
              <a:defRPr/>
            </a:pPr>
            <a:endParaRPr lang="pl-PL" sz="1800" dirty="0">
              <a:latin typeface="Calibri" panose="020F0502020204030204" pitchFamily="34" charset="0"/>
            </a:endParaRP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udzielane jest przedsiębiorstwu przez państwo lub ze źródeł państwowych,</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powoduje uzyskanie przez przedsiębiorstwo przysporzenia na warunkach korzystniejszych od rynkowych,</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ma charakter selektywny (uprzywilejowuje określone przedsiębiorstwa albo produkcję określonych towarów),</a:t>
            </a:r>
          </a:p>
          <a:p>
            <a:pPr marL="285750" indent="-285750" algn="just">
              <a:spcAft>
                <a:spcPts val="600"/>
              </a:spcAft>
              <a:buFont typeface="Arial" panose="020B0604020202020204" pitchFamily="34" charset="0"/>
              <a:buChar char="•"/>
              <a:defRPr/>
            </a:pPr>
            <a:r>
              <a:rPr lang="pl-PL" sz="1800" dirty="0">
                <a:latin typeface="Calibri" panose="020F0502020204030204" pitchFamily="34" charset="0"/>
              </a:rPr>
              <a:t>grozi zakłóceniem lub zakłóca konkurencję oraz wpływa na wymianę handlową między państwami członkowskimi Unii Europejskiej.</a:t>
            </a:r>
          </a:p>
          <a:p>
            <a:pPr marL="0" indent="0" algn="ctr" eaLnBrk="1" hangingPunct="1">
              <a:buNone/>
            </a:pPr>
            <a:endParaRPr lang="pl-PL" altLang="pl-PL" sz="2000" i="1" dirty="0">
              <a:solidFill>
                <a:srgbClr val="000000"/>
              </a:solidFill>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
          <p:cNvSpPr txBox="1">
            <a:spLocks noChangeArrowheads="1"/>
          </p:cNvSpPr>
          <p:nvPr/>
        </p:nvSpPr>
        <p:spPr bwMode="auto">
          <a:xfrm>
            <a:off x="2915816"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9" name="Rectangle 3"/>
          <p:cNvSpPr txBox="1">
            <a:spLocks noChangeArrowheads="1"/>
          </p:cNvSpPr>
          <p:nvPr/>
        </p:nvSpPr>
        <p:spPr bwMode="auto">
          <a:xfrm>
            <a:off x="179388" y="980728"/>
            <a:ext cx="8785224" cy="530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spcBef>
                <a:spcPts val="0"/>
              </a:spcBef>
              <a:spcAft>
                <a:spcPts val="600"/>
              </a:spcAft>
              <a:buNone/>
            </a:pPr>
            <a:r>
              <a:rPr lang="pl-PL" sz="1900" u="sng" dirty="0" smtClean="0">
                <a:latin typeface="Calibri" panose="020F0502020204030204" pitchFamily="34" charset="0"/>
              </a:rPr>
              <a:t>Kto może być beneficjentem pomocy publicznej?</a:t>
            </a:r>
          </a:p>
          <a:p>
            <a:pPr algn="just">
              <a:spcBef>
                <a:spcPts val="0"/>
              </a:spcBef>
              <a:spcAft>
                <a:spcPts val="600"/>
              </a:spcAft>
            </a:pPr>
            <a:endParaRPr lang="pl-PL" sz="1900" dirty="0">
              <a:latin typeface="Calibri" panose="020F0502020204030204" pitchFamily="34" charset="0"/>
              <a:ea typeface="Calibri"/>
              <a:cs typeface="Times New Roman"/>
            </a:endParaRPr>
          </a:p>
          <a:p>
            <a:pPr algn="just">
              <a:spcBef>
                <a:spcPts val="0"/>
              </a:spcBef>
              <a:spcAft>
                <a:spcPts val="600"/>
              </a:spcAft>
            </a:pPr>
            <a:r>
              <a:rPr lang="pl-PL" sz="1900" dirty="0" smtClean="0">
                <a:latin typeface="Calibri" panose="020F0502020204030204" pitchFamily="34" charset="0"/>
                <a:ea typeface="Calibri"/>
                <a:cs typeface="Times New Roman"/>
              </a:rPr>
              <a:t>Przedsiębiorstwo – każdy podmiot prowadzący działalność gospodarczą, </a:t>
            </a:r>
            <a:br>
              <a:rPr lang="pl-PL" sz="1900" dirty="0" smtClean="0">
                <a:latin typeface="Calibri" panose="020F0502020204030204" pitchFamily="34" charset="0"/>
                <a:ea typeface="Calibri"/>
                <a:cs typeface="Times New Roman"/>
              </a:rPr>
            </a:br>
            <a:r>
              <a:rPr lang="pl-PL" sz="1900" dirty="0" smtClean="0">
                <a:latin typeface="Calibri" panose="020F0502020204030204" pitchFamily="34" charset="0"/>
                <a:ea typeface="Calibri"/>
                <a:cs typeface="Times New Roman"/>
              </a:rPr>
              <a:t>bez względu na jego status i sposób finansowania.</a:t>
            </a:r>
          </a:p>
          <a:p>
            <a:pPr algn="just">
              <a:spcBef>
                <a:spcPts val="0"/>
              </a:spcBef>
              <a:spcAft>
                <a:spcPts val="600"/>
              </a:spcAft>
            </a:pPr>
            <a:endParaRPr lang="pl-PL" sz="1900" dirty="0">
              <a:latin typeface="Calibri" panose="020F0502020204030204" pitchFamily="34" charset="0"/>
              <a:ea typeface="Calibri"/>
              <a:cs typeface="Times New Roman"/>
            </a:endParaRPr>
          </a:p>
          <a:p>
            <a:pPr algn="just">
              <a:spcBef>
                <a:spcPts val="0"/>
              </a:spcBef>
              <a:spcAft>
                <a:spcPts val="600"/>
              </a:spcAft>
            </a:pPr>
            <a:r>
              <a:rPr lang="pl-PL" sz="1900" dirty="0" smtClean="0">
                <a:latin typeface="Calibri" panose="020F0502020204030204" pitchFamily="34" charset="0"/>
                <a:ea typeface="Calibri"/>
                <a:cs typeface="Times New Roman"/>
              </a:rPr>
              <a:t>Działalność gospodarcza – każda działalność polegająca na oferowaniu towarów </a:t>
            </a:r>
            <a:br>
              <a:rPr lang="pl-PL" sz="1900" dirty="0" smtClean="0">
                <a:latin typeface="Calibri" panose="020F0502020204030204" pitchFamily="34" charset="0"/>
                <a:ea typeface="Calibri"/>
                <a:cs typeface="Times New Roman"/>
              </a:rPr>
            </a:br>
            <a:r>
              <a:rPr lang="pl-PL" sz="1900" dirty="0" smtClean="0">
                <a:latin typeface="Calibri" panose="020F0502020204030204" pitchFamily="34" charset="0"/>
                <a:ea typeface="Calibri"/>
                <a:cs typeface="Times New Roman"/>
              </a:rPr>
              <a:t>lub usług na rynku za opłatą.</a:t>
            </a:r>
            <a:endParaRPr lang="pl-PL" sz="1900" dirty="0">
              <a:latin typeface="Calibri" panose="020F0502020204030204" pitchFamily="34" charset="0"/>
              <a:ea typeface="Calibri"/>
              <a:cs typeface="Times New Roman"/>
            </a:endParaRPr>
          </a:p>
        </p:txBody>
      </p:sp>
    </p:spTree>
    <p:extLst>
      <p:ext uri="{BB962C8B-B14F-4D97-AF65-F5344CB8AC3E}">
        <p14:creationId xmlns:p14="http://schemas.microsoft.com/office/powerpoint/2010/main" val="1026919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9"/>
          <p:cNvSpPr txBox="1">
            <a:spLocks noChangeArrowheads="1"/>
          </p:cNvSpPr>
          <p:nvPr/>
        </p:nvSpPr>
        <p:spPr bwMode="auto">
          <a:xfrm>
            <a:off x="3059832" y="185738"/>
            <a:ext cx="576064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5" name="Podtytuł 2"/>
          <p:cNvSpPr txBox="1">
            <a:spLocks/>
          </p:cNvSpPr>
          <p:nvPr/>
        </p:nvSpPr>
        <p:spPr bwMode="auto">
          <a:xfrm>
            <a:off x="378069" y="953729"/>
            <a:ext cx="8431823" cy="498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40000" lnSpcReduction="200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endParaRPr lang="pl-PL" kern="0" dirty="0" smtClean="0">
              <a:latin typeface="Calibri" panose="020F0502020204030204" pitchFamily="34" charset="0"/>
            </a:endParaRPr>
          </a:p>
          <a:p>
            <a:pPr algn="just"/>
            <a:endParaRPr lang="pl-PL" kern="0" dirty="0" smtClean="0">
              <a:latin typeface="Calibri" panose="020F0502020204030204" pitchFamily="34" charset="0"/>
            </a:endParaRPr>
          </a:p>
          <a:p>
            <a:pPr algn="just">
              <a:lnSpc>
                <a:spcPct val="120000"/>
              </a:lnSpc>
            </a:pPr>
            <a:r>
              <a:rPr lang="pl-PL" kern="0" dirty="0" smtClean="0">
                <a:latin typeface="Calibri" panose="020F0502020204030204" pitchFamily="34" charset="0"/>
              </a:rPr>
              <a:t>Kto może być przedsiębiorstwem - przykłady: </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Podmioty nienastawione na zysk (w tym podmioty </a:t>
            </a:r>
            <a:r>
              <a:rPr lang="pl-PL" i="1" kern="0" dirty="0" smtClean="0">
                <a:latin typeface="Calibri" panose="020F0502020204030204" pitchFamily="34" charset="0"/>
              </a:rPr>
              <a:t>non-for-profit</a:t>
            </a:r>
            <a:r>
              <a:rPr lang="pl-PL" kern="0" dirty="0" smtClean="0">
                <a:latin typeface="Calibri" panose="020F0502020204030204" pitchFamily="34" charset="0"/>
              </a:rPr>
              <a:t> oraz </a:t>
            </a:r>
            <a:r>
              <a:rPr lang="pl-PL" i="1" kern="0" dirty="0" smtClean="0">
                <a:latin typeface="Calibri" panose="020F0502020204030204" pitchFamily="34" charset="0"/>
              </a:rPr>
              <a:t>non-profit</a:t>
            </a:r>
            <a:r>
              <a:rPr lang="pl-PL" kern="0" dirty="0" smtClean="0">
                <a:latin typeface="Calibri" panose="020F0502020204030204" pitchFamily="34" charset="0"/>
              </a:rPr>
              <a:t>) mogą także oferować na rynku towary i usługi (np. </a:t>
            </a:r>
            <a:r>
              <a:rPr lang="pl-PL" i="1" kern="0" dirty="0" smtClean="0">
                <a:latin typeface="Calibri" panose="020F0502020204030204" pitchFamily="34" charset="0"/>
              </a:rPr>
              <a:t>wyrok TSUE w sprawie C-244/94 FFSA i in.</a:t>
            </a:r>
            <a:r>
              <a:rPr lang="pl-PL" kern="0" dirty="0" smtClean="0">
                <a:latin typeface="Calibri" panose="020F0502020204030204" pitchFamily="34" charset="0"/>
              </a:rPr>
              <a:t>).</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Podmiot, który jest częścią administracji państwowej i nie ma wyodrębnionej od niej osobowości prawnej (</a:t>
            </a:r>
            <a:r>
              <a:rPr lang="pl-PL" i="1" kern="0" dirty="0" smtClean="0">
                <a:latin typeface="Calibri" panose="020F0502020204030204" pitchFamily="34" charset="0"/>
              </a:rPr>
              <a:t>wyrok TSUE w sprawie 118/85 Komisja vs. Włochy</a:t>
            </a:r>
            <a:r>
              <a:rPr lang="pl-PL" kern="0" dirty="0" smtClean="0">
                <a:latin typeface="Calibri" panose="020F0502020204030204" pitchFamily="34" charset="0"/>
              </a:rPr>
              <a:t>) – np. jednostka budżetowa.</a:t>
            </a: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Jednostka samorządu terytorialnego.</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Fundacja.</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r>
              <a:rPr lang="pl-PL" kern="0" dirty="0" smtClean="0">
                <a:latin typeface="Calibri" panose="020F0502020204030204" pitchFamily="34" charset="0"/>
              </a:rPr>
              <a:t>Stowarzyszenie.</a:t>
            </a: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a:p>
            <a:pPr marL="571500" indent="-571500" algn="just">
              <a:lnSpc>
                <a:spcPct val="120000"/>
              </a:lnSpc>
              <a:buFont typeface="Arial" panose="020B0604020202020204" pitchFamily="34" charset="0"/>
              <a:buChar char="•"/>
            </a:pPr>
            <a:endParaRPr lang="pl-PL" kern="0" dirty="0" smtClean="0">
              <a:latin typeface="Calibri" panose="020F0502020204030204" pitchFamily="34" charset="0"/>
            </a:endParaRPr>
          </a:p>
        </p:txBody>
      </p:sp>
    </p:spTree>
    <p:extLst>
      <p:ext uri="{BB962C8B-B14F-4D97-AF65-F5344CB8AC3E}">
        <p14:creationId xmlns:p14="http://schemas.microsoft.com/office/powerpoint/2010/main" val="4264999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2" name="Prostokąt 1"/>
          <p:cNvSpPr/>
          <p:nvPr/>
        </p:nvSpPr>
        <p:spPr>
          <a:xfrm>
            <a:off x="0" y="1028343"/>
            <a:ext cx="9144000" cy="2862322"/>
          </a:xfrm>
          <a:prstGeom prst="rect">
            <a:avLst/>
          </a:prstGeom>
        </p:spPr>
        <p:txBody>
          <a:bodyPr wrap="square">
            <a:spAutoFit/>
          </a:bodyPr>
          <a:lstStyle/>
          <a:p>
            <a:pPr algn="just"/>
            <a:r>
              <a:rPr lang="pl-PL" u="sng" dirty="0">
                <a:latin typeface="Calibri" panose="020F0502020204030204" pitchFamily="34" charset="0"/>
              </a:rPr>
              <a:t>Zasada:</a:t>
            </a:r>
            <a:r>
              <a:rPr lang="pl-PL" dirty="0">
                <a:latin typeface="Calibri" panose="020F0502020204030204" pitchFamily="34" charset="0"/>
              </a:rPr>
              <a:t>  kształcenie publiczne zasadniczo finansowane przez państwo w ramach krajowego systemu kształcenia finansowanego i nadzorowanego przez państwo uznaje się za niepodlegające regułom pomocy publicznej. Są to bowiem zadania z dziedziny polityki społecznej, kulturalnej i edukacyjnej państwa wobec jego mieszkańców.</a:t>
            </a:r>
          </a:p>
          <a:p>
            <a:pPr algn="just"/>
            <a:endParaRPr lang="pl-PL" dirty="0">
              <a:latin typeface="Calibri" panose="020F0502020204030204" pitchFamily="34" charset="0"/>
            </a:endParaRPr>
          </a:p>
          <a:p>
            <a:pPr algn="just"/>
            <a:endParaRPr lang="pl-PL" dirty="0">
              <a:latin typeface="Calibri" panose="020F0502020204030204" pitchFamily="34" charset="0"/>
            </a:endParaRPr>
          </a:p>
          <a:p>
            <a:pPr algn="just"/>
            <a:r>
              <a:rPr lang="pl-PL" dirty="0">
                <a:latin typeface="Calibri" panose="020F0502020204030204" pitchFamily="34" charset="0"/>
              </a:rPr>
              <a:t>Na taką kwalifikację nie wpływa fakt, że uczniowie/rodzice muszą opłacać opłaty, takie jak czesne czy wpisowe, pod warunkiem, że stanowią one wkład w koszty systemu edukacji oraz pokrywają jedynie niewielką część kosztów. Takich opłat nie można więc uznać za wynagrodzenie za usługę (brak ekwiwalentności świadczeń).</a:t>
            </a:r>
          </a:p>
        </p:txBody>
      </p:sp>
    </p:spTree>
    <p:extLst>
      <p:ext uri="{BB962C8B-B14F-4D97-AF65-F5344CB8AC3E}">
        <p14:creationId xmlns:p14="http://schemas.microsoft.com/office/powerpoint/2010/main" val="779659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Calibri" panose="020F0502020204030204" pitchFamily="34" charset="0"/>
              </a:rPr>
              <a:t>Regionalny Program Operacyjny </a:t>
            </a:r>
            <a:br>
              <a:rPr lang="pl-PL" altLang="pl-PL" sz="1600" b="1" dirty="0">
                <a:solidFill>
                  <a:schemeClr val="bg1"/>
                </a:solidFill>
                <a:latin typeface="Calibri" panose="020F0502020204030204" pitchFamily="34" charset="0"/>
              </a:rPr>
            </a:br>
            <a:r>
              <a:rPr lang="pl-PL" altLang="pl-PL" sz="1600" b="1" dirty="0">
                <a:solidFill>
                  <a:schemeClr val="bg1"/>
                </a:solidFill>
                <a:latin typeface="Calibri" panose="020F0502020204030204" pitchFamily="34" charset="0"/>
              </a:rPr>
              <a:t>Województwa Pomorskiego na lata 2014-2020</a:t>
            </a:r>
          </a:p>
        </p:txBody>
      </p:sp>
      <p:sp>
        <p:nvSpPr>
          <p:cNvPr id="3" name="Prostokąt 2"/>
          <p:cNvSpPr/>
          <p:nvPr/>
        </p:nvSpPr>
        <p:spPr>
          <a:xfrm>
            <a:off x="0" y="980728"/>
            <a:ext cx="9144000" cy="3139321"/>
          </a:xfrm>
          <a:prstGeom prst="rect">
            <a:avLst/>
          </a:prstGeom>
        </p:spPr>
        <p:txBody>
          <a:bodyPr wrap="square">
            <a:spAutoFit/>
          </a:bodyPr>
          <a:lstStyle/>
          <a:p>
            <a:pPr algn="just"/>
            <a:r>
              <a:rPr lang="pl-PL" b="1" u="sng" dirty="0">
                <a:latin typeface="Calibri" panose="020F0502020204030204" pitchFamily="34" charset="0"/>
              </a:rPr>
              <a:t>Inaczej</a:t>
            </a:r>
            <a:r>
              <a:rPr lang="pl-PL" dirty="0">
                <a:latin typeface="Calibri" panose="020F0502020204030204" pitchFamily="34" charset="0"/>
              </a:rPr>
              <a:t> w przypadku usług edukacyjnych finansowanych głównie przez uczniów/rodziców lub z przychodów komercyjnych, również </a:t>
            </a:r>
            <a:r>
              <a:rPr lang="pl-PL" dirty="0" smtClean="0">
                <a:latin typeface="Calibri" panose="020F0502020204030204" pitchFamily="34" charset="0"/>
              </a:rPr>
              <a:t>usług oferowanych przez </a:t>
            </a:r>
            <a:r>
              <a:rPr lang="pl-PL" dirty="0">
                <a:latin typeface="Calibri" panose="020F0502020204030204" pitchFamily="34" charset="0"/>
              </a:rPr>
              <a:t>podmioty publiczne – finansowanie takich usług ze środków publicznych stanowi co do zasady pomoc publiczną.</a:t>
            </a:r>
          </a:p>
          <a:p>
            <a:pPr algn="just"/>
            <a:endParaRPr lang="pl-PL" dirty="0">
              <a:latin typeface="Calibri" panose="020F0502020204030204" pitchFamily="34" charset="0"/>
            </a:endParaRPr>
          </a:p>
          <a:p>
            <a:pPr algn="just"/>
            <a:endParaRPr lang="pl-PL" dirty="0">
              <a:latin typeface="Calibri" panose="020F0502020204030204" pitchFamily="34" charset="0"/>
            </a:endParaRPr>
          </a:p>
          <a:p>
            <a:pPr algn="just"/>
            <a:r>
              <a:rPr lang="pl-PL" dirty="0">
                <a:latin typeface="Calibri" panose="020F0502020204030204" pitchFamily="34" charset="0"/>
              </a:rPr>
              <a:t>W przypadku projektu realizowanego w ścisłym partnerstwie z przedsiębiorcą: możliwość wystąpienia pomocy publicznej na rzecz przedsiębiorcy.</a:t>
            </a:r>
          </a:p>
          <a:p>
            <a:pPr algn="just"/>
            <a:endParaRPr lang="pl-PL" i="1" dirty="0" smtClean="0">
              <a:latin typeface="Calibri" panose="020F0502020204030204" pitchFamily="34" charset="0"/>
            </a:endParaRPr>
          </a:p>
          <a:p>
            <a:pPr algn="just"/>
            <a:r>
              <a:rPr lang="pl-PL" i="1" dirty="0" smtClean="0">
                <a:latin typeface="Calibri" panose="020F0502020204030204" pitchFamily="34" charset="0"/>
              </a:rPr>
              <a:t>Przykład</a:t>
            </a:r>
            <a:r>
              <a:rPr lang="pl-PL" i="1" dirty="0">
                <a:latin typeface="Calibri" panose="020F0502020204030204" pitchFamily="34" charset="0"/>
              </a:rPr>
              <a:t>:</a:t>
            </a:r>
            <a:r>
              <a:rPr lang="pl-PL" dirty="0">
                <a:latin typeface="Calibri" panose="020F0502020204030204" pitchFamily="34" charset="0"/>
              </a:rPr>
              <a:t> budowa hali do praktycznej nauki zawodu, która posłuży także do wykonywania w pełnym zakresie normalnej działalności danego zakładu, tj. w której będzie się odbywała normalna </a:t>
            </a:r>
            <a:r>
              <a:rPr lang="pl-PL" dirty="0" smtClean="0">
                <a:latin typeface="Calibri" panose="020F0502020204030204" pitchFamily="34" charset="0"/>
              </a:rPr>
              <a:t>produkcja.</a:t>
            </a:r>
            <a:endParaRPr lang="pl-PL" dirty="0">
              <a:latin typeface="Calibri" panose="020F0502020204030204" pitchFamily="34" charset="0"/>
            </a:endParaRPr>
          </a:p>
        </p:txBody>
      </p:sp>
    </p:spTree>
    <p:extLst>
      <p:ext uri="{BB962C8B-B14F-4D97-AF65-F5344CB8AC3E}">
        <p14:creationId xmlns:p14="http://schemas.microsoft.com/office/powerpoint/2010/main" val="113778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19"/>
          <p:cNvSpPr txBox="1">
            <a:spLocks noChangeArrowheads="1"/>
          </p:cNvSpPr>
          <p:nvPr/>
        </p:nvSpPr>
        <p:spPr bwMode="auto">
          <a:xfrm>
            <a:off x="3032125" y="185738"/>
            <a:ext cx="5487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l-PL" altLang="pl-PL" sz="1600" b="1" dirty="0">
                <a:solidFill>
                  <a:schemeClr val="bg1"/>
                </a:solidFill>
                <a:latin typeface="Arial Black" pitchFamily="34" charset="0"/>
              </a:rPr>
              <a:t>Regionalny Program Operacyjny </a:t>
            </a:r>
            <a:br>
              <a:rPr lang="pl-PL" altLang="pl-PL" sz="1600" b="1" dirty="0">
                <a:solidFill>
                  <a:schemeClr val="bg1"/>
                </a:solidFill>
                <a:latin typeface="Arial Black" pitchFamily="34" charset="0"/>
              </a:rPr>
            </a:br>
            <a:r>
              <a:rPr lang="pl-PL" altLang="pl-PL" sz="1600" b="1" dirty="0">
                <a:solidFill>
                  <a:schemeClr val="bg1"/>
                </a:solidFill>
                <a:latin typeface="Arial Black" pitchFamily="34" charset="0"/>
              </a:rPr>
              <a:t>Województwa Pomorskiego na lata 2014-2020</a:t>
            </a:r>
          </a:p>
        </p:txBody>
      </p:sp>
      <p:sp>
        <p:nvSpPr>
          <p:cNvPr id="2" name="Prostokąt 1"/>
          <p:cNvSpPr/>
          <p:nvPr/>
        </p:nvSpPr>
        <p:spPr>
          <a:xfrm>
            <a:off x="0" y="980728"/>
            <a:ext cx="9144000" cy="5632311"/>
          </a:xfrm>
          <a:prstGeom prst="rect">
            <a:avLst/>
          </a:prstGeom>
        </p:spPr>
        <p:txBody>
          <a:bodyPr wrap="square">
            <a:spAutoFit/>
          </a:bodyPr>
          <a:lstStyle/>
          <a:p>
            <a:pPr algn="just"/>
            <a:r>
              <a:rPr lang="pl-PL" dirty="0">
                <a:latin typeface="Calibri" panose="020F0502020204030204" pitchFamily="34" charset="0"/>
              </a:rPr>
              <a:t>Mieszane, gospodarczo-niegospodarcze wykorzystanie infrastruktury wytworzonej z dofinansowaniem publicznym.</a:t>
            </a:r>
          </a:p>
          <a:p>
            <a:pPr algn="just"/>
            <a:endParaRPr lang="pl-PL" dirty="0">
              <a:latin typeface="Calibri" panose="020F0502020204030204" pitchFamily="34" charset="0"/>
            </a:endParaRPr>
          </a:p>
          <a:p>
            <a:pPr algn="just"/>
            <a:r>
              <a:rPr lang="pl-PL" b="1" u="sng" dirty="0" smtClean="0">
                <a:latin typeface="Calibri" panose="020F0502020204030204" pitchFamily="34" charset="0"/>
              </a:rPr>
              <a:t>Projekt</a:t>
            </a:r>
            <a:r>
              <a:rPr lang="pl-PL" dirty="0" smtClean="0">
                <a:latin typeface="Calibri" panose="020F0502020204030204" pitchFamily="34" charset="0"/>
              </a:rPr>
              <a:t> Zawiadomienia Komisji w sprawie pojęcia pomocy publicznej:</a:t>
            </a:r>
            <a:r>
              <a:rPr lang="pl-PL" i="1" dirty="0" smtClean="0">
                <a:latin typeface="Calibri" panose="020F0502020204030204" pitchFamily="34" charset="0"/>
              </a:rPr>
              <a:t> „W </a:t>
            </a:r>
            <a:r>
              <a:rPr lang="pl-PL" i="1" dirty="0">
                <a:latin typeface="Calibri" panose="020F0502020204030204" pitchFamily="34" charset="0"/>
              </a:rPr>
              <a:t>przypadkach wykorzystywania infrastruktury do celów tak komercyjnych, jak i niekomercyjnych, gdy jest ona wykorzystywana prawie wyłącznie do celów prowadzenia działalności niegospodarczej, finansowanie infrastruktury może w całości wychodzić poza zakres zasad pomocy państwa, pod warunkiem że użytkowanie infrastruktury do celów gospodarczych </a:t>
            </a:r>
            <a:r>
              <a:rPr lang="pl-PL" i="1" u="sng" dirty="0">
                <a:latin typeface="Calibri" panose="020F0502020204030204" pitchFamily="34" charset="0"/>
              </a:rPr>
              <a:t>zachowa charakter czysto pomocniczy</a:t>
            </a:r>
            <a:r>
              <a:rPr lang="pl-PL" i="1" dirty="0">
                <a:latin typeface="Calibri" panose="020F0502020204030204" pitchFamily="34" charset="0"/>
              </a:rPr>
              <a:t>, tj. działalności, która jest bezpośrednio powiązana z eksploatacją infrastruktury, konieczna do eksploatacji infrastruktury lub nieodłącznie związana z podstawowym wykorzystaniem o charakterze niegospodarczym. Zasadniczo nakłady na taką działalność pomocniczą (np. materiał, sprzęt, praca, aktywa trwałe) są takie same, jak na podstawową działalność o charakterze niegospodarczym. Jeżeli chodzi o </a:t>
            </a:r>
            <a:r>
              <a:rPr lang="pl-PL" i="1" dirty="0" smtClean="0">
                <a:latin typeface="Calibri" panose="020F0502020204030204" pitchFamily="34" charset="0"/>
              </a:rPr>
              <a:t>potencjał </a:t>
            </a:r>
            <a:r>
              <a:rPr lang="pl-PL" i="1" dirty="0">
                <a:latin typeface="Calibri" panose="020F0502020204030204" pitchFamily="34" charset="0"/>
              </a:rPr>
              <a:t>infrastruktury, zakres działalności gospodarczej o charakterze pomocniczym musi pozostać ograniczony </a:t>
            </a:r>
            <a:r>
              <a:rPr lang="pl-PL" i="1" u="sng" dirty="0">
                <a:latin typeface="Calibri" panose="020F0502020204030204" pitchFamily="34" charset="0"/>
              </a:rPr>
              <a:t>(do 15% </a:t>
            </a:r>
            <a:r>
              <a:rPr lang="pl-PL" i="1" u="sng" dirty="0" smtClean="0">
                <a:latin typeface="Calibri" panose="020F0502020204030204" pitchFamily="34" charset="0"/>
              </a:rPr>
              <a:t>całkowitego rocznego potencjału </a:t>
            </a:r>
            <a:r>
              <a:rPr lang="pl-PL" i="1" u="sng" dirty="0" smtClean="0">
                <a:latin typeface="Calibri" panose="020F0502020204030204" pitchFamily="34" charset="0"/>
              </a:rPr>
              <a:t>infrastruktury</a:t>
            </a:r>
            <a:r>
              <a:rPr lang="pl-PL" u="sng" dirty="0" smtClean="0">
                <a:latin typeface="Calibri" panose="020F0502020204030204" pitchFamily="34" charset="0"/>
              </a:rPr>
              <a:t>)</a:t>
            </a:r>
            <a:r>
              <a:rPr lang="pl-PL" dirty="0" smtClean="0">
                <a:latin typeface="Calibri" panose="020F0502020204030204" pitchFamily="34" charset="0"/>
              </a:rPr>
              <a:t>”. (Uwaga: Zawiadomienie jest w fazie projektu, dlatego nie należy tego stanowiska traktować jako rodzącego uzasadnione oczekiwania co do ostatecznej oceny Komisji!) </a:t>
            </a:r>
            <a:endParaRPr lang="pl-PL" dirty="0">
              <a:latin typeface="Calibri" panose="020F0502020204030204" pitchFamily="34" charset="0"/>
            </a:endParaRPr>
          </a:p>
          <a:p>
            <a:pPr algn="just"/>
            <a:endParaRPr lang="pl-PL" dirty="0">
              <a:latin typeface="Calibri" panose="020F0502020204030204" pitchFamily="34" charset="0"/>
            </a:endParaRPr>
          </a:p>
          <a:p>
            <a:pPr algn="just"/>
            <a:r>
              <a:rPr lang="pl-PL" dirty="0">
                <a:latin typeface="Calibri" panose="020F0502020204030204" pitchFamily="34" charset="0"/>
              </a:rPr>
              <a:t>(</a:t>
            </a:r>
            <a:r>
              <a:rPr lang="pl-PL" i="1" dirty="0">
                <a:latin typeface="Calibri" panose="020F0502020204030204" pitchFamily="34" charset="0"/>
              </a:rPr>
              <a:t>Przykład: </a:t>
            </a:r>
            <a:r>
              <a:rPr lang="pl-PL" dirty="0">
                <a:latin typeface="Calibri" panose="020F0502020204030204" pitchFamily="34" charset="0"/>
              </a:rPr>
              <a:t>wyposażenie warsztatu mechanicznego szkoły, w którym uczniowie dokonywać będą także odpłatnych napraw samochodów, za co szkoła pobierać będzie opłaty).</a:t>
            </a:r>
          </a:p>
        </p:txBody>
      </p:sp>
    </p:spTree>
    <p:extLst>
      <p:ext uri="{BB962C8B-B14F-4D97-AF65-F5344CB8AC3E}">
        <p14:creationId xmlns:p14="http://schemas.microsoft.com/office/powerpoint/2010/main" val="502190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2699792" y="188640"/>
            <a:ext cx="6408712" cy="646331"/>
          </a:xfrm>
          <a:prstGeom prst="rect">
            <a:avLst/>
          </a:prstGeom>
        </p:spPr>
        <p:txBody>
          <a:bodyPr wrap="square">
            <a:spAutoFit/>
          </a:bodyPr>
          <a:lstStyle/>
          <a:p>
            <a:pPr algn="ctr" eaLnBrk="1" hangingPunct="1"/>
            <a:r>
              <a:rPr lang="pl-PL" altLang="pl-PL" b="1" dirty="0">
                <a:solidFill>
                  <a:schemeClr val="bg1"/>
                </a:solidFill>
                <a:latin typeface="Arial Black" pitchFamily="34" charset="0"/>
              </a:rPr>
              <a:t>Regionalny Program Operacyjny </a:t>
            </a:r>
            <a:br>
              <a:rPr lang="pl-PL" altLang="pl-PL" b="1" dirty="0">
                <a:solidFill>
                  <a:schemeClr val="bg1"/>
                </a:solidFill>
                <a:latin typeface="Arial Black" pitchFamily="34" charset="0"/>
              </a:rPr>
            </a:br>
            <a:r>
              <a:rPr lang="pl-PL" altLang="pl-PL" b="1" dirty="0">
                <a:solidFill>
                  <a:schemeClr val="bg1"/>
                </a:solidFill>
                <a:latin typeface="Arial Black" pitchFamily="34" charset="0"/>
              </a:rPr>
              <a:t>Województwa Pomorskiego na lata 2014-2020</a:t>
            </a:r>
          </a:p>
        </p:txBody>
      </p:sp>
      <p:sp>
        <p:nvSpPr>
          <p:cNvPr id="5" name="pole tekstowe 4"/>
          <p:cNvSpPr txBox="1"/>
          <p:nvPr/>
        </p:nvSpPr>
        <p:spPr>
          <a:xfrm>
            <a:off x="0" y="980728"/>
            <a:ext cx="9144000" cy="2308324"/>
          </a:xfrm>
          <a:prstGeom prst="rect">
            <a:avLst/>
          </a:prstGeom>
          <a:noFill/>
        </p:spPr>
        <p:txBody>
          <a:bodyPr wrap="square" rtlCol="0">
            <a:spAutoFit/>
          </a:bodyPr>
          <a:lstStyle/>
          <a:p>
            <a:pPr algn="just"/>
            <a:r>
              <a:rPr lang="pl-PL" u="sng" dirty="0" smtClean="0">
                <a:latin typeface="Calibri" panose="020F0502020204030204" pitchFamily="34" charset="0"/>
              </a:rPr>
              <a:t>W przypadku, gdy działalność gospodarcza wykracza poza działalność o charakterze czysto pomocniczym:</a:t>
            </a:r>
            <a:r>
              <a:rPr lang="pl-PL" dirty="0" smtClean="0">
                <a:latin typeface="Calibri" panose="020F0502020204030204" pitchFamily="34" charset="0"/>
              </a:rPr>
              <a:t> jeżeli </a:t>
            </a:r>
            <a:r>
              <a:rPr lang="pl-PL" dirty="0">
                <a:latin typeface="Calibri" panose="020F0502020204030204" pitchFamily="34" charset="0"/>
              </a:rPr>
              <a:t>infrastruktura jest użytkowana zarówno do działalności gospodarczej, jak </a:t>
            </a:r>
            <a:r>
              <a:rPr lang="pl-PL" dirty="0" smtClean="0">
                <a:latin typeface="Calibri" panose="020F0502020204030204" pitchFamily="34" charset="0"/>
              </a:rPr>
              <a:t>i niegospodarczej</a:t>
            </a:r>
            <a:r>
              <a:rPr lang="pl-PL" dirty="0">
                <a:latin typeface="Calibri" panose="020F0502020204030204" pitchFamily="34" charset="0"/>
              </a:rPr>
              <a:t>, finansowanie publiczne będzie podlegało zasadom </a:t>
            </a:r>
            <a:r>
              <a:rPr lang="pl-PL" dirty="0" smtClean="0">
                <a:latin typeface="Calibri" panose="020F0502020204030204" pitchFamily="34" charset="0"/>
              </a:rPr>
              <a:t>pomocy publicznej </a:t>
            </a:r>
            <a:r>
              <a:rPr lang="pl-PL" dirty="0">
                <a:latin typeface="Calibri" panose="020F0502020204030204" pitchFamily="34" charset="0"/>
              </a:rPr>
              <a:t>wyłącznie w zakresie, w jakim będzie obejmowało koszty związane </a:t>
            </a:r>
            <a:r>
              <a:rPr lang="pl-PL" dirty="0" smtClean="0">
                <a:latin typeface="Calibri" panose="020F0502020204030204" pitchFamily="34" charset="0"/>
              </a:rPr>
              <a:t>z działalnością </a:t>
            </a:r>
            <a:r>
              <a:rPr lang="pl-PL" dirty="0">
                <a:latin typeface="Calibri" panose="020F0502020204030204" pitchFamily="34" charset="0"/>
              </a:rPr>
              <a:t>gospodarczą. Jeżeli możliwe jest oddzielenie kosztów i </a:t>
            </a:r>
            <a:r>
              <a:rPr lang="pl-PL" dirty="0" smtClean="0">
                <a:latin typeface="Calibri" panose="020F0502020204030204" pitchFamily="34" charset="0"/>
              </a:rPr>
              <a:t>przychodów związanych z działalnością </a:t>
            </a:r>
            <a:r>
              <a:rPr lang="pl-PL" dirty="0">
                <a:latin typeface="Calibri" panose="020F0502020204030204" pitchFamily="34" charset="0"/>
              </a:rPr>
              <a:t>gospodarczą i niegospodarczą, zasady pomocy </a:t>
            </a:r>
            <a:r>
              <a:rPr lang="pl-PL" dirty="0" smtClean="0">
                <a:latin typeface="Calibri" panose="020F0502020204030204" pitchFamily="34" charset="0"/>
              </a:rPr>
              <a:t>publicznej mają </a:t>
            </a:r>
            <a:r>
              <a:rPr lang="pl-PL" dirty="0">
                <a:latin typeface="Calibri" panose="020F0502020204030204" pitchFamily="34" charset="0"/>
              </a:rPr>
              <a:t>zastosowanie wyłącznie w odniesieniu do przyznanego wsparcia ze </a:t>
            </a:r>
            <a:r>
              <a:rPr lang="pl-PL" dirty="0" smtClean="0">
                <a:latin typeface="Calibri" panose="020F0502020204030204" pitchFamily="34" charset="0"/>
              </a:rPr>
              <a:t>strony państwa </a:t>
            </a:r>
            <a:r>
              <a:rPr lang="pl-PL" dirty="0">
                <a:latin typeface="Calibri" panose="020F0502020204030204" pitchFamily="34" charset="0"/>
              </a:rPr>
              <a:t>w kwocie przewyższającej koszty prowadzenia </a:t>
            </a:r>
            <a:r>
              <a:rPr lang="pl-PL" dirty="0" smtClean="0">
                <a:latin typeface="Calibri" panose="020F0502020204030204" pitchFamily="34" charset="0"/>
              </a:rPr>
              <a:t>działalności niegospodarczej</a:t>
            </a:r>
            <a:r>
              <a:rPr lang="pl-PL" dirty="0">
                <a:latin typeface="Calibri" panose="020F0502020204030204" pitchFamily="34" charset="0"/>
              </a:rPr>
              <a:t>.</a:t>
            </a:r>
          </a:p>
        </p:txBody>
      </p:sp>
    </p:spTree>
    <p:extLst>
      <p:ext uri="{BB962C8B-B14F-4D97-AF65-F5344CB8AC3E}">
        <p14:creationId xmlns:p14="http://schemas.microsoft.com/office/powerpoint/2010/main" val="1645986245"/>
      </p:ext>
    </p:extLst>
  </p:cSld>
  <p:clrMapOvr>
    <a:masterClrMapping/>
  </p:clrMapOvr>
</p:sld>
</file>

<file path=ppt/theme/theme1.xml><?xml version="1.0" encoding="utf-8"?>
<a:theme xmlns:a="http://schemas.openxmlformats.org/drawingml/2006/main" name="Projekt domyślny">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6300</TotalTime>
  <Words>2010</Words>
  <Application>Microsoft Office PowerPoint</Application>
  <PresentationFormat>Pokaz na ekranie (4:3)</PresentationFormat>
  <Paragraphs>183</Paragraphs>
  <Slides>23</Slides>
  <Notes>1</Notes>
  <HiddenSlides>0</HiddenSlides>
  <MMClips>0</MMClips>
  <ScaleCrop>false</ScaleCrop>
  <HeadingPairs>
    <vt:vector size="4" baseType="variant">
      <vt:variant>
        <vt:lpstr>Motyw</vt:lpstr>
      </vt:variant>
      <vt:variant>
        <vt:i4>1</vt:i4>
      </vt:variant>
      <vt:variant>
        <vt:lpstr>Tytuły slajdów</vt:lpstr>
      </vt:variant>
      <vt:variant>
        <vt:i4>23</vt:i4>
      </vt:variant>
    </vt:vector>
  </HeadingPairs>
  <TitlesOfParts>
    <vt:vector size="24" baseType="lpstr">
      <vt:lpstr>Projekt domyślny</vt:lpstr>
      <vt:lpstr>POMOC PUBLICZNA dla projektów realizowanych w ramach Działania 4.1. RPO WP 2014-2020 – Infrastruktura ponadgimnazjalnych szkół zawodowych</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Regionalny Program Operacyjny  Województwa Pomorskiego na lata 2014-2020</vt:lpstr>
      <vt:lpstr>Prezentacja programu PowerPoint</vt:lpstr>
      <vt:lpstr>Prezentacja programu PowerPoint</vt:lpstr>
    </vt:vector>
  </TitlesOfParts>
  <Company>UMWP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72 dpi</dc:title>
  <dc:creator>Stawiński Arkadiusz</dc:creator>
  <cp:lastModifiedBy>DPR - Ciupak Kamil</cp:lastModifiedBy>
  <cp:revision>495</cp:revision>
  <dcterms:created xsi:type="dcterms:W3CDTF">2008-01-08T07:52:50Z</dcterms:created>
  <dcterms:modified xsi:type="dcterms:W3CDTF">2016-03-08T13:12:26Z</dcterms:modified>
</cp:coreProperties>
</file>