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3"/>
  </p:notesMasterIdLst>
  <p:sldIdLst>
    <p:sldId id="261" r:id="rId3"/>
    <p:sldId id="392" r:id="rId4"/>
    <p:sldId id="438" r:id="rId5"/>
    <p:sldId id="419" r:id="rId6"/>
    <p:sldId id="420" r:id="rId7"/>
    <p:sldId id="429" r:id="rId8"/>
    <p:sldId id="435" r:id="rId9"/>
    <p:sldId id="421" r:id="rId10"/>
    <p:sldId id="431" r:id="rId11"/>
    <p:sldId id="433" r:id="rId12"/>
    <p:sldId id="436" r:id="rId13"/>
    <p:sldId id="437" r:id="rId14"/>
    <p:sldId id="422" r:id="rId15"/>
    <p:sldId id="412" r:id="rId16"/>
    <p:sldId id="413" r:id="rId17"/>
    <p:sldId id="430" r:id="rId18"/>
    <p:sldId id="434" r:id="rId19"/>
    <p:sldId id="432" r:id="rId20"/>
    <p:sldId id="407" r:id="rId21"/>
    <p:sldId id="337" r:id="rId22"/>
  </p:sldIdLst>
  <p:sldSz cx="9144000" cy="6858000" type="screen4x3"/>
  <p:notesSz cx="6669088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  <a:srgbClr val="003399"/>
    <a:srgbClr val="006600"/>
    <a:srgbClr val="000099"/>
    <a:srgbClr val="33CC33"/>
    <a:srgbClr val="3366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8" autoAdjust="0"/>
    <p:restoredTop sz="94660"/>
  </p:normalViewPr>
  <p:slideViewPr>
    <p:cSldViewPr>
      <p:cViewPr>
        <p:scale>
          <a:sx n="106" d="100"/>
          <a:sy n="106" d="100"/>
        </p:scale>
        <p:origin x="-3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90A814-9CE8-4A6B-82F1-55D396705FC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2550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7D3D31-4EC4-48D6-BF5B-995038A9E00A}" type="slidenum">
              <a:rPr lang="pl-PL" altLang="pl-PL" sz="1200"/>
              <a:pPr algn="r" eaLnBrk="1" hangingPunct="1"/>
              <a:t>20</a:t>
            </a:fld>
            <a:endParaRPr lang="pl-PL" altLang="pl-P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B45E-F67C-4C2E-9D31-B55F625184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58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A2B6-CDDC-4B38-AA45-F318ACD3D4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33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69EF-B57D-4C36-8C04-06D4F64E5C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8589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D2C35-92C5-466D-B452-4C2F91DB09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7610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5305-02B8-4D31-8EE1-E7B664F9B0B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2655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92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29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06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68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37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2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1797-9064-4493-BE07-7980183196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10403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80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185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8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958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2016-06-14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3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3ABE6-B6B8-4FB2-8884-F8B2E982A3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86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35AEE-45E2-4FA3-93EC-F1A7D9782F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8184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8142E-2F36-4D8C-838A-A29014A2CC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674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787F-8E95-4FEA-B4F3-7C50336B25D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266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BA5E-6CA3-4F53-9D3A-EF22ED92E0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314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EDDE-FD7A-459F-969D-B370C8896C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64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5F75-E439-42DC-9406-ACA7753F214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875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438311-A240-475D-B3AF-BF6742BE4F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B7897AF-0CC4-4451-94B2-A767B4E0BFB2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2016-06-14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9CBD368-CD7F-4F9B-84E2-1A15CF7A39DA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competition/state_aid/modernisation/notice_of_aid_e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ytuł 1"/>
          <p:cNvSpPr>
            <a:spLocks noGrp="1"/>
          </p:cNvSpPr>
          <p:nvPr>
            <p:ph type="title"/>
          </p:nvPr>
        </p:nvSpPr>
        <p:spPr>
          <a:xfrm>
            <a:off x="365250" y="1700808"/>
            <a:ext cx="8345363" cy="2664296"/>
          </a:xfrm>
        </p:spPr>
        <p:txBody>
          <a:bodyPr/>
          <a:lstStyle/>
          <a:p>
            <a:r>
              <a:rPr lang="pl-PL" altLang="pl-PL" sz="3200" b="1" i="1" kern="120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charset="0"/>
              </a:rPr>
              <a:t>POMOC PUBLICZNA</a:t>
            </a:r>
            <a:br>
              <a:rPr lang="pl-PL" altLang="pl-PL" sz="3200" b="1" i="1" kern="120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charset="0"/>
              </a:rPr>
            </a:br>
            <a:r>
              <a:rPr lang="pl-PL" sz="3200" b="1" i="1" dirty="0">
                <a:solidFill>
                  <a:schemeClr val="bg1"/>
                </a:solidFill>
                <a:latin typeface="Calibri" panose="020F0502020204030204" pitchFamily="34" charset="0"/>
              </a:rPr>
              <a:t>dla projektów </a:t>
            </a:r>
            <a:r>
              <a:rPr lang="pl-PL" sz="32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realizowanych w </a:t>
            </a:r>
            <a:r>
              <a:rPr lang="pl-PL" sz="3200" b="1" i="1" dirty="0">
                <a:solidFill>
                  <a:schemeClr val="bg1"/>
                </a:solidFill>
                <a:latin typeface="Calibri" panose="020F0502020204030204" pitchFamily="34" charset="0"/>
              </a:rPr>
              <a:t>ramach </a:t>
            </a:r>
            <a:r>
              <a:rPr lang="pl-PL" sz="32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Działania 4.2. RPO WP 2014-2020 – </a:t>
            </a:r>
            <a:br>
              <a:rPr lang="pl-PL" sz="32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Kilka praktycznych aspektów</a:t>
            </a:r>
            <a:endParaRPr lang="pl-PL" altLang="pl-PL" sz="2400" b="1" kern="1200" dirty="0">
              <a:solidFill>
                <a:schemeClr val="bg1"/>
              </a:solidFill>
              <a:latin typeface="Calibri" panose="020F0502020204030204" pitchFamily="34" charset="0"/>
              <a:ea typeface="+mn-ea"/>
              <a:cs typeface="Arial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619250" y="5895975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Regionalny Program </a:t>
            </a:r>
            <a:r>
              <a:rPr lang="pl-PL" altLang="pl-PL" sz="1200" b="1" dirty="0" smtClean="0">
                <a:solidFill>
                  <a:schemeClr val="bg1"/>
                </a:solidFill>
                <a:latin typeface="Calibri" pitchFamily="34" charset="0"/>
              </a:rPr>
              <a:t> Operacyjny  Województwa Pomorskiego </a:t>
            </a:r>
            <a:r>
              <a:rPr lang="pl-PL" altLang="pl-PL" sz="1200" b="1" dirty="0">
                <a:solidFill>
                  <a:schemeClr val="bg1"/>
                </a:solidFill>
                <a:latin typeface="Calibri" pitchFamily="34" charset="0"/>
              </a:rPr>
              <a:t>na lata 2014-2020</a:t>
            </a:r>
          </a:p>
        </p:txBody>
      </p:sp>
      <p:pic>
        <p:nvPicPr>
          <p:cNvPr id="2054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022458" y="4933109"/>
            <a:ext cx="3038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Gdańsk, 16 czerwca 2016 r.</a:t>
            </a:r>
            <a:endParaRPr lang="pl-PL" altLang="pl-PL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9001000" cy="583264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u="sng" dirty="0" smtClean="0">
                <a:latin typeface="Calibri" panose="020F0502020204030204" pitchFamily="34" charset="0"/>
              </a:rPr>
              <a:t>Przykład 1: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Budynek publicznej szkoły wyższej ma powierzchnię 1 000 m</a:t>
            </a:r>
            <a:r>
              <a:rPr lang="pl-PL" sz="2200" baseline="30000" dirty="0" smtClean="0">
                <a:latin typeface="Calibri" panose="020F0502020204030204" pitchFamily="34" charset="0"/>
              </a:rPr>
              <a:t>2</a:t>
            </a:r>
            <a:r>
              <a:rPr lang="pl-PL" sz="2200" dirty="0" smtClean="0">
                <a:latin typeface="Calibri" panose="020F0502020204030204" pitchFamily="34" charset="0"/>
              </a:rPr>
              <a:t>. Z tego sala wykładowa o powierzchni 100 m</a:t>
            </a:r>
            <a:r>
              <a:rPr lang="pl-PL" sz="2200" baseline="30000" dirty="0" smtClean="0">
                <a:latin typeface="Calibri" panose="020F0502020204030204" pitchFamily="34" charset="0"/>
              </a:rPr>
              <a:t>2</a:t>
            </a:r>
            <a:r>
              <a:rPr lang="pl-PL" sz="2200" dirty="0" smtClean="0">
                <a:latin typeface="Calibri" panose="020F0502020204030204" pitchFamily="34" charset="0"/>
              </a:rPr>
              <a:t> jest wynajmowana prywatnej szkole językowej w całym zakresie czasu.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100 m</a:t>
            </a:r>
            <a:r>
              <a:rPr lang="pl-PL" sz="2200" baseline="30000" dirty="0" smtClean="0">
                <a:latin typeface="Calibri" panose="020F0502020204030204" pitchFamily="34" charset="0"/>
              </a:rPr>
              <a:t>2</a:t>
            </a:r>
            <a:r>
              <a:rPr lang="pl-PL" sz="2200" dirty="0" smtClean="0">
                <a:latin typeface="Calibri" panose="020F0502020204030204" pitchFamily="34" charset="0"/>
              </a:rPr>
              <a:t>/1000 m</a:t>
            </a:r>
            <a:r>
              <a:rPr lang="pl-PL" sz="2200" baseline="30000" dirty="0" smtClean="0">
                <a:latin typeface="Calibri" panose="020F0502020204030204" pitchFamily="34" charset="0"/>
              </a:rPr>
              <a:t>2</a:t>
            </a:r>
            <a:r>
              <a:rPr lang="pl-PL" sz="2200" dirty="0" smtClean="0">
                <a:latin typeface="Calibri" panose="020F0502020204030204" pitchFamily="34" charset="0"/>
              </a:rPr>
              <a:t> x 100% = 10%.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Wniosek: działalność gospodarcza ma jedynie pomocniczy charakter.  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29431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9001000" cy="583264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u="sng" dirty="0" smtClean="0">
                <a:latin typeface="Calibri" panose="020F0502020204030204" pitchFamily="34" charset="0"/>
              </a:rPr>
              <a:t>Przykład 2: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Laboratorium uczelni publicznej jest wykorzystywane przez 1 000 godzin rocznie. Przez 600 godzin jest wykorzystywane na potrzeby studentów studiów nieodpłatnych (stacjonarnych). Przez 250 godzin jest wykorzystywane przez studentów studiów w pełni odpłatnych. Przez 150 godzin jest wykorzystywane na potrzeby badań kontraktowych na rzecz przedsiębiorców.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Działalność gospodarcza w sumie: 250 h + 150 h = 400 h. </a:t>
            </a:r>
            <a:endParaRPr lang="pl-PL" sz="2200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>
                <a:latin typeface="Calibri" panose="020F0502020204030204" pitchFamily="34" charset="0"/>
              </a:rPr>
              <a:t>4</a:t>
            </a:r>
            <a:r>
              <a:rPr lang="pl-PL" sz="2200" dirty="0" smtClean="0">
                <a:latin typeface="Calibri" panose="020F0502020204030204" pitchFamily="34" charset="0"/>
              </a:rPr>
              <a:t>00 h/1000 h x 100% = </a:t>
            </a:r>
            <a:r>
              <a:rPr lang="pl-PL" sz="2200" dirty="0" smtClean="0">
                <a:latin typeface="Calibri" panose="020F0502020204030204" pitchFamily="34" charset="0"/>
              </a:rPr>
              <a:t>40</a:t>
            </a:r>
            <a:r>
              <a:rPr lang="pl-PL" sz="2200" dirty="0" smtClean="0">
                <a:latin typeface="Calibri" panose="020F0502020204030204" pitchFamily="34" charset="0"/>
              </a:rPr>
              <a:t>%.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pl-PL" sz="2200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Wniosek: działalność gospodarcza wykracza poza pomocniczy charakter.  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481645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08504" cy="583264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u="sng" dirty="0" smtClean="0">
                <a:latin typeface="Calibri" panose="020F0502020204030204" pitchFamily="34" charset="0"/>
              </a:rPr>
              <a:t>Przykład 3: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W budynku publicznej szkoły wyższej o łącznej powierzchni 1000 m</a:t>
            </a:r>
            <a:r>
              <a:rPr lang="pl-PL" sz="1800" baseline="30000" dirty="0" smtClean="0">
                <a:latin typeface="Calibri" panose="020F0502020204030204" pitchFamily="34" charset="0"/>
              </a:rPr>
              <a:t>2</a:t>
            </a:r>
            <a:r>
              <a:rPr lang="pl-PL" sz="1800" dirty="0" smtClean="0">
                <a:latin typeface="Calibri" panose="020F0502020204030204" pitchFamily="34" charset="0"/>
              </a:rPr>
              <a:t> wszystkie sale oprócz laboratorium wykorzystywane są wyłącznie przez studentów studiów nieodpłatnych.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Laboratorium ma powierzchnię 300 m</a:t>
            </a:r>
            <a:r>
              <a:rPr lang="pl-PL" sz="1800" baseline="30000" dirty="0" smtClean="0">
                <a:latin typeface="Calibri" panose="020F0502020204030204" pitchFamily="34" charset="0"/>
              </a:rPr>
              <a:t>2</a:t>
            </a:r>
            <a:r>
              <a:rPr lang="pl-PL" sz="1800" dirty="0" smtClean="0">
                <a:latin typeface="Calibri" panose="020F0502020204030204" pitchFamily="34" charset="0"/>
              </a:rPr>
              <a:t>. Jest wykorzystywane przez 500 godzin rocznie, z czego: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l-PL" sz="1800" dirty="0" smtClean="0">
                <a:latin typeface="Calibri" panose="020F0502020204030204" pitchFamily="34" charset="0"/>
              </a:rPr>
              <a:t>300 h przez studentów studiów nieodpłatnych;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l-PL" sz="1800" dirty="0" smtClean="0">
                <a:latin typeface="Calibri" panose="020F0502020204030204" pitchFamily="34" charset="0"/>
              </a:rPr>
              <a:t>200 h na kontraktowe badania na rzecz przedsiębiorstw: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Etap 1: działalność gospodarcza laboratorium to 40% czasu (200 h/500 h x 100% = 40%).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Można uznać, że do działalności gospodarczej wykorzystywane jest 120 m</a:t>
            </a:r>
            <a:r>
              <a:rPr lang="pl-PL" sz="1800" baseline="30000" dirty="0" smtClean="0">
                <a:latin typeface="Calibri" panose="020F0502020204030204" pitchFamily="34" charset="0"/>
              </a:rPr>
              <a:t>2</a:t>
            </a:r>
            <a:r>
              <a:rPr lang="pl-PL" sz="1800" dirty="0" smtClean="0">
                <a:latin typeface="Calibri" panose="020F0502020204030204" pitchFamily="34" charset="0"/>
              </a:rPr>
              <a:t> laboratorium (300 m</a:t>
            </a:r>
            <a:r>
              <a:rPr lang="pl-PL" sz="1800" baseline="30000" dirty="0" smtClean="0">
                <a:latin typeface="Calibri" panose="020F0502020204030204" pitchFamily="34" charset="0"/>
              </a:rPr>
              <a:t>2</a:t>
            </a:r>
            <a:r>
              <a:rPr lang="pl-PL" sz="1800" dirty="0" smtClean="0">
                <a:latin typeface="Calibri" panose="020F0502020204030204" pitchFamily="34" charset="0"/>
              </a:rPr>
              <a:t> x 40% = 120 m</a:t>
            </a:r>
            <a:r>
              <a:rPr lang="pl-PL" sz="1800" baseline="30000" dirty="0" smtClean="0">
                <a:latin typeface="Calibri" panose="020F0502020204030204" pitchFamily="34" charset="0"/>
              </a:rPr>
              <a:t>2</a:t>
            </a:r>
            <a:r>
              <a:rPr lang="pl-PL" sz="1800" dirty="0" smtClean="0">
                <a:latin typeface="Calibri" panose="020F0502020204030204" pitchFamily="34" charset="0"/>
              </a:rPr>
              <a:t>).  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Etap 2: powierzchnia łączna budynku do działalności gospodarczej: 120 m</a:t>
            </a:r>
            <a:r>
              <a:rPr lang="pl-PL" sz="1800" baseline="30000" dirty="0" smtClean="0">
                <a:latin typeface="Calibri" panose="020F0502020204030204" pitchFamily="34" charset="0"/>
              </a:rPr>
              <a:t>2</a:t>
            </a:r>
            <a:r>
              <a:rPr lang="pl-PL" sz="1800" dirty="0" smtClean="0">
                <a:latin typeface="Calibri" panose="020F0502020204030204" pitchFamily="34" charset="0"/>
              </a:rPr>
              <a:t>/1000 m</a:t>
            </a:r>
            <a:r>
              <a:rPr lang="pl-PL" sz="1800" baseline="30000" dirty="0" smtClean="0">
                <a:latin typeface="Calibri" panose="020F0502020204030204" pitchFamily="34" charset="0"/>
              </a:rPr>
              <a:t>2</a:t>
            </a:r>
            <a:r>
              <a:rPr lang="pl-PL" sz="1800" dirty="0" smtClean="0">
                <a:latin typeface="Calibri" panose="020F0502020204030204" pitchFamily="34" charset="0"/>
              </a:rPr>
              <a:t> x 100% = </a:t>
            </a:r>
            <a:r>
              <a:rPr lang="pl-PL" sz="1800" b="1" dirty="0" smtClean="0">
                <a:latin typeface="Calibri" panose="020F0502020204030204" pitchFamily="34" charset="0"/>
              </a:rPr>
              <a:t>12%</a:t>
            </a:r>
            <a:r>
              <a:rPr lang="pl-PL" sz="1800" dirty="0" smtClean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dirty="0" smtClean="0">
                <a:latin typeface="Calibri" panose="020F0502020204030204" pitchFamily="34" charset="0"/>
              </a:rPr>
              <a:t>Wniosek: działalność gospodarcza ma charakter pomocniczy.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504428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699792" y="188640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0" y="98072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u="sng" dirty="0" smtClean="0">
                <a:latin typeface="Calibri" panose="020F0502020204030204" pitchFamily="34" charset="0"/>
              </a:rPr>
              <a:t>W przypadku, gdy działalność gospodarcza wykracza poza działalność o charakterze czysto pomocniczym:</a:t>
            </a:r>
            <a:r>
              <a:rPr lang="pl-PL" dirty="0" smtClean="0">
                <a:latin typeface="Calibri" panose="020F0502020204030204" pitchFamily="34" charset="0"/>
              </a:rPr>
              <a:t> jeżeli </a:t>
            </a:r>
            <a:r>
              <a:rPr lang="pl-PL" dirty="0">
                <a:latin typeface="Calibri" panose="020F0502020204030204" pitchFamily="34" charset="0"/>
              </a:rPr>
              <a:t>infrastruktura jest użytkowana zarówno do działalności gospodarczej, jak </a:t>
            </a:r>
            <a:r>
              <a:rPr lang="pl-PL" dirty="0" smtClean="0">
                <a:latin typeface="Calibri" panose="020F0502020204030204" pitchFamily="34" charset="0"/>
              </a:rPr>
              <a:t>i niegospodarczej</a:t>
            </a:r>
            <a:r>
              <a:rPr lang="pl-PL" dirty="0">
                <a:latin typeface="Calibri" panose="020F0502020204030204" pitchFamily="34" charset="0"/>
              </a:rPr>
              <a:t>, finansowanie publiczne będzie podlegało zasadom </a:t>
            </a:r>
            <a:r>
              <a:rPr lang="pl-PL" dirty="0" smtClean="0">
                <a:latin typeface="Calibri" panose="020F0502020204030204" pitchFamily="34" charset="0"/>
              </a:rPr>
              <a:t>pomocy publicznej </a:t>
            </a:r>
            <a:r>
              <a:rPr lang="pl-PL" dirty="0">
                <a:latin typeface="Calibri" panose="020F0502020204030204" pitchFamily="34" charset="0"/>
              </a:rPr>
              <a:t>wyłącznie w zakresie, w jakim będzie obejmowało koszty związane </a:t>
            </a:r>
            <a:r>
              <a:rPr lang="pl-PL" dirty="0" smtClean="0">
                <a:latin typeface="Calibri" panose="020F0502020204030204" pitchFamily="34" charset="0"/>
              </a:rPr>
              <a:t>z działalnością </a:t>
            </a:r>
            <a:r>
              <a:rPr lang="pl-PL" dirty="0">
                <a:latin typeface="Calibri" panose="020F0502020204030204" pitchFamily="34" charset="0"/>
              </a:rPr>
              <a:t>gospodarczą. Jeżeli możliwe jest oddzielenie kosztów i </a:t>
            </a:r>
            <a:r>
              <a:rPr lang="pl-PL" dirty="0" smtClean="0">
                <a:latin typeface="Calibri" panose="020F0502020204030204" pitchFamily="34" charset="0"/>
              </a:rPr>
              <a:t>przychodów związanych z działalnością </a:t>
            </a:r>
            <a:r>
              <a:rPr lang="pl-PL" dirty="0">
                <a:latin typeface="Calibri" panose="020F0502020204030204" pitchFamily="34" charset="0"/>
              </a:rPr>
              <a:t>gospodarczą i niegospodarczą, zasady pomocy </a:t>
            </a:r>
            <a:r>
              <a:rPr lang="pl-PL" dirty="0" smtClean="0">
                <a:latin typeface="Calibri" panose="020F0502020204030204" pitchFamily="34" charset="0"/>
              </a:rPr>
              <a:t>publicznej mają </a:t>
            </a:r>
            <a:r>
              <a:rPr lang="pl-PL" dirty="0">
                <a:latin typeface="Calibri" panose="020F0502020204030204" pitchFamily="34" charset="0"/>
              </a:rPr>
              <a:t>zastosowanie wyłącznie w odniesieniu do przyznanego wsparcia ze </a:t>
            </a:r>
            <a:r>
              <a:rPr lang="pl-PL" dirty="0" smtClean="0">
                <a:latin typeface="Calibri" panose="020F0502020204030204" pitchFamily="34" charset="0"/>
              </a:rPr>
              <a:t>strony państwa </a:t>
            </a:r>
            <a:r>
              <a:rPr lang="pl-PL" dirty="0">
                <a:latin typeface="Calibri" panose="020F0502020204030204" pitchFamily="34" charset="0"/>
              </a:rPr>
              <a:t>w kwocie przewyższającej koszty prowadzenia </a:t>
            </a:r>
            <a:r>
              <a:rPr lang="pl-PL" dirty="0" smtClean="0">
                <a:latin typeface="Calibri" panose="020F0502020204030204" pitchFamily="34" charset="0"/>
              </a:rPr>
              <a:t>działalności niegospodarczej</a:t>
            </a:r>
            <a:r>
              <a:rPr lang="pl-PL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5986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 bwMode="auto">
          <a:xfrm>
            <a:off x="0" y="934064"/>
            <a:ext cx="9036497" cy="5807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/>
            <a:endParaRPr lang="pl-PL" sz="2000" kern="0" dirty="0" smtClean="0"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l-PL" sz="2200" kern="0" dirty="0" smtClean="0">
                <a:latin typeface="Calibri" panose="020F0502020204030204" pitchFamily="34" charset="0"/>
              </a:rPr>
              <a:t>Przesłanka zakłócenia lub groźby zakłócenia konkurencji i wpływu na wymianę handlową między państwami członkowskimi:</a:t>
            </a:r>
          </a:p>
          <a:p>
            <a:pPr algn="just">
              <a:lnSpc>
                <a:spcPct val="110000"/>
              </a:lnSpc>
            </a:pPr>
            <a:endParaRPr lang="pl-PL" sz="1900" kern="0" dirty="0" smtClean="0">
              <a:latin typeface="Calibri" panose="020F0502020204030204" pitchFamily="34" charset="0"/>
            </a:endParaRP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200" kern="0" dirty="0" smtClean="0">
                <a:latin typeface="Calibri" panose="020F0502020204030204" pitchFamily="34" charset="0"/>
              </a:rPr>
              <a:t>Rozumienie dalekie od intuicyjnego;</a:t>
            </a: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sz="2200" kern="0" dirty="0" smtClean="0">
              <a:latin typeface="Calibri" panose="020F0502020204030204" pitchFamily="34" charset="0"/>
            </a:endParaRP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200" kern="0" dirty="0" smtClean="0">
                <a:latin typeface="Calibri" panose="020F0502020204030204" pitchFamily="34" charset="0"/>
              </a:rPr>
              <a:t>Zazwyczaj analizowane są łącznie;</a:t>
            </a: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sz="1900" kern="0" dirty="0" smtClean="0">
              <a:latin typeface="Calibri" panose="020F0502020204030204" pitchFamily="34" charset="0"/>
            </a:endParaRP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200" kern="0" dirty="0" smtClean="0">
                <a:latin typeface="Calibri" panose="020F0502020204030204" pitchFamily="34" charset="0"/>
              </a:rPr>
              <a:t>Uznaje się, że środek przyznany przez państwo stwarza groźbę naruszenia konkurencji, jeżeli może powodować poprawę pozycji konkurencyjnej beneficjenta w porównaniu z pozycją innych przedsiębiorstw, z którymi beneficjent konkuruje;</a:t>
            </a: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sz="1900" kern="0" dirty="0" smtClean="0">
              <a:latin typeface="Calibri" panose="020F0502020204030204" pitchFamily="34" charset="0"/>
            </a:endParaRP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200" kern="0" dirty="0" smtClean="0">
                <a:latin typeface="Calibri" panose="020F0502020204030204" pitchFamily="34" charset="0"/>
              </a:rPr>
              <a:t>Zakłócenie konkurencji w wyniku udzielenia wsparcia nie musi być rzeczywiste. Wystarczy bowiem sama groźba zakłócenia konkurencji. Może być to więc potencjalne zakłócenie konkurencji;</a:t>
            </a: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sz="1900" kern="0" dirty="0" smtClean="0">
              <a:latin typeface="Calibri" panose="020F0502020204030204" pitchFamily="34" charset="0"/>
            </a:endParaRPr>
          </a:p>
          <a:p>
            <a:pPr marL="571500" indent="-5715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2200" u="sng" kern="0" dirty="0" smtClean="0">
                <a:latin typeface="Calibri" panose="020F0502020204030204" pitchFamily="34" charset="0"/>
              </a:rPr>
              <a:t>Fakt, że kwota pomocy jest niewielka lub że przedsiębiorstwo będące beneficjentem jest małe, nie wykluczy sam w sobie zakłócenia konkurencji </a:t>
            </a:r>
            <a:br>
              <a:rPr lang="pl-PL" sz="2200" u="sng" kern="0" dirty="0" smtClean="0">
                <a:latin typeface="Calibri" panose="020F0502020204030204" pitchFamily="34" charset="0"/>
              </a:rPr>
            </a:br>
            <a:r>
              <a:rPr lang="pl-PL" sz="2200" u="sng" kern="0" dirty="0" smtClean="0">
                <a:latin typeface="Calibri" panose="020F0502020204030204" pitchFamily="34" charset="0"/>
              </a:rPr>
              <a:t>lub groźby zakłócenia konkurencji,</a:t>
            </a:r>
            <a:r>
              <a:rPr lang="pl-PL" sz="2200" kern="0" dirty="0" smtClean="0">
                <a:latin typeface="Calibri" panose="020F0502020204030204" pitchFamily="34" charset="0"/>
              </a:rPr>
              <a:t> pod warunkiem jednak, że prawdo-podobieństwo takiego zakłócenia nie jest jedynie hipotetyczne (</a:t>
            </a:r>
            <a:r>
              <a:rPr lang="pl-PL" sz="2200" i="1" kern="0" dirty="0" smtClean="0">
                <a:latin typeface="Calibri" panose="020F0502020204030204" pitchFamily="34" charset="0"/>
              </a:rPr>
              <a:t>wyrok TSUE </a:t>
            </a:r>
            <a:br>
              <a:rPr lang="pl-PL" sz="2200" i="1" kern="0" dirty="0" smtClean="0">
                <a:latin typeface="Calibri" panose="020F0502020204030204" pitchFamily="34" charset="0"/>
              </a:rPr>
            </a:br>
            <a:r>
              <a:rPr lang="pl-PL" sz="2200" i="1" kern="0" dirty="0" err="1" smtClean="0">
                <a:latin typeface="Calibri" panose="020F0502020204030204" pitchFamily="34" charset="0"/>
              </a:rPr>
              <a:t>ws</a:t>
            </a:r>
            <a:r>
              <a:rPr lang="pl-PL" sz="2200" i="1" kern="0" dirty="0" smtClean="0">
                <a:latin typeface="Calibri" panose="020F0502020204030204" pitchFamily="34" charset="0"/>
              </a:rPr>
              <a:t>. C-280/00</a:t>
            </a:r>
            <a:r>
              <a:rPr lang="pl-PL" sz="2200" kern="0" dirty="0" smtClean="0">
                <a:latin typeface="Calibri" panose="020F0502020204030204" pitchFamily="34" charset="0"/>
              </a:rPr>
              <a:t> </a:t>
            </a:r>
            <a:r>
              <a:rPr lang="pl-PL" sz="2200" i="1" kern="0" dirty="0" err="1" smtClean="0">
                <a:latin typeface="Calibri" panose="020F0502020204030204" pitchFamily="34" charset="0"/>
              </a:rPr>
              <a:t>Altmark</a:t>
            </a:r>
            <a:r>
              <a:rPr lang="pl-PL" sz="2200" i="1" kern="0" dirty="0" smtClean="0">
                <a:latin typeface="Calibri" panose="020F0502020204030204" pitchFamily="34" charset="0"/>
              </a:rPr>
              <a:t> Trans</a:t>
            </a:r>
            <a:r>
              <a:rPr lang="pl-PL" sz="2200" kern="0" dirty="0" smtClean="0"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347864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59855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347864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  <p:sp>
        <p:nvSpPr>
          <p:cNvPr id="5" name="Prostokąt 4"/>
          <p:cNvSpPr/>
          <p:nvPr/>
        </p:nvSpPr>
        <p:spPr>
          <a:xfrm>
            <a:off x="188640" y="1124744"/>
            <a:ext cx="8847856" cy="3929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3525" indent="-2635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Pomoc wywiera wpływ na wymianę handlową, jeżeli umacnia pozycję przedsiębiorstwa w stosunku do innych przedsiębiorstw konkurujących z nim. Co do wpływu na wymianę handlową, </a:t>
            </a:r>
            <a:r>
              <a:rPr lang="pl-PL" dirty="0" smtClean="0">
                <a:latin typeface="Calibri" panose="020F0502020204030204" pitchFamily="34" charset="0"/>
              </a:rPr>
              <a:t>to </a:t>
            </a:r>
            <a:r>
              <a:rPr lang="pl-PL" dirty="0">
                <a:latin typeface="Calibri" panose="020F0502020204030204" pitchFamily="34" charset="0"/>
              </a:rPr>
              <a:t>nie ma znaczenia, że dany beneficjent nie świadczy żadnych usług poza granicami Polski, a świadczy jedynie usługi </a:t>
            </a:r>
            <a:r>
              <a:rPr lang="pl-PL" dirty="0" smtClean="0">
                <a:latin typeface="Calibri" panose="020F0502020204030204" pitchFamily="34" charset="0"/>
              </a:rPr>
              <a:t>o </a:t>
            </a:r>
            <a:r>
              <a:rPr lang="pl-PL" dirty="0">
                <a:latin typeface="Calibri" panose="020F0502020204030204" pitchFamily="34" charset="0"/>
              </a:rPr>
              <a:t>charakterze lokalnym czy regionalnym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</a:p>
          <a:p>
            <a:pPr marL="263525" indent="-2635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3525" indent="-2635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1100" dirty="0">
              <a:latin typeface="Calibri" panose="020F0502020204030204" pitchFamily="34" charset="0"/>
            </a:endParaRPr>
          </a:p>
          <a:p>
            <a:pPr marL="263525" indent="-263525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Jednakże wpływ środka pomocowego na wymianę handlową między państwami członkowskimi UE nie może być domniemywany lub tylko hipotetyczny. Musi zostać wykazane,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oparciu o dające się przewidzieć skutki danego środka pomocowego, dlaczego zakłóca on lub grozi zakłóceniem konkurencji i może wpływać na wymianę handlową.</a:t>
            </a:r>
          </a:p>
        </p:txBody>
      </p:sp>
    </p:spTree>
    <p:extLst>
      <p:ext uri="{BB962C8B-B14F-4D97-AF65-F5344CB8AC3E}">
        <p14:creationId xmlns:p14="http://schemas.microsoft.com/office/powerpoint/2010/main" val="4016763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347864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Calibri" panose="020F0502020204030204" pitchFamily="34" charset="0"/>
              </a:rPr>
              <a:t>Pomoc publiczna </a:t>
            </a:r>
            <a:r>
              <a:rPr lang="pl-PL" sz="2400" dirty="0" smtClean="0">
                <a:latin typeface="Calibri" panose="020F0502020204030204" pitchFamily="34" charset="0"/>
              </a:rPr>
              <a:t>może </a:t>
            </a:r>
            <a:r>
              <a:rPr lang="pl-PL" sz="2400" dirty="0">
                <a:latin typeface="Calibri" panose="020F0502020204030204" pitchFamily="34" charset="0"/>
              </a:rPr>
              <a:t>nie wystąpić w przypadku publicznego finansowania szkół wyższych o lokalnym bądź regionalnym zasięgu działania, które mają niewielu studentów, nie oferują studiów w językach obcych i nie są położone w </a:t>
            </a:r>
            <a:r>
              <a:rPr lang="pl-PL" sz="2400" dirty="0" smtClean="0">
                <a:latin typeface="Calibri" panose="020F0502020204030204" pitchFamily="34" charset="0"/>
              </a:rPr>
              <a:t>regionie łatwo dostępnym dla cudzoziemców </a:t>
            </a:r>
            <a:r>
              <a:rPr lang="pl-PL" sz="2400" dirty="0">
                <a:latin typeface="Calibri" panose="020F0502020204030204" pitchFamily="34" charset="0"/>
              </a:rPr>
              <a:t>i w ten sposób nie są atrakcyjne dla studentów z innych państw członkowskich. W takiej sytuacji publiczne finansowanie szkół nie wywiera wpływu na wymianę handlową między państwami członkowskimi. </a:t>
            </a:r>
            <a:endParaRPr lang="pl-PL" sz="2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Calibri" panose="020F0502020204030204" pitchFamily="34" charset="0"/>
              </a:rPr>
              <a:t>Bardzo ważne: mała całkowita liczba studentów (w analizowanej sprawie – poniżej 150)!!!</a:t>
            </a:r>
          </a:p>
          <a:p>
            <a:pPr marL="0" indent="0" algn="just">
              <a:buNone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i="1" dirty="0" smtClean="0">
                <a:latin typeface="Calibri" panose="020F0502020204030204" pitchFamily="34" charset="0"/>
              </a:rPr>
              <a:t>Por</a:t>
            </a:r>
            <a:r>
              <a:rPr lang="pl-PL" sz="2400" i="1" dirty="0">
                <a:latin typeface="Calibri" panose="020F0502020204030204" pitchFamily="34" charset="0"/>
              </a:rPr>
              <a:t>. decyzja </a:t>
            </a:r>
            <a:r>
              <a:rPr lang="pl-PL" sz="2400" i="1" dirty="0" smtClean="0">
                <a:latin typeface="Calibri" panose="020F0502020204030204" pitchFamily="34" charset="0"/>
              </a:rPr>
              <a:t>Komisji Europejskiej </a:t>
            </a:r>
            <a:r>
              <a:rPr lang="pl-PL" sz="2400" i="1" dirty="0">
                <a:latin typeface="Calibri" panose="020F0502020204030204" pitchFamily="34" charset="0"/>
              </a:rPr>
              <a:t>z 8 listopada 2006 r. w sprawie </a:t>
            </a:r>
            <a:r>
              <a:rPr lang="pl-PL" sz="2400" i="1" dirty="0" smtClean="0">
                <a:latin typeface="Calibri" panose="020F0502020204030204" pitchFamily="34" charset="0"/>
              </a:rPr>
              <a:t/>
            </a:r>
            <a:br>
              <a:rPr lang="pl-PL" sz="2400" i="1" dirty="0" smtClean="0">
                <a:latin typeface="Calibri" panose="020F0502020204030204" pitchFamily="34" charset="0"/>
              </a:rPr>
            </a:br>
            <a:r>
              <a:rPr lang="pl-PL" sz="2400" i="1" dirty="0" smtClean="0">
                <a:latin typeface="Calibri" panose="020F0502020204030204" pitchFamily="34" charset="0"/>
              </a:rPr>
              <a:t>NN </a:t>
            </a:r>
            <a:r>
              <a:rPr lang="pl-PL" sz="2400" i="1" dirty="0">
                <a:latin typeface="Calibri" panose="020F0502020204030204" pitchFamily="34" charset="0"/>
              </a:rPr>
              <a:t>54/2006 </a:t>
            </a:r>
            <a:r>
              <a:rPr lang="pl-PL" sz="2400" i="1" dirty="0" err="1">
                <a:latin typeface="Calibri" panose="020F0502020204030204" pitchFamily="34" charset="0"/>
              </a:rPr>
              <a:t>Prerov</a:t>
            </a:r>
            <a:r>
              <a:rPr lang="pl-PL" sz="2400" i="1" dirty="0">
                <a:latin typeface="Calibri" panose="020F0502020204030204" pitchFamily="34" charset="0"/>
              </a:rPr>
              <a:t> Logistics College.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65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347864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>
                <a:latin typeface="Calibri" panose="020F0502020204030204" pitchFamily="34" charset="0"/>
              </a:rPr>
              <a:t>Inne czynniki wskazujące na istnienie wpływu na wymianę handlową:</a:t>
            </a:r>
          </a:p>
          <a:p>
            <a:pPr marL="0" indent="0" algn="just">
              <a:buNone/>
            </a:pPr>
            <a:endParaRPr lang="pl-PL" sz="2400" i="1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Wysokie miejsca w rankingach szkół wyższych;</a:t>
            </a: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Uczestniczenie w programach wymiany międzynarodowej;</a:t>
            </a: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 smtClean="0">
                <a:latin typeface="Calibri" panose="020F0502020204030204" pitchFamily="34" charset="0"/>
              </a:rPr>
              <a:t>Strona internetowa dostępna także w językach obcych.</a:t>
            </a:r>
          </a:p>
          <a:p>
            <a:pPr algn="just"/>
            <a:endParaRPr lang="pl-PL" sz="2400" i="1" dirty="0">
              <a:latin typeface="Calibri" panose="020F0502020204030204" pitchFamily="34" charset="0"/>
            </a:endParaRPr>
          </a:p>
          <a:p>
            <a:pPr algn="just"/>
            <a:endParaRPr lang="pl-PL" sz="2400" i="1" dirty="0" smtClean="0">
              <a:latin typeface="Calibri" panose="020F0502020204030204" pitchFamily="34" charset="0"/>
            </a:endParaRPr>
          </a:p>
          <a:p>
            <a:pPr algn="just"/>
            <a:endParaRPr lang="pl-PL" sz="2400" i="1" dirty="0">
              <a:latin typeface="Calibri" panose="020F0502020204030204" pitchFamily="34" charset="0"/>
            </a:endParaRPr>
          </a:p>
          <a:p>
            <a:pPr algn="just"/>
            <a:endParaRPr lang="pl-PL" sz="24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1826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upa 134"/>
          <p:cNvGrpSpPr/>
          <p:nvPr/>
        </p:nvGrpSpPr>
        <p:grpSpPr>
          <a:xfrm>
            <a:off x="251520" y="404664"/>
            <a:ext cx="8640960" cy="6642738"/>
            <a:chOff x="347531" y="134634"/>
            <a:chExt cx="8640960" cy="6642738"/>
          </a:xfrm>
        </p:grpSpPr>
        <p:sp>
          <p:nvSpPr>
            <p:cNvPr id="136" name="Prostokąt 135"/>
            <p:cNvSpPr/>
            <p:nvPr/>
          </p:nvSpPr>
          <p:spPr>
            <a:xfrm>
              <a:off x="347531" y="134634"/>
              <a:ext cx="8640960" cy="664273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sp>
        <p:sp>
          <p:nvSpPr>
            <p:cNvPr id="137" name="Dowolny kształt 136"/>
            <p:cNvSpPr/>
            <p:nvPr/>
          </p:nvSpPr>
          <p:spPr>
            <a:xfrm>
              <a:off x="4237082" y="134634"/>
              <a:ext cx="1456817" cy="448711"/>
            </a:xfrm>
            <a:custGeom>
              <a:avLst/>
              <a:gdLst>
                <a:gd name="connsiteX0" fmla="*/ 0 w 1456817"/>
                <a:gd name="connsiteY0" fmla="*/ 44871 h 448711"/>
                <a:gd name="connsiteX1" fmla="*/ 44871 w 1456817"/>
                <a:gd name="connsiteY1" fmla="*/ 0 h 448711"/>
                <a:gd name="connsiteX2" fmla="*/ 1411946 w 1456817"/>
                <a:gd name="connsiteY2" fmla="*/ 0 h 448711"/>
                <a:gd name="connsiteX3" fmla="*/ 1456817 w 1456817"/>
                <a:gd name="connsiteY3" fmla="*/ 44871 h 448711"/>
                <a:gd name="connsiteX4" fmla="*/ 1456817 w 1456817"/>
                <a:gd name="connsiteY4" fmla="*/ 403840 h 448711"/>
                <a:gd name="connsiteX5" fmla="*/ 1411946 w 1456817"/>
                <a:gd name="connsiteY5" fmla="*/ 448711 h 448711"/>
                <a:gd name="connsiteX6" fmla="*/ 44871 w 1456817"/>
                <a:gd name="connsiteY6" fmla="*/ 448711 h 448711"/>
                <a:gd name="connsiteX7" fmla="*/ 0 w 1456817"/>
                <a:gd name="connsiteY7" fmla="*/ 403840 h 448711"/>
                <a:gd name="connsiteX8" fmla="*/ 0 w 1456817"/>
                <a:gd name="connsiteY8" fmla="*/ 44871 h 44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6817" h="448711">
                  <a:moveTo>
                    <a:pt x="0" y="44871"/>
                  </a:moveTo>
                  <a:cubicBezTo>
                    <a:pt x="0" y="20089"/>
                    <a:pt x="20089" y="0"/>
                    <a:pt x="44871" y="0"/>
                  </a:cubicBezTo>
                  <a:lnTo>
                    <a:pt x="1411946" y="0"/>
                  </a:lnTo>
                  <a:cubicBezTo>
                    <a:pt x="1436728" y="0"/>
                    <a:pt x="1456817" y="20089"/>
                    <a:pt x="1456817" y="44871"/>
                  </a:cubicBezTo>
                  <a:lnTo>
                    <a:pt x="1456817" y="403840"/>
                  </a:lnTo>
                  <a:cubicBezTo>
                    <a:pt x="1456817" y="428622"/>
                    <a:pt x="1436728" y="448711"/>
                    <a:pt x="1411946" y="448711"/>
                  </a:cubicBezTo>
                  <a:lnTo>
                    <a:pt x="44871" y="448711"/>
                  </a:lnTo>
                  <a:cubicBezTo>
                    <a:pt x="20089" y="448711"/>
                    <a:pt x="0" y="428622"/>
                    <a:pt x="0" y="403840"/>
                  </a:cubicBezTo>
                  <a:lnTo>
                    <a:pt x="0" y="4487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32" tIns="47432" rIns="47432" bIns="47432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SZKOŁA WYŻSZA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38" name="Dowolny kształt 137"/>
            <p:cNvSpPr/>
            <p:nvPr/>
          </p:nvSpPr>
          <p:spPr>
            <a:xfrm>
              <a:off x="2624797" y="583345"/>
              <a:ext cx="2340693" cy="3129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40693" y="0"/>
                  </a:moveTo>
                  <a:lnTo>
                    <a:pt x="2340693" y="156476"/>
                  </a:lnTo>
                  <a:lnTo>
                    <a:pt x="0" y="156476"/>
                  </a:lnTo>
                  <a:lnTo>
                    <a:pt x="0" y="312953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9" name="Dowolny kształt 138"/>
            <p:cNvSpPr/>
            <p:nvPr/>
          </p:nvSpPr>
          <p:spPr>
            <a:xfrm>
              <a:off x="2096981" y="896298"/>
              <a:ext cx="1055632" cy="376980"/>
            </a:xfrm>
            <a:custGeom>
              <a:avLst/>
              <a:gdLst>
                <a:gd name="connsiteX0" fmla="*/ 0 w 1055632"/>
                <a:gd name="connsiteY0" fmla="*/ 37698 h 376980"/>
                <a:gd name="connsiteX1" fmla="*/ 37698 w 1055632"/>
                <a:gd name="connsiteY1" fmla="*/ 0 h 376980"/>
                <a:gd name="connsiteX2" fmla="*/ 1017934 w 1055632"/>
                <a:gd name="connsiteY2" fmla="*/ 0 h 376980"/>
                <a:gd name="connsiteX3" fmla="*/ 1055632 w 1055632"/>
                <a:gd name="connsiteY3" fmla="*/ 37698 h 376980"/>
                <a:gd name="connsiteX4" fmla="*/ 1055632 w 1055632"/>
                <a:gd name="connsiteY4" fmla="*/ 339282 h 376980"/>
                <a:gd name="connsiteX5" fmla="*/ 1017934 w 1055632"/>
                <a:gd name="connsiteY5" fmla="*/ 376980 h 376980"/>
                <a:gd name="connsiteX6" fmla="*/ 37698 w 1055632"/>
                <a:gd name="connsiteY6" fmla="*/ 376980 h 376980"/>
                <a:gd name="connsiteX7" fmla="*/ 0 w 1055632"/>
                <a:gd name="connsiteY7" fmla="*/ 339282 h 376980"/>
                <a:gd name="connsiteX8" fmla="*/ 0 w 1055632"/>
                <a:gd name="connsiteY8" fmla="*/ 37698 h 37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5632" h="376980">
                  <a:moveTo>
                    <a:pt x="0" y="37698"/>
                  </a:moveTo>
                  <a:cubicBezTo>
                    <a:pt x="0" y="16878"/>
                    <a:pt x="16878" y="0"/>
                    <a:pt x="37698" y="0"/>
                  </a:cubicBezTo>
                  <a:lnTo>
                    <a:pt x="1017934" y="0"/>
                  </a:lnTo>
                  <a:cubicBezTo>
                    <a:pt x="1038754" y="0"/>
                    <a:pt x="1055632" y="16878"/>
                    <a:pt x="1055632" y="37698"/>
                  </a:cubicBezTo>
                  <a:lnTo>
                    <a:pt x="1055632" y="339282"/>
                  </a:lnTo>
                  <a:cubicBezTo>
                    <a:pt x="1055632" y="360102"/>
                    <a:pt x="1038754" y="376980"/>
                    <a:pt x="1017934" y="376980"/>
                  </a:cubicBezTo>
                  <a:lnTo>
                    <a:pt x="37698" y="376980"/>
                  </a:lnTo>
                  <a:cubicBezTo>
                    <a:pt x="16878" y="376980"/>
                    <a:pt x="0" y="360102"/>
                    <a:pt x="0" y="339282"/>
                  </a:cubicBezTo>
                  <a:lnTo>
                    <a:pt x="0" y="3769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331" tIns="45331" rIns="45331" bIns="45331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PUBLICZNA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40" name="Dowolny kształt 139"/>
            <p:cNvSpPr/>
            <p:nvPr/>
          </p:nvSpPr>
          <p:spPr>
            <a:xfrm>
              <a:off x="1289645" y="1273279"/>
              <a:ext cx="1335152" cy="4151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35152" y="0"/>
                  </a:moveTo>
                  <a:lnTo>
                    <a:pt x="1335152" y="207555"/>
                  </a:lnTo>
                  <a:lnTo>
                    <a:pt x="0" y="207555"/>
                  </a:lnTo>
                  <a:lnTo>
                    <a:pt x="0" y="41511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1" name="Dowolny kształt 140"/>
            <p:cNvSpPr/>
            <p:nvPr/>
          </p:nvSpPr>
          <p:spPr>
            <a:xfrm>
              <a:off x="383552" y="1688389"/>
              <a:ext cx="1812184" cy="1023098"/>
            </a:xfrm>
            <a:custGeom>
              <a:avLst/>
              <a:gdLst>
                <a:gd name="connsiteX0" fmla="*/ 0 w 1812184"/>
                <a:gd name="connsiteY0" fmla="*/ 102310 h 1023098"/>
                <a:gd name="connsiteX1" fmla="*/ 102310 w 1812184"/>
                <a:gd name="connsiteY1" fmla="*/ 0 h 1023098"/>
                <a:gd name="connsiteX2" fmla="*/ 1709874 w 1812184"/>
                <a:gd name="connsiteY2" fmla="*/ 0 h 1023098"/>
                <a:gd name="connsiteX3" fmla="*/ 1812184 w 1812184"/>
                <a:gd name="connsiteY3" fmla="*/ 102310 h 1023098"/>
                <a:gd name="connsiteX4" fmla="*/ 1812184 w 1812184"/>
                <a:gd name="connsiteY4" fmla="*/ 920788 h 1023098"/>
                <a:gd name="connsiteX5" fmla="*/ 1709874 w 1812184"/>
                <a:gd name="connsiteY5" fmla="*/ 1023098 h 1023098"/>
                <a:gd name="connsiteX6" fmla="*/ 102310 w 1812184"/>
                <a:gd name="connsiteY6" fmla="*/ 1023098 h 1023098"/>
                <a:gd name="connsiteX7" fmla="*/ 0 w 1812184"/>
                <a:gd name="connsiteY7" fmla="*/ 920788 h 1023098"/>
                <a:gd name="connsiteX8" fmla="*/ 0 w 1812184"/>
                <a:gd name="connsiteY8" fmla="*/ 102310 h 102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184" h="1023098">
                  <a:moveTo>
                    <a:pt x="0" y="102310"/>
                  </a:moveTo>
                  <a:cubicBezTo>
                    <a:pt x="0" y="45806"/>
                    <a:pt x="45806" y="0"/>
                    <a:pt x="102310" y="0"/>
                  </a:cubicBezTo>
                  <a:lnTo>
                    <a:pt x="1709874" y="0"/>
                  </a:lnTo>
                  <a:cubicBezTo>
                    <a:pt x="1766378" y="0"/>
                    <a:pt x="1812184" y="45806"/>
                    <a:pt x="1812184" y="102310"/>
                  </a:cubicBezTo>
                  <a:lnTo>
                    <a:pt x="1812184" y="920788"/>
                  </a:lnTo>
                  <a:cubicBezTo>
                    <a:pt x="1812184" y="977292"/>
                    <a:pt x="1766378" y="1023098"/>
                    <a:pt x="1709874" y="1023098"/>
                  </a:cubicBezTo>
                  <a:lnTo>
                    <a:pt x="102310" y="1023098"/>
                  </a:lnTo>
                  <a:cubicBezTo>
                    <a:pt x="45806" y="1023098"/>
                    <a:pt x="0" y="977292"/>
                    <a:pt x="0" y="920788"/>
                  </a:cubicBezTo>
                  <a:lnTo>
                    <a:pt x="0" y="1023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256" tIns="64256" rIns="64256" bIns="64256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KSZTAŁCENIE W RAMACH SYSTEMU KRAJOWEGO SYSTEMU KSZTAŁCENIA FINANSOWANEGO I NADZOROWANEGO PRZEZ PAŃSTWO (STUDIA DZIENNE)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42" name="Dowolny kształt 141"/>
            <p:cNvSpPr/>
            <p:nvPr/>
          </p:nvSpPr>
          <p:spPr>
            <a:xfrm>
              <a:off x="1243925" y="2711488"/>
              <a:ext cx="91440" cy="2771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7716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3" name="Dowolny kształt 142"/>
            <p:cNvSpPr/>
            <p:nvPr/>
          </p:nvSpPr>
          <p:spPr>
            <a:xfrm>
              <a:off x="349964" y="2988655"/>
              <a:ext cx="1879361" cy="455724"/>
            </a:xfrm>
            <a:custGeom>
              <a:avLst/>
              <a:gdLst>
                <a:gd name="connsiteX0" fmla="*/ 0 w 1879361"/>
                <a:gd name="connsiteY0" fmla="*/ 45572 h 455724"/>
                <a:gd name="connsiteX1" fmla="*/ 45572 w 1879361"/>
                <a:gd name="connsiteY1" fmla="*/ 0 h 455724"/>
                <a:gd name="connsiteX2" fmla="*/ 1833789 w 1879361"/>
                <a:gd name="connsiteY2" fmla="*/ 0 h 455724"/>
                <a:gd name="connsiteX3" fmla="*/ 1879361 w 1879361"/>
                <a:gd name="connsiteY3" fmla="*/ 45572 h 455724"/>
                <a:gd name="connsiteX4" fmla="*/ 1879361 w 1879361"/>
                <a:gd name="connsiteY4" fmla="*/ 410152 h 455724"/>
                <a:gd name="connsiteX5" fmla="*/ 1833789 w 1879361"/>
                <a:gd name="connsiteY5" fmla="*/ 455724 h 455724"/>
                <a:gd name="connsiteX6" fmla="*/ 45572 w 1879361"/>
                <a:gd name="connsiteY6" fmla="*/ 455724 h 455724"/>
                <a:gd name="connsiteX7" fmla="*/ 0 w 1879361"/>
                <a:gd name="connsiteY7" fmla="*/ 410152 h 455724"/>
                <a:gd name="connsiteX8" fmla="*/ 0 w 1879361"/>
                <a:gd name="connsiteY8" fmla="*/ 45572 h 45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9361" h="455724">
                  <a:moveTo>
                    <a:pt x="0" y="45572"/>
                  </a:moveTo>
                  <a:cubicBezTo>
                    <a:pt x="0" y="20403"/>
                    <a:pt x="20403" y="0"/>
                    <a:pt x="45572" y="0"/>
                  </a:cubicBezTo>
                  <a:lnTo>
                    <a:pt x="1833789" y="0"/>
                  </a:lnTo>
                  <a:cubicBezTo>
                    <a:pt x="1858958" y="0"/>
                    <a:pt x="1879361" y="20403"/>
                    <a:pt x="1879361" y="45572"/>
                  </a:cubicBezTo>
                  <a:lnTo>
                    <a:pt x="1879361" y="410152"/>
                  </a:lnTo>
                  <a:cubicBezTo>
                    <a:pt x="1879361" y="435321"/>
                    <a:pt x="1858958" y="455724"/>
                    <a:pt x="1833789" y="455724"/>
                  </a:cubicBezTo>
                  <a:lnTo>
                    <a:pt x="45572" y="455724"/>
                  </a:lnTo>
                  <a:cubicBezTo>
                    <a:pt x="20403" y="455724"/>
                    <a:pt x="0" y="435321"/>
                    <a:pt x="0" y="410152"/>
                  </a:cubicBezTo>
                  <a:lnTo>
                    <a:pt x="0" y="455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638" tIns="47638" rIns="47638" bIns="47638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BRAK DZIAŁALNOŚCI GOSPODARCZEJ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44" name="Dowolny kształt 143"/>
            <p:cNvSpPr/>
            <p:nvPr/>
          </p:nvSpPr>
          <p:spPr>
            <a:xfrm>
              <a:off x="2624797" y="1273279"/>
              <a:ext cx="1303020" cy="4151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7555"/>
                  </a:lnTo>
                  <a:lnTo>
                    <a:pt x="1303020" y="207555"/>
                  </a:lnTo>
                  <a:lnTo>
                    <a:pt x="1303020" y="41511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5" name="Dowolny kształt 144"/>
            <p:cNvSpPr/>
            <p:nvPr/>
          </p:nvSpPr>
          <p:spPr>
            <a:xfrm>
              <a:off x="2989594" y="1688389"/>
              <a:ext cx="1876448" cy="1023098"/>
            </a:xfrm>
            <a:custGeom>
              <a:avLst/>
              <a:gdLst>
                <a:gd name="connsiteX0" fmla="*/ 0 w 1876448"/>
                <a:gd name="connsiteY0" fmla="*/ 102310 h 1023098"/>
                <a:gd name="connsiteX1" fmla="*/ 102310 w 1876448"/>
                <a:gd name="connsiteY1" fmla="*/ 0 h 1023098"/>
                <a:gd name="connsiteX2" fmla="*/ 1774138 w 1876448"/>
                <a:gd name="connsiteY2" fmla="*/ 0 h 1023098"/>
                <a:gd name="connsiteX3" fmla="*/ 1876448 w 1876448"/>
                <a:gd name="connsiteY3" fmla="*/ 102310 h 1023098"/>
                <a:gd name="connsiteX4" fmla="*/ 1876448 w 1876448"/>
                <a:gd name="connsiteY4" fmla="*/ 920788 h 1023098"/>
                <a:gd name="connsiteX5" fmla="*/ 1774138 w 1876448"/>
                <a:gd name="connsiteY5" fmla="*/ 1023098 h 1023098"/>
                <a:gd name="connsiteX6" fmla="*/ 102310 w 1876448"/>
                <a:gd name="connsiteY6" fmla="*/ 1023098 h 1023098"/>
                <a:gd name="connsiteX7" fmla="*/ 0 w 1876448"/>
                <a:gd name="connsiteY7" fmla="*/ 920788 h 1023098"/>
                <a:gd name="connsiteX8" fmla="*/ 0 w 1876448"/>
                <a:gd name="connsiteY8" fmla="*/ 102310 h 102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6448" h="1023098">
                  <a:moveTo>
                    <a:pt x="0" y="102310"/>
                  </a:moveTo>
                  <a:cubicBezTo>
                    <a:pt x="0" y="45806"/>
                    <a:pt x="45806" y="0"/>
                    <a:pt x="102310" y="0"/>
                  </a:cubicBezTo>
                  <a:lnTo>
                    <a:pt x="1774138" y="0"/>
                  </a:lnTo>
                  <a:cubicBezTo>
                    <a:pt x="1830642" y="0"/>
                    <a:pt x="1876448" y="45806"/>
                    <a:pt x="1876448" y="102310"/>
                  </a:cubicBezTo>
                  <a:lnTo>
                    <a:pt x="1876448" y="920788"/>
                  </a:lnTo>
                  <a:cubicBezTo>
                    <a:pt x="1876448" y="977292"/>
                    <a:pt x="1830642" y="1023098"/>
                    <a:pt x="1774138" y="1023098"/>
                  </a:cubicBezTo>
                  <a:lnTo>
                    <a:pt x="102310" y="1023098"/>
                  </a:lnTo>
                  <a:cubicBezTo>
                    <a:pt x="45806" y="1023098"/>
                    <a:pt x="0" y="977292"/>
                    <a:pt x="0" y="920788"/>
                  </a:cubicBezTo>
                  <a:lnTo>
                    <a:pt x="0" y="1023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256" tIns="64256" rIns="64256" bIns="64256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KSZTAŁCENIE FINANSOWANE W WIĘKSZOŚCI PRZEZ STUDENTÓW/RODZICÓW (NP. STUDIA ZAOCZNE, PODYPLOMOWE)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46" name="Dowolny kształt 145"/>
            <p:cNvSpPr/>
            <p:nvPr/>
          </p:nvSpPr>
          <p:spPr>
            <a:xfrm>
              <a:off x="3882098" y="2711488"/>
              <a:ext cx="91440" cy="2771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7716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7" name="Dowolny kształt 146"/>
            <p:cNvSpPr/>
            <p:nvPr/>
          </p:nvSpPr>
          <p:spPr>
            <a:xfrm>
              <a:off x="2988137" y="2988655"/>
              <a:ext cx="1879361" cy="455724"/>
            </a:xfrm>
            <a:custGeom>
              <a:avLst/>
              <a:gdLst>
                <a:gd name="connsiteX0" fmla="*/ 0 w 1879361"/>
                <a:gd name="connsiteY0" fmla="*/ 45572 h 455724"/>
                <a:gd name="connsiteX1" fmla="*/ 45572 w 1879361"/>
                <a:gd name="connsiteY1" fmla="*/ 0 h 455724"/>
                <a:gd name="connsiteX2" fmla="*/ 1833789 w 1879361"/>
                <a:gd name="connsiteY2" fmla="*/ 0 h 455724"/>
                <a:gd name="connsiteX3" fmla="*/ 1879361 w 1879361"/>
                <a:gd name="connsiteY3" fmla="*/ 45572 h 455724"/>
                <a:gd name="connsiteX4" fmla="*/ 1879361 w 1879361"/>
                <a:gd name="connsiteY4" fmla="*/ 410152 h 455724"/>
                <a:gd name="connsiteX5" fmla="*/ 1833789 w 1879361"/>
                <a:gd name="connsiteY5" fmla="*/ 455724 h 455724"/>
                <a:gd name="connsiteX6" fmla="*/ 45572 w 1879361"/>
                <a:gd name="connsiteY6" fmla="*/ 455724 h 455724"/>
                <a:gd name="connsiteX7" fmla="*/ 0 w 1879361"/>
                <a:gd name="connsiteY7" fmla="*/ 410152 h 455724"/>
                <a:gd name="connsiteX8" fmla="*/ 0 w 1879361"/>
                <a:gd name="connsiteY8" fmla="*/ 45572 h 45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9361" h="455724">
                  <a:moveTo>
                    <a:pt x="0" y="45572"/>
                  </a:moveTo>
                  <a:cubicBezTo>
                    <a:pt x="0" y="20403"/>
                    <a:pt x="20403" y="0"/>
                    <a:pt x="45572" y="0"/>
                  </a:cubicBezTo>
                  <a:lnTo>
                    <a:pt x="1833789" y="0"/>
                  </a:lnTo>
                  <a:cubicBezTo>
                    <a:pt x="1858958" y="0"/>
                    <a:pt x="1879361" y="20403"/>
                    <a:pt x="1879361" y="45572"/>
                  </a:cubicBezTo>
                  <a:lnTo>
                    <a:pt x="1879361" y="410152"/>
                  </a:lnTo>
                  <a:cubicBezTo>
                    <a:pt x="1879361" y="435321"/>
                    <a:pt x="1858958" y="455724"/>
                    <a:pt x="1833789" y="455724"/>
                  </a:cubicBezTo>
                  <a:lnTo>
                    <a:pt x="45572" y="455724"/>
                  </a:lnTo>
                  <a:cubicBezTo>
                    <a:pt x="20403" y="455724"/>
                    <a:pt x="0" y="435321"/>
                    <a:pt x="0" y="410152"/>
                  </a:cubicBezTo>
                  <a:lnTo>
                    <a:pt x="0" y="455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638" tIns="47638" rIns="47638" bIns="47638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DZIAŁALNOŚĆ GOSPODARCZA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48" name="Dowolny kształt 147"/>
            <p:cNvSpPr/>
            <p:nvPr/>
          </p:nvSpPr>
          <p:spPr>
            <a:xfrm>
              <a:off x="2571858" y="3444380"/>
              <a:ext cx="1355959" cy="5693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55959" y="0"/>
                  </a:moveTo>
                  <a:lnTo>
                    <a:pt x="1355959" y="284668"/>
                  </a:lnTo>
                  <a:lnTo>
                    <a:pt x="0" y="284668"/>
                  </a:lnTo>
                  <a:lnTo>
                    <a:pt x="0" y="56933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9" name="Dowolny kształt 148"/>
            <p:cNvSpPr/>
            <p:nvPr/>
          </p:nvSpPr>
          <p:spPr>
            <a:xfrm>
              <a:off x="1912912" y="4013717"/>
              <a:ext cx="1317892" cy="1110388"/>
            </a:xfrm>
            <a:custGeom>
              <a:avLst/>
              <a:gdLst>
                <a:gd name="connsiteX0" fmla="*/ 0 w 1317892"/>
                <a:gd name="connsiteY0" fmla="*/ 111039 h 1110388"/>
                <a:gd name="connsiteX1" fmla="*/ 111039 w 1317892"/>
                <a:gd name="connsiteY1" fmla="*/ 0 h 1110388"/>
                <a:gd name="connsiteX2" fmla="*/ 1206853 w 1317892"/>
                <a:gd name="connsiteY2" fmla="*/ 0 h 1110388"/>
                <a:gd name="connsiteX3" fmla="*/ 1317892 w 1317892"/>
                <a:gd name="connsiteY3" fmla="*/ 111039 h 1110388"/>
                <a:gd name="connsiteX4" fmla="*/ 1317892 w 1317892"/>
                <a:gd name="connsiteY4" fmla="*/ 999349 h 1110388"/>
                <a:gd name="connsiteX5" fmla="*/ 1206853 w 1317892"/>
                <a:gd name="connsiteY5" fmla="*/ 1110388 h 1110388"/>
                <a:gd name="connsiteX6" fmla="*/ 111039 w 1317892"/>
                <a:gd name="connsiteY6" fmla="*/ 1110388 h 1110388"/>
                <a:gd name="connsiteX7" fmla="*/ 0 w 1317892"/>
                <a:gd name="connsiteY7" fmla="*/ 999349 h 1110388"/>
                <a:gd name="connsiteX8" fmla="*/ 0 w 1317892"/>
                <a:gd name="connsiteY8" fmla="*/ 111039 h 111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892" h="1110388">
                  <a:moveTo>
                    <a:pt x="0" y="111039"/>
                  </a:moveTo>
                  <a:cubicBezTo>
                    <a:pt x="0" y="49714"/>
                    <a:pt x="49714" y="0"/>
                    <a:pt x="111039" y="0"/>
                  </a:cubicBezTo>
                  <a:lnTo>
                    <a:pt x="1206853" y="0"/>
                  </a:lnTo>
                  <a:cubicBezTo>
                    <a:pt x="1268178" y="0"/>
                    <a:pt x="1317892" y="49714"/>
                    <a:pt x="1317892" y="111039"/>
                  </a:cubicBezTo>
                  <a:lnTo>
                    <a:pt x="1317892" y="999349"/>
                  </a:lnTo>
                  <a:cubicBezTo>
                    <a:pt x="1317892" y="1060674"/>
                    <a:pt x="1268178" y="1110388"/>
                    <a:pt x="1206853" y="1110388"/>
                  </a:cubicBezTo>
                  <a:lnTo>
                    <a:pt x="111039" y="1110388"/>
                  </a:lnTo>
                  <a:cubicBezTo>
                    <a:pt x="49714" y="1110388"/>
                    <a:pt x="0" y="1060674"/>
                    <a:pt x="0" y="999349"/>
                  </a:cubicBezTo>
                  <a:lnTo>
                    <a:pt x="0" y="1110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12" tIns="66812" rIns="66812" bIns="66812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MIEŚCI SIĘ W ZAKRESIE POMOCNICZEJ DZIAŁANOŚCI GOSPODARCZEJ (D0 20% ZASOBÓW PODMIOTU)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50" name="Dowolny kształt 149"/>
            <p:cNvSpPr/>
            <p:nvPr/>
          </p:nvSpPr>
          <p:spPr>
            <a:xfrm>
              <a:off x="2523001" y="5124106"/>
              <a:ext cx="91440" cy="4055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8857" y="0"/>
                  </a:moveTo>
                  <a:lnTo>
                    <a:pt x="48857" y="202772"/>
                  </a:lnTo>
                  <a:lnTo>
                    <a:pt x="45720" y="202772"/>
                  </a:lnTo>
                  <a:lnTo>
                    <a:pt x="45720" y="405544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1" name="Dowolny kształt 150"/>
            <p:cNvSpPr/>
            <p:nvPr/>
          </p:nvSpPr>
          <p:spPr>
            <a:xfrm>
              <a:off x="1817295" y="5529651"/>
              <a:ext cx="1502852" cy="409638"/>
            </a:xfrm>
            <a:custGeom>
              <a:avLst/>
              <a:gdLst>
                <a:gd name="connsiteX0" fmla="*/ 0 w 1502852"/>
                <a:gd name="connsiteY0" fmla="*/ 40964 h 409638"/>
                <a:gd name="connsiteX1" fmla="*/ 40964 w 1502852"/>
                <a:gd name="connsiteY1" fmla="*/ 0 h 409638"/>
                <a:gd name="connsiteX2" fmla="*/ 1461888 w 1502852"/>
                <a:gd name="connsiteY2" fmla="*/ 0 h 409638"/>
                <a:gd name="connsiteX3" fmla="*/ 1502852 w 1502852"/>
                <a:gd name="connsiteY3" fmla="*/ 40964 h 409638"/>
                <a:gd name="connsiteX4" fmla="*/ 1502852 w 1502852"/>
                <a:gd name="connsiteY4" fmla="*/ 368674 h 409638"/>
                <a:gd name="connsiteX5" fmla="*/ 1461888 w 1502852"/>
                <a:gd name="connsiteY5" fmla="*/ 409638 h 409638"/>
                <a:gd name="connsiteX6" fmla="*/ 40964 w 1502852"/>
                <a:gd name="connsiteY6" fmla="*/ 409638 h 409638"/>
                <a:gd name="connsiteX7" fmla="*/ 0 w 1502852"/>
                <a:gd name="connsiteY7" fmla="*/ 368674 h 409638"/>
                <a:gd name="connsiteX8" fmla="*/ 0 w 1502852"/>
                <a:gd name="connsiteY8" fmla="*/ 40964 h 40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852" h="409638">
                  <a:moveTo>
                    <a:pt x="0" y="40964"/>
                  </a:moveTo>
                  <a:cubicBezTo>
                    <a:pt x="0" y="18340"/>
                    <a:pt x="18340" y="0"/>
                    <a:pt x="40964" y="0"/>
                  </a:cubicBezTo>
                  <a:lnTo>
                    <a:pt x="1461888" y="0"/>
                  </a:lnTo>
                  <a:cubicBezTo>
                    <a:pt x="1484512" y="0"/>
                    <a:pt x="1502852" y="18340"/>
                    <a:pt x="1502852" y="40964"/>
                  </a:cubicBezTo>
                  <a:lnTo>
                    <a:pt x="1502852" y="368674"/>
                  </a:lnTo>
                  <a:cubicBezTo>
                    <a:pt x="1502852" y="391298"/>
                    <a:pt x="1484512" y="409638"/>
                    <a:pt x="1461888" y="409638"/>
                  </a:cubicBezTo>
                  <a:lnTo>
                    <a:pt x="40964" y="409638"/>
                  </a:lnTo>
                  <a:cubicBezTo>
                    <a:pt x="18340" y="409638"/>
                    <a:pt x="0" y="391298"/>
                    <a:pt x="0" y="368674"/>
                  </a:cubicBezTo>
                  <a:lnTo>
                    <a:pt x="0" y="40964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288" tIns="46288" rIns="46288" bIns="46288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BRAK POMOCY PUBLICZNEJ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52" name="Dowolny kształt 151"/>
            <p:cNvSpPr/>
            <p:nvPr/>
          </p:nvSpPr>
          <p:spPr>
            <a:xfrm>
              <a:off x="3927818" y="3444380"/>
              <a:ext cx="345279" cy="5693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4668"/>
                  </a:lnTo>
                  <a:lnTo>
                    <a:pt x="345279" y="284668"/>
                  </a:lnTo>
                  <a:lnTo>
                    <a:pt x="345279" y="56933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3" name="Dowolny kształt 152"/>
            <p:cNvSpPr/>
            <p:nvPr/>
          </p:nvSpPr>
          <p:spPr>
            <a:xfrm>
              <a:off x="3614151" y="4013717"/>
              <a:ext cx="1317892" cy="1110388"/>
            </a:xfrm>
            <a:custGeom>
              <a:avLst/>
              <a:gdLst>
                <a:gd name="connsiteX0" fmla="*/ 0 w 1317892"/>
                <a:gd name="connsiteY0" fmla="*/ 111039 h 1110388"/>
                <a:gd name="connsiteX1" fmla="*/ 111039 w 1317892"/>
                <a:gd name="connsiteY1" fmla="*/ 0 h 1110388"/>
                <a:gd name="connsiteX2" fmla="*/ 1206853 w 1317892"/>
                <a:gd name="connsiteY2" fmla="*/ 0 h 1110388"/>
                <a:gd name="connsiteX3" fmla="*/ 1317892 w 1317892"/>
                <a:gd name="connsiteY3" fmla="*/ 111039 h 1110388"/>
                <a:gd name="connsiteX4" fmla="*/ 1317892 w 1317892"/>
                <a:gd name="connsiteY4" fmla="*/ 999349 h 1110388"/>
                <a:gd name="connsiteX5" fmla="*/ 1206853 w 1317892"/>
                <a:gd name="connsiteY5" fmla="*/ 1110388 h 1110388"/>
                <a:gd name="connsiteX6" fmla="*/ 111039 w 1317892"/>
                <a:gd name="connsiteY6" fmla="*/ 1110388 h 1110388"/>
                <a:gd name="connsiteX7" fmla="*/ 0 w 1317892"/>
                <a:gd name="connsiteY7" fmla="*/ 999349 h 1110388"/>
                <a:gd name="connsiteX8" fmla="*/ 0 w 1317892"/>
                <a:gd name="connsiteY8" fmla="*/ 111039 h 111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892" h="1110388">
                  <a:moveTo>
                    <a:pt x="0" y="111039"/>
                  </a:moveTo>
                  <a:cubicBezTo>
                    <a:pt x="0" y="49714"/>
                    <a:pt x="49714" y="0"/>
                    <a:pt x="111039" y="0"/>
                  </a:cubicBezTo>
                  <a:lnTo>
                    <a:pt x="1206853" y="0"/>
                  </a:lnTo>
                  <a:cubicBezTo>
                    <a:pt x="1268178" y="0"/>
                    <a:pt x="1317892" y="49714"/>
                    <a:pt x="1317892" y="111039"/>
                  </a:cubicBezTo>
                  <a:lnTo>
                    <a:pt x="1317892" y="999349"/>
                  </a:lnTo>
                  <a:cubicBezTo>
                    <a:pt x="1317892" y="1060674"/>
                    <a:pt x="1268178" y="1110388"/>
                    <a:pt x="1206853" y="1110388"/>
                  </a:cubicBezTo>
                  <a:lnTo>
                    <a:pt x="111039" y="1110388"/>
                  </a:lnTo>
                  <a:cubicBezTo>
                    <a:pt x="49714" y="1110388"/>
                    <a:pt x="0" y="1060674"/>
                    <a:pt x="0" y="999349"/>
                  </a:cubicBezTo>
                  <a:lnTo>
                    <a:pt x="0" y="1110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12" tIns="66812" rIns="66812" bIns="66812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WYKRACZA POZA POMOCNICZĄ DZIAŁALNOŚC GOSPODARCZĄ (POWYŻEJ 20% ZASOBÓW PODMIOTU)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54" name="Dowolny kształt 153"/>
            <p:cNvSpPr/>
            <p:nvPr/>
          </p:nvSpPr>
          <p:spPr>
            <a:xfrm>
              <a:off x="4965490" y="583345"/>
              <a:ext cx="2340693" cy="3129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6476"/>
                  </a:lnTo>
                  <a:lnTo>
                    <a:pt x="2340693" y="156476"/>
                  </a:lnTo>
                  <a:lnTo>
                    <a:pt x="2340693" y="312953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5" name="Dowolny kształt 154"/>
            <p:cNvSpPr/>
            <p:nvPr/>
          </p:nvSpPr>
          <p:spPr>
            <a:xfrm>
              <a:off x="6778367" y="896298"/>
              <a:ext cx="1055632" cy="376980"/>
            </a:xfrm>
            <a:custGeom>
              <a:avLst/>
              <a:gdLst>
                <a:gd name="connsiteX0" fmla="*/ 0 w 1055632"/>
                <a:gd name="connsiteY0" fmla="*/ 37698 h 376980"/>
                <a:gd name="connsiteX1" fmla="*/ 37698 w 1055632"/>
                <a:gd name="connsiteY1" fmla="*/ 0 h 376980"/>
                <a:gd name="connsiteX2" fmla="*/ 1017934 w 1055632"/>
                <a:gd name="connsiteY2" fmla="*/ 0 h 376980"/>
                <a:gd name="connsiteX3" fmla="*/ 1055632 w 1055632"/>
                <a:gd name="connsiteY3" fmla="*/ 37698 h 376980"/>
                <a:gd name="connsiteX4" fmla="*/ 1055632 w 1055632"/>
                <a:gd name="connsiteY4" fmla="*/ 339282 h 376980"/>
                <a:gd name="connsiteX5" fmla="*/ 1017934 w 1055632"/>
                <a:gd name="connsiteY5" fmla="*/ 376980 h 376980"/>
                <a:gd name="connsiteX6" fmla="*/ 37698 w 1055632"/>
                <a:gd name="connsiteY6" fmla="*/ 376980 h 376980"/>
                <a:gd name="connsiteX7" fmla="*/ 0 w 1055632"/>
                <a:gd name="connsiteY7" fmla="*/ 339282 h 376980"/>
                <a:gd name="connsiteX8" fmla="*/ 0 w 1055632"/>
                <a:gd name="connsiteY8" fmla="*/ 37698 h 37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5632" h="376980">
                  <a:moveTo>
                    <a:pt x="0" y="37698"/>
                  </a:moveTo>
                  <a:cubicBezTo>
                    <a:pt x="0" y="16878"/>
                    <a:pt x="16878" y="0"/>
                    <a:pt x="37698" y="0"/>
                  </a:cubicBezTo>
                  <a:lnTo>
                    <a:pt x="1017934" y="0"/>
                  </a:lnTo>
                  <a:cubicBezTo>
                    <a:pt x="1038754" y="0"/>
                    <a:pt x="1055632" y="16878"/>
                    <a:pt x="1055632" y="37698"/>
                  </a:cubicBezTo>
                  <a:lnTo>
                    <a:pt x="1055632" y="339282"/>
                  </a:lnTo>
                  <a:cubicBezTo>
                    <a:pt x="1055632" y="360102"/>
                    <a:pt x="1038754" y="376980"/>
                    <a:pt x="1017934" y="376980"/>
                  </a:cubicBezTo>
                  <a:lnTo>
                    <a:pt x="37698" y="376980"/>
                  </a:lnTo>
                  <a:cubicBezTo>
                    <a:pt x="16878" y="376980"/>
                    <a:pt x="0" y="360102"/>
                    <a:pt x="0" y="339282"/>
                  </a:cubicBezTo>
                  <a:lnTo>
                    <a:pt x="0" y="3769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5331" tIns="45331" rIns="45331" bIns="45331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NIEPUBLICZNA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56" name="Dowolny kształt 155"/>
            <p:cNvSpPr/>
            <p:nvPr/>
          </p:nvSpPr>
          <p:spPr>
            <a:xfrm>
              <a:off x="7260464" y="1273279"/>
              <a:ext cx="91440" cy="41511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1511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7" name="Dowolny kształt 156"/>
            <p:cNvSpPr/>
            <p:nvPr/>
          </p:nvSpPr>
          <p:spPr>
            <a:xfrm>
              <a:off x="6367960" y="1688389"/>
              <a:ext cx="1876448" cy="1023098"/>
            </a:xfrm>
            <a:custGeom>
              <a:avLst/>
              <a:gdLst>
                <a:gd name="connsiteX0" fmla="*/ 0 w 1876448"/>
                <a:gd name="connsiteY0" fmla="*/ 102310 h 1023098"/>
                <a:gd name="connsiteX1" fmla="*/ 102310 w 1876448"/>
                <a:gd name="connsiteY1" fmla="*/ 0 h 1023098"/>
                <a:gd name="connsiteX2" fmla="*/ 1774138 w 1876448"/>
                <a:gd name="connsiteY2" fmla="*/ 0 h 1023098"/>
                <a:gd name="connsiteX3" fmla="*/ 1876448 w 1876448"/>
                <a:gd name="connsiteY3" fmla="*/ 102310 h 1023098"/>
                <a:gd name="connsiteX4" fmla="*/ 1876448 w 1876448"/>
                <a:gd name="connsiteY4" fmla="*/ 920788 h 1023098"/>
                <a:gd name="connsiteX5" fmla="*/ 1774138 w 1876448"/>
                <a:gd name="connsiteY5" fmla="*/ 1023098 h 1023098"/>
                <a:gd name="connsiteX6" fmla="*/ 102310 w 1876448"/>
                <a:gd name="connsiteY6" fmla="*/ 1023098 h 1023098"/>
                <a:gd name="connsiteX7" fmla="*/ 0 w 1876448"/>
                <a:gd name="connsiteY7" fmla="*/ 920788 h 1023098"/>
                <a:gd name="connsiteX8" fmla="*/ 0 w 1876448"/>
                <a:gd name="connsiteY8" fmla="*/ 102310 h 1023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6448" h="1023098">
                  <a:moveTo>
                    <a:pt x="0" y="102310"/>
                  </a:moveTo>
                  <a:cubicBezTo>
                    <a:pt x="0" y="45806"/>
                    <a:pt x="45806" y="0"/>
                    <a:pt x="102310" y="0"/>
                  </a:cubicBezTo>
                  <a:lnTo>
                    <a:pt x="1774138" y="0"/>
                  </a:lnTo>
                  <a:cubicBezTo>
                    <a:pt x="1830642" y="0"/>
                    <a:pt x="1876448" y="45806"/>
                    <a:pt x="1876448" y="102310"/>
                  </a:cubicBezTo>
                  <a:lnTo>
                    <a:pt x="1876448" y="920788"/>
                  </a:lnTo>
                  <a:cubicBezTo>
                    <a:pt x="1876448" y="977292"/>
                    <a:pt x="1830642" y="1023098"/>
                    <a:pt x="1774138" y="1023098"/>
                  </a:cubicBezTo>
                  <a:lnTo>
                    <a:pt x="102310" y="1023098"/>
                  </a:lnTo>
                  <a:cubicBezTo>
                    <a:pt x="45806" y="1023098"/>
                    <a:pt x="0" y="977292"/>
                    <a:pt x="0" y="920788"/>
                  </a:cubicBezTo>
                  <a:lnTo>
                    <a:pt x="0" y="10231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256" tIns="64256" rIns="64256" bIns="64256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KSZTAŁCENIE FINANSOWANE W WIĘKSZOŚCI PRZEZ STUDENTÓW/RODZICÓW 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58" name="Dowolny kształt 157"/>
            <p:cNvSpPr/>
            <p:nvPr/>
          </p:nvSpPr>
          <p:spPr>
            <a:xfrm>
              <a:off x="7260464" y="2711488"/>
              <a:ext cx="91440" cy="27716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7716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9" name="Dowolny kształt 158"/>
            <p:cNvSpPr/>
            <p:nvPr/>
          </p:nvSpPr>
          <p:spPr>
            <a:xfrm>
              <a:off x="6366503" y="2988655"/>
              <a:ext cx="1879361" cy="455724"/>
            </a:xfrm>
            <a:custGeom>
              <a:avLst/>
              <a:gdLst>
                <a:gd name="connsiteX0" fmla="*/ 0 w 1879361"/>
                <a:gd name="connsiteY0" fmla="*/ 45572 h 455724"/>
                <a:gd name="connsiteX1" fmla="*/ 45572 w 1879361"/>
                <a:gd name="connsiteY1" fmla="*/ 0 h 455724"/>
                <a:gd name="connsiteX2" fmla="*/ 1833789 w 1879361"/>
                <a:gd name="connsiteY2" fmla="*/ 0 h 455724"/>
                <a:gd name="connsiteX3" fmla="*/ 1879361 w 1879361"/>
                <a:gd name="connsiteY3" fmla="*/ 45572 h 455724"/>
                <a:gd name="connsiteX4" fmla="*/ 1879361 w 1879361"/>
                <a:gd name="connsiteY4" fmla="*/ 410152 h 455724"/>
                <a:gd name="connsiteX5" fmla="*/ 1833789 w 1879361"/>
                <a:gd name="connsiteY5" fmla="*/ 455724 h 455724"/>
                <a:gd name="connsiteX6" fmla="*/ 45572 w 1879361"/>
                <a:gd name="connsiteY6" fmla="*/ 455724 h 455724"/>
                <a:gd name="connsiteX7" fmla="*/ 0 w 1879361"/>
                <a:gd name="connsiteY7" fmla="*/ 410152 h 455724"/>
                <a:gd name="connsiteX8" fmla="*/ 0 w 1879361"/>
                <a:gd name="connsiteY8" fmla="*/ 45572 h 45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9361" h="455724">
                  <a:moveTo>
                    <a:pt x="0" y="45572"/>
                  </a:moveTo>
                  <a:cubicBezTo>
                    <a:pt x="0" y="20403"/>
                    <a:pt x="20403" y="0"/>
                    <a:pt x="45572" y="0"/>
                  </a:cubicBezTo>
                  <a:lnTo>
                    <a:pt x="1833789" y="0"/>
                  </a:lnTo>
                  <a:cubicBezTo>
                    <a:pt x="1858958" y="0"/>
                    <a:pt x="1879361" y="20403"/>
                    <a:pt x="1879361" y="45572"/>
                  </a:cubicBezTo>
                  <a:lnTo>
                    <a:pt x="1879361" y="410152"/>
                  </a:lnTo>
                  <a:cubicBezTo>
                    <a:pt x="1879361" y="435321"/>
                    <a:pt x="1858958" y="455724"/>
                    <a:pt x="1833789" y="455724"/>
                  </a:cubicBezTo>
                  <a:lnTo>
                    <a:pt x="45572" y="455724"/>
                  </a:lnTo>
                  <a:cubicBezTo>
                    <a:pt x="20403" y="455724"/>
                    <a:pt x="0" y="435321"/>
                    <a:pt x="0" y="410152"/>
                  </a:cubicBezTo>
                  <a:lnTo>
                    <a:pt x="0" y="455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638" tIns="47638" rIns="47638" bIns="47638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DZIAŁALNOŚĆ GOSPODARCZA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60" name="Dowolny kształt 159"/>
            <p:cNvSpPr/>
            <p:nvPr/>
          </p:nvSpPr>
          <p:spPr>
            <a:xfrm>
              <a:off x="6289316" y="3444380"/>
              <a:ext cx="1016867" cy="5693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16867" y="0"/>
                  </a:moveTo>
                  <a:lnTo>
                    <a:pt x="1016867" y="284668"/>
                  </a:lnTo>
                  <a:lnTo>
                    <a:pt x="0" y="284668"/>
                  </a:lnTo>
                  <a:lnTo>
                    <a:pt x="0" y="56933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1" name="Dowolny kształt 160"/>
            <p:cNvSpPr/>
            <p:nvPr/>
          </p:nvSpPr>
          <p:spPr>
            <a:xfrm>
              <a:off x="5630369" y="4013717"/>
              <a:ext cx="1317892" cy="1110388"/>
            </a:xfrm>
            <a:custGeom>
              <a:avLst/>
              <a:gdLst>
                <a:gd name="connsiteX0" fmla="*/ 0 w 1317892"/>
                <a:gd name="connsiteY0" fmla="*/ 111039 h 1110388"/>
                <a:gd name="connsiteX1" fmla="*/ 111039 w 1317892"/>
                <a:gd name="connsiteY1" fmla="*/ 0 h 1110388"/>
                <a:gd name="connsiteX2" fmla="*/ 1206853 w 1317892"/>
                <a:gd name="connsiteY2" fmla="*/ 0 h 1110388"/>
                <a:gd name="connsiteX3" fmla="*/ 1317892 w 1317892"/>
                <a:gd name="connsiteY3" fmla="*/ 111039 h 1110388"/>
                <a:gd name="connsiteX4" fmla="*/ 1317892 w 1317892"/>
                <a:gd name="connsiteY4" fmla="*/ 999349 h 1110388"/>
                <a:gd name="connsiteX5" fmla="*/ 1206853 w 1317892"/>
                <a:gd name="connsiteY5" fmla="*/ 1110388 h 1110388"/>
                <a:gd name="connsiteX6" fmla="*/ 111039 w 1317892"/>
                <a:gd name="connsiteY6" fmla="*/ 1110388 h 1110388"/>
                <a:gd name="connsiteX7" fmla="*/ 0 w 1317892"/>
                <a:gd name="connsiteY7" fmla="*/ 999349 h 1110388"/>
                <a:gd name="connsiteX8" fmla="*/ 0 w 1317892"/>
                <a:gd name="connsiteY8" fmla="*/ 111039 h 111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892" h="1110388">
                  <a:moveTo>
                    <a:pt x="0" y="111039"/>
                  </a:moveTo>
                  <a:cubicBezTo>
                    <a:pt x="0" y="49714"/>
                    <a:pt x="49714" y="0"/>
                    <a:pt x="111039" y="0"/>
                  </a:cubicBezTo>
                  <a:lnTo>
                    <a:pt x="1206853" y="0"/>
                  </a:lnTo>
                  <a:cubicBezTo>
                    <a:pt x="1268178" y="0"/>
                    <a:pt x="1317892" y="49714"/>
                    <a:pt x="1317892" y="111039"/>
                  </a:cubicBezTo>
                  <a:lnTo>
                    <a:pt x="1317892" y="999349"/>
                  </a:lnTo>
                  <a:cubicBezTo>
                    <a:pt x="1317892" y="1060674"/>
                    <a:pt x="1268178" y="1110388"/>
                    <a:pt x="1206853" y="1110388"/>
                  </a:cubicBezTo>
                  <a:lnTo>
                    <a:pt x="111039" y="1110388"/>
                  </a:lnTo>
                  <a:cubicBezTo>
                    <a:pt x="49714" y="1110388"/>
                    <a:pt x="0" y="1060674"/>
                    <a:pt x="0" y="999349"/>
                  </a:cubicBezTo>
                  <a:lnTo>
                    <a:pt x="0" y="11103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12" tIns="66812" rIns="66812" bIns="66812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WYKRACZA POZA CZYSTO LOKALNY/REGIONALNY CHARAKTER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62" name="Dowolny kształt 161"/>
            <p:cNvSpPr/>
            <p:nvPr/>
          </p:nvSpPr>
          <p:spPr>
            <a:xfrm>
              <a:off x="6243596" y="5124106"/>
              <a:ext cx="91440" cy="4055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02772"/>
                  </a:lnTo>
                  <a:lnTo>
                    <a:pt x="47538" y="202772"/>
                  </a:lnTo>
                  <a:lnTo>
                    <a:pt x="47538" y="405544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3" name="Dowolny kształt 162"/>
            <p:cNvSpPr/>
            <p:nvPr/>
          </p:nvSpPr>
          <p:spPr>
            <a:xfrm>
              <a:off x="5539708" y="5529651"/>
              <a:ext cx="1502852" cy="409638"/>
            </a:xfrm>
            <a:custGeom>
              <a:avLst/>
              <a:gdLst>
                <a:gd name="connsiteX0" fmla="*/ 0 w 1502852"/>
                <a:gd name="connsiteY0" fmla="*/ 40964 h 409638"/>
                <a:gd name="connsiteX1" fmla="*/ 40964 w 1502852"/>
                <a:gd name="connsiteY1" fmla="*/ 0 h 409638"/>
                <a:gd name="connsiteX2" fmla="*/ 1461888 w 1502852"/>
                <a:gd name="connsiteY2" fmla="*/ 0 h 409638"/>
                <a:gd name="connsiteX3" fmla="*/ 1502852 w 1502852"/>
                <a:gd name="connsiteY3" fmla="*/ 40964 h 409638"/>
                <a:gd name="connsiteX4" fmla="*/ 1502852 w 1502852"/>
                <a:gd name="connsiteY4" fmla="*/ 368674 h 409638"/>
                <a:gd name="connsiteX5" fmla="*/ 1461888 w 1502852"/>
                <a:gd name="connsiteY5" fmla="*/ 409638 h 409638"/>
                <a:gd name="connsiteX6" fmla="*/ 40964 w 1502852"/>
                <a:gd name="connsiteY6" fmla="*/ 409638 h 409638"/>
                <a:gd name="connsiteX7" fmla="*/ 0 w 1502852"/>
                <a:gd name="connsiteY7" fmla="*/ 368674 h 409638"/>
                <a:gd name="connsiteX8" fmla="*/ 0 w 1502852"/>
                <a:gd name="connsiteY8" fmla="*/ 40964 h 40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852" h="409638">
                  <a:moveTo>
                    <a:pt x="0" y="40964"/>
                  </a:moveTo>
                  <a:cubicBezTo>
                    <a:pt x="0" y="18340"/>
                    <a:pt x="18340" y="0"/>
                    <a:pt x="40964" y="0"/>
                  </a:cubicBezTo>
                  <a:lnTo>
                    <a:pt x="1461888" y="0"/>
                  </a:lnTo>
                  <a:cubicBezTo>
                    <a:pt x="1484512" y="0"/>
                    <a:pt x="1502852" y="18340"/>
                    <a:pt x="1502852" y="40964"/>
                  </a:cubicBezTo>
                  <a:lnTo>
                    <a:pt x="1502852" y="368674"/>
                  </a:lnTo>
                  <a:cubicBezTo>
                    <a:pt x="1502852" y="391298"/>
                    <a:pt x="1484512" y="409638"/>
                    <a:pt x="1461888" y="409638"/>
                  </a:cubicBezTo>
                  <a:lnTo>
                    <a:pt x="40964" y="409638"/>
                  </a:lnTo>
                  <a:cubicBezTo>
                    <a:pt x="18340" y="409638"/>
                    <a:pt x="0" y="391298"/>
                    <a:pt x="0" y="368674"/>
                  </a:cubicBezTo>
                  <a:lnTo>
                    <a:pt x="0" y="40964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288" tIns="46288" rIns="46288" bIns="46288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 POMOC PUBLICZNA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  <p:sp>
          <p:nvSpPr>
            <p:cNvPr id="164" name="Dowolny kształt 163"/>
            <p:cNvSpPr/>
            <p:nvPr/>
          </p:nvSpPr>
          <p:spPr>
            <a:xfrm>
              <a:off x="7306184" y="3444380"/>
              <a:ext cx="801226" cy="56898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4491"/>
                  </a:lnTo>
                  <a:lnTo>
                    <a:pt x="801226" y="284491"/>
                  </a:lnTo>
                  <a:lnTo>
                    <a:pt x="801226" y="568983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5" name="Dowolny kształt 164"/>
            <p:cNvSpPr/>
            <p:nvPr/>
          </p:nvSpPr>
          <p:spPr>
            <a:xfrm>
              <a:off x="7228763" y="4013363"/>
              <a:ext cx="1757294" cy="1651601"/>
            </a:xfrm>
            <a:custGeom>
              <a:avLst/>
              <a:gdLst>
                <a:gd name="connsiteX0" fmla="*/ 0 w 1757294"/>
                <a:gd name="connsiteY0" fmla="*/ 165160 h 1651601"/>
                <a:gd name="connsiteX1" fmla="*/ 165160 w 1757294"/>
                <a:gd name="connsiteY1" fmla="*/ 0 h 1651601"/>
                <a:gd name="connsiteX2" fmla="*/ 1592134 w 1757294"/>
                <a:gd name="connsiteY2" fmla="*/ 0 h 1651601"/>
                <a:gd name="connsiteX3" fmla="*/ 1757294 w 1757294"/>
                <a:gd name="connsiteY3" fmla="*/ 165160 h 1651601"/>
                <a:gd name="connsiteX4" fmla="*/ 1757294 w 1757294"/>
                <a:gd name="connsiteY4" fmla="*/ 1486441 h 1651601"/>
                <a:gd name="connsiteX5" fmla="*/ 1592134 w 1757294"/>
                <a:gd name="connsiteY5" fmla="*/ 1651601 h 1651601"/>
                <a:gd name="connsiteX6" fmla="*/ 165160 w 1757294"/>
                <a:gd name="connsiteY6" fmla="*/ 1651601 h 1651601"/>
                <a:gd name="connsiteX7" fmla="*/ 0 w 1757294"/>
                <a:gd name="connsiteY7" fmla="*/ 1486441 h 1651601"/>
                <a:gd name="connsiteX8" fmla="*/ 0 w 1757294"/>
                <a:gd name="connsiteY8" fmla="*/ 165160 h 165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7294" h="1651601">
                  <a:moveTo>
                    <a:pt x="0" y="165160"/>
                  </a:moveTo>
                  <a:cubicBezTo>
                    <a:pt x="0" y="73945"/>
                    <a:pt x="73945" y="0"/>
                    <a:pt x="165160" y="0"/>
                  </a:cubicBezTo>
                  <a:lnTo>
                    <a:pt x="1592134" y="0"/>
                  </a:lnTo>
                  <a:cubicBezTo>
                    <a:pt x="1683349" y="0"/>
                    <a:pt x="1757294" y="73945"/>
                    <a:pt x="1757294" y="165160"/>
                  </a:cubicBezTo>
                  <a:lnTo>
                    <a:pt x="1757294" y="1486441"/>
                  </a:lnTo>
                  <a:cubicBezTo>
                    <a:pt x="1757294" y="1577656"/>
                    <a:pt x="1683349" y="1651601"/>
                    <a:pt x="1592134" y="1651601"/>
                  </a:cubicBezTo>
                  <a:lnTo>
                    <a:pt x="165160" y="1651601"/>
                  </a:lnTo>
                  <a:cubicBezTo>
                    <a:pt x="73945" y="1651601"/>
                    <a:pt x="0" y="1577656"/>
                    <a:pt x="0" y="1486441"/>
                  </a:cubicBezTo>
                  <a:lnTo>
                    <a:pt x="0" y="16516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664" tIns="82664" rIns="82664" bIns="82664" numCol="1" spcCol="1270" anchor="ctr" anchorCtr="0">
              <a:noAutofit/>
            </a:bodyPr>
            <a:lstStyle/>
            <a:p>
              <a:pPr algn="ctr" defTabSz="400050" eaLnBrk="1" fontAlgn="auto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l-PL" sz="900" b="1" dirty="0" smtClean="0">
                  <a:solidFill>
                    <a:prstClr val="white"/>
                  </a:solidFill>
                </a:rPr>
                <a:t>MA CHARAKTER CZYSTO LOKALNY (dana szkoła nie jest atrakcyjna dla studentów zagranicznych – np. niewielka ogólna liczba studentów, brak studiów w językach obcych i nie jest położona w regionie łatwo dostępnym dla cudzoziemców)</a:t>
              </a:r>
              <a:endParaRPr lang="pl-PL" sz="900" b="1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9" name="Łącznik prostoliniowy 8"/>
          <p:cNvCxnSpPr/>
          <p:nvPr/>
        </p:nvCxnSpPr>
        <p:spPr>
          <a:xfrm>
            <a:off x="4178721" y="6366094"/>
            <a:ext cx="360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oliniowy 18"/>
          <p:cNvCxnSpPr/>
          <p:nvPr/>
        </p:nvCxnSpPr>
        <p:spPr>
          <a:xfrm>
            <a:off x="4187957" y="5371806"/>
            <a:ext cx="0" cy="994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oliniowy 21"/>
          <p:cNvCxnSpPr/>
          <p:nvPr/>
        </p:nvCxnSpPr>
        <p:spPr>
          <a:xfrm>
            <a:off x="7788357" y="5941897"/>
            <a:ext cx="0" cy="433432"/>
          </a:xfrm>
          <a:prstGeom prst="line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oliniowy 32"/>
          <p:cNvCxnSpPr/>
          <p:nvPr/>
        </p:nvCxnSpPr>
        <p:spPr>
          <a:xfrm>
            <a:off x="8292413" y="5868950"/>
            <a:ext cx="0" cy="7824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oliniowy 34"/>
          <p:cNvCxnSpPr/>
          <p:nvPr/>
        </p:nvCxnSpPr>
        <p:spPr>
          <a:xfrm>
            <a:off x="2459765" y="6651358"/>
            <a:ext cx="584156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oliniowy 42"/>
          <p:cNvCxnSpPr/>
          <p:nvPr/>
        </p:nvCxnSpPr>
        <p:spPr>
          <a:xfrm>
            <a:off x="1163621" y="3699030"/>
            <a:ext cx="0" cy="23227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oliniowy 45"/>
          <p:cNvCxnSpPr/>
          <p:nvPr/>
        </p:nvCxnSpPr>
        <p:spPr>
          <a:xfrm>
            <a:off x="1153445" y="6021758"/>
            <a:ext cx="586240" cy="0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oliniowy 59"/>
          <p:cNvCxnSpPr/>
          <p:nvPr/>
        </p:nvCxnSpPr>
        <p:spPr>
          <a:xfrm>
            <a:off x="4908037" y="737466"/>
            <a:ext cx="0" cy="2787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oliniowy 61"/>
          <p:cNvCxnSpPr/>
          <p:nvPr/>
        </p:nvCxnSpPr>
        <p:spPr>
          <a:xfrm>
            <a:off x="2531773" y="1007026"/>
            <a:ext cx="46805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2531773" y="997790"/>
            <a:ext cx="0" cy="17172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ze strzałką 76"/>
          <p:cNvCxnSpPr/>
          <p:nvPr/>
        </p:nvCxnSpPr>
        <p:spPr>
          <a:xfrm>
            <a:off x="7212293" y="997790"/>
            <a:ext cx="0" cy="17172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oliniowy 77"/>
          <p:cNvCxnSpPr/>
          <p:nvPr/>
        </p:nvCxnSpPr>
        <p:spPr>
          <a:xfrm>
            <a:off x="2531773" y="1466782"/>
            <a:ext cx="0" cy="2510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oliniowy 78"/>
          <p:cNvCxnSpPr/>
          <p:nvPr/>
        </p:nvCxnSpPr>
        <p:spPr>
          <a:xfrm>
            <a:off x="1163621" y="1708634"/>
            <a:ext cx="26642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ze strzałką 80"/>
          <p:cNvCxnSpPr/>
          <p:nvPr/>
        </p:nvCxnSpPr>
        <p:spPr>
          <a:xfrm>
            <a:off x="1163621" y="1699398"/>
            <a:ext cx="0" cy="2714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ze strzałką 82"/>
          <p:cNvCxnSpPr/>
          <p:nvPr/>
        </p:nvCxnSpPr>
        <p:spPr>
          <a:xfrm>
            <a:off x="3827917" y="1699398"/>
            <a:ext cx="0" cy="2714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prosty ze strzałką 83"/>
          <p:cNvCxnSpPr/>
          <p:nvPr/>
        </p:nvCxnSpPr>
        <p:spPr>
          <a:xfrm>
            <a:off x="7212293" y="1466782"/>
            <a:ext cx="0" cy="5040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ze strzałką 85"/>
          <p:cNvCxnSpPr/>
          <p:nvPr/>
        </p:nvCxnSpPr>
        <p:spPr>
          <a:xfrm>
            <a:off x="1153445" y="2906942"/>
            <a:ext cx="10176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ze strzałką 87"/>
          <p:cNvCxnSpPr/>
          <p:nvPr/>
        </p:nvCxnSpPr>
        <p:spPr>
          <a:xfrm>
            <a:off x="3827917" y="2906942"/>
            <a:ext cx="0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ze strzałką 88"/>
          <p:cNvCxnSpPr/>
          <p:nvPr/>
        </p:nvCxnSpPr>
        <p:spPr>
          <a:xfrm>
            <a:off x="7212293" y="2906942"/>
            <a:ext cx="0" cy="3600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ze strzałką 93"/>
          <p:cNvCxnSpPr/>
          <p:nvPr/>
        </p:nvCxnSpPr>
        <p:spPr>
          <a:xfrm>
            <a:off x="4187957" y="4005534"/>
            <a:ext cx="0" cy="2714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/>
          <p:cNvCxnSpPr/>
          <p:nvPr/>
        </p:nvCxnSpPr>
        <p:spPr>
          <a:xfrm>
            <a:off x="2459765" y="4003654"/>
            <a:ext cx="0" cy="2714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oliniowy 95"/>
          <p:cNvCxnSpPr/>
          <p:nvPr/>
        </p:nvCxnSpPr>
        <p:spPr>
          <a:xfrm>
            <a:off x="2450529" y="4005534"/>
            <a:ext cx="1744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oliniowy 98"/>
          <p:cNvCxnSpPr/>
          <p:nvPr/>
        </p:nvCxnSpPr>
        <p:spPr>
          <a:xfrm>
            <a:off x="3827917" y="3699030"/>
            <a:ext cx="0" cy="3046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Łącznik prosty ze strzałką 109"/>
          <p:cNvCxnSpPr/>
          <p:nvPr/>
        </p:nvCxnSpPr>
        <p:spPr>
          <a:xfrm>
            <a:off x="8076389" y="4005534"/>
            <a:ext cx="0" cy="2714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Łącznik prosty ze strzałką 110"/>
          <p:cNvCxnSpPr/>
          <p:nvPr/>
        </p:nvCxnSpPr>
        <p:spPr>
          <a:xfrm>
            <a:off x="6196825" y="4003654"/>
            <a:ext cx="0" cy="2714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Łącznik prostoliniowy 111"/>
          <p:cNvCxnSpPr/>
          <p:nvPr/>
        </p:nvCxnSpPr>
        <p:spPr>
          <a:xfrm flipV="1">
            <a:off x="6187589" y="4003654"/>
            <a:ext cx="1898036" cy="1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Łącznik prostoliniowy 112"/>
          <p:cNvCxnSpPr/>
          <p:nvPr/>
        </p:nvCxnSpPr>
        <p:spPr>
          <a:xfrm>
            <a:off x="7212293" y="3699030"/>
            <a:ext cx="0" cy="3046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oliniowy 121"/>
          <p:cNvCxnSpPr/>
          <p:nvPr/>
        </p:nvCxnSpPr>
        <p:spPr>
          <a:xfrm flipV="1">
            <a:off x="4764021" y="4851158"/>
            <a:ext cx="792088" cy="9236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ze strzałką 123"/>
          <p:cNvCxnSpPr/>
          <p:nvPr/>
        </p:nvCxnSpPr>
        <p:spPr>
          <a:xfrm>
            <a:off x="6204181" y="5371806"/>
            <a:ext cx="0" cy="4154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prosty ze strzałką 125"/>
          <p:cNvCxnSpPr/>
          <p:nvPr/>
        </p:nvCxnSpPr>
        <p:spPr>
          <a:xfrm>
            <a:off x="2459765" y="5371806"/>
            <a:ext cx="0" cy="4154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Łącznik prostoliniowy 130"/>
          <p:cNvCxnSpPr/>
          <p:nvPr/>
        </p:nvCxnSpPr>
        <p:spPr>
          <a:xfrm>
            <a:off x="2459765" y="6217926"/>
            <a:ext cx="0" cy="433432"/>
          </a:xfrm>
          <a:prstGeom prst="line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5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980728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Calibri" panose="020F0502020204030204" pitchFamily="34" charset="0"/>
              </a:rPr>
              <a:t>Przeznaczenia pomocy publicznej w Działaniu 4.2:</a:t>
            </a:r>
          </a:p>
          <a:p>
            <a:pPr algn="ctr"/>
            <a:endParaRPr lang="pl-PL" dirty="0" smtClean="0">
              <a:latin typeface="Calibri" panose="020F0502020204030204" pitchFamily="34" charset="0"/>
            </a:endParaRPr>
          </a:p>
          <a:p>
            <a:pPr algn="ctr"/>
            <a:endParaRPr lang="pl-PL" dirty="0">
              <a:latin typeface="Calibri" panose="020F0502020204030204" pitchFamily="34" charset="0"/>
            </a:endParaRPr>
          </a:p>
          <a:p>
            <a:pPr algn="ctr"/>
            <a:endParaRPr lang="pl-PL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Regionalna pomoc inwestycyjna;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Pomoc </a:t>
            </a:r>
            <a:r>
              <a:rPr lang="pl-PL" i="1" dirty="0" smtClean="0">
                <a:latin typeface="Calibri" panose="020F0502020204030204" pitchFamily="34" charset="0"/>
              </a:rPr>
              <a:t>de </a:t>
            </a:r>
            <a:r>
              <a:rPr lang="pl-PL" i="1" dirty="0" err="1" smtClean="0">
                <a:latin typeface="Calibri" panose="020F0502020204030204" pitchFamily="34" charset="0"/>
              </a:rPr>
              <a:t>minimis</a:t>
            </a:r>
            <a:r>
              <a:rPr lang="pl-PL" dirty="0" smtClean="0">
                <a:latin typeface="Calibri" panose="020F0502020204030204" pitchFamily="34" charset="0"/>
              </a:rPr>
              <a:t> – zgodnie z Regulaminem konkursu – tylko do wydatków objętych instrumentem elastyczności (c</a:t>
            </a:r>
            <a:r>
              <a:rPr lang="pl-PL" i="1" dirty="0" smtClean="0">
                <a:latin typeface="Calibri" panose="020F0502020204030204" pitchFamily="34" charset="0"/>
              </a:rPr>
              <a:t>ross-</a:t>
            </a:r>
            <a:r>
              <a:rPr lang="pl-PL" i="1" dirty="0" err="1" smtClean="0">
                <a:latin typeface="Calibri" panose="020F0502020204030204" pitchFamily="34" charset="0"/>
              </a:rPr>
              <a:t>financingiem</a:t>
            </a:r>
            <a:r>
              <a:rPr lang="pl-PL" i="1" dirty="0" smtClean="0">
                <a:latin typeface="Calibri" panose="020F0502020204030204" pitchFamily="34" charset="0"/>
              </a:rPr>
              <a:t>)</a:t>
            </a:r>
            <a:r>
              <a:rPr lang="pl-PL" dirty="0" smtClean="0">
                <a:latin typeface="Calibri" panose="020F0502020204030204" pitchFamily="34" charset="0"/>
              </a:rPr>
              <a:t>.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915816" y="188640"/>
            <a:ext cx="6228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87314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6" y="980728"/>
            <a:ext cx="8785225" cy="530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Art</a:t>
            </a:r>
            <a:r>
              <a:rPr lang="pl-PL" sz="1800" dirty="0">
                <a:latin typeface="Calibri" panose="020F0502020204030204" pitchFamily="34" charset="0"/>
              </a:rPr>
              <a:t>. 107 ust. 1 Traktatu o funkcjonowaniu Unii Europejskiej:</a:t>
            </a:r>
          </a:p>
          <a:p>
            <a:pPr algn="just">
              <a:defRPr/>
            </a:pPr>
            <a:endParaRPr lang="pl-PL" sz="1800" i="1" dirty="0">
              <a:latin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pl-PL" sz="1800" i="1" dirty="0">
                <a:latin typeface="Calibri" panose="020F0502020204030204" pitchFamily="34" charset="0"/>
              </a:rPr>
              <a:t>„Z zastrzeżeniem innych postanowień przewidzianych w Traktatach, wszelka pomoc przyznawana przez Państwo Członkowskie lub przy użyciu zasobów państwowych w jakiejkolwiek formie, która zakłóca lub grozi zakłóceniem konkurencji poprzez sprzyjanie niektórym przedsiębiorstwom lub produkcji niektórych towarów, jest niezgodna z rynkiem wewnętrznym w zakresie, w jakim wpływa na wymianę handlową między Państwami Członkowskimi”.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40494" y="2204864"/>
            <a:ext cx="88026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36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uwagę</a:t>
            </a:r>
            <a:endParaRPr lang="pl-PL" altLang="pl-PL" sz="2400" b="1" i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8436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007100" y="4293096"/>
            <a:ext cx="39262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 smtClean="0">
                <a:solidFill>
                  <a:schemeClr val="bg1"/>
                </a:solidFill>
                <a:latin typeface="Calibri" pitchFamily="34" charset="0"/>
              </a:rPr>
              <a:t>Kontakt: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Kamil Ciupak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Centrum Kompetencji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Departament Programów Regionalnych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Urząd Marszałkowski Województwa Pomorskiego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Tel.  (58) 326-81-53, fax: (58) 326-81-34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e-mail: k.ciupak@pomorskie.eu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6" y="980728"/>
            <a:ext cx="8785225" cy="530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sz="2400" u="sng" dirty="0" smtClean="0">
                <a:latin typeface="Calibri" panose="020F0502020204030204" pitchFamily="34" charset="0"/>
              </a:rPr>
              <a:t>19 maja 2016 r.:</a:t>
            </a:r>
          </a:p>
          <a:p>
            <a:pPr marL="0" indent="0" algn="ctr">
              <a:buNone/>
              <a:defRPr/>
            </a:pPr>
            <a:endParaRPr lang="pl-PL" sz="2400" dirty="0" smtClean="0">
              <a:latin typeface="Calibri" panose="020F0502020204030204" pitchFamily="34" charset="0"/>
            </a:endParaRPr>
          </a:p>
          <a:p>
            <a:pPr marL="0" indent="0" algn="ctr">
              <a:spcBef>
                <a:spcPts val="1800"/>
              </a:spcBef>
              <a:buNone/>
              <a:defRPr/>
            </a:pPr>
            <a:r>
              <a:rPr lang="pl-PL" sz="2400" dirty="0" smtClean="0">
                <a:latin typeface="Calibri" panose="020F0502020204030204" pitchFamily="34" charset="0"/>
              </a:rPr>
              <a:t>publikacja </a:t>
            </a:r>
          </a:p>
          <a:p>
            <a:pPr marL="0" indent="0" algn="ctr">
              <a:spcBef>
                <a:spcPts val="1800"/>
              </a:spcBef>
              <a:buNone/>
              <a:defRPr/>
            </a:pPr>
            <a:r>
              <a:rPr lang="pl-PL" sz="2400" b="1" i="1" dirty="0" smtClean="0">
                <a:latin typeface="Calibri" panose="020F0502020204030204" pitchFamily="34" charset="0"/>
              </a:rPr>
              <a:t>Zawiadomienia Komisji w sprawie pojęcia pomocy państwa w rozumieniu art. 107 ust. 1 TFUE</a:t>
            </a:r>
          </a:p>
          <a:p>
            <a:pPr marL="0" indent="0" algn="ctr">
              <a:buNone/>
              <a:defRPr/>
            </a:pPr>
            <a:endParaRPr lang="pl-PL" sz="2400" b="1" i="1" dirty="0">
              <a:latin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pl-PL" sz="2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pl-PL" sz="2400" dirty="0" smtClean="0">
                <a:latin typeface="Calibri" panose="020F0502020204030204" pitchFamily="34" charset="0"/>
                <a:hlinkClick r:id="rId2"/>
              </a:rPr>
              <a:t>ec.europa.eu/competition/state_aid/modernisation/notice_of_aid_en.pdf</a:t>
            </a:r>
            <a:r>
              <a:rPr lang="pl-PL" sz="2400" dirty="0" smtClean="0">
                <a:latin typeface="Calibri" panose="020F0502020204030204" pitchFamily="34" charset="0"/>
              </a:rPr>
              <a:t> </a:t>
            </a:r>
            <a:endParaRPr lang="pl-PL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4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0" y="1028343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u="sng" dirty="0">
                <a:latin typeface="Calibri" panose="020F0502020204030204" pitchFamily="34" charset="0"/>
              </a:rPr>
              <a:t>Zasada:</a:t>
            </a:r>
            <a:r>
              <a:rPr lang="pl-PL" dirty="0">
                <a:latin typeface="Calibri" panose="020F0502020204030204" pitchFamily="34" charset="0"/>
              </a:rPr>
              <a:t>  kształcenie publiczne zasadniczo finansowane przez państwo w ramach krajowego systemu kształcenia finansowanego i nadzorowanego przez państwo uznaje się za niepodlegające regułom pomocy publicznej. Są to bowiem zadania z dziedziny polityki społecznej, kulturalnej i edukacyjnej państwa wobec jego mieszkańców.</a:t>
            </a:r>
          </a:p>
          <a:p>
            <a:pPr algn="just"/>
            <a:endParaRPr lang="pl-PL" dirty="0">
              <a:latin typeface="Calibri" panose="020F0502020204030204" pitchFamily="34" charset="0"/>
            </a:endParaRPr>
          </a:p>
          <a:p>
            <a:pPr algn="just"/>
            <a:endParaRPr lang="pl-PL" dirty="0">
              <a:latin typeface="Calibri" panose="020F0502020204030204" pitchFamily="34" charset="0"/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Na taką kwalifikację nie wpływa fakt, że </a:t>
            </a:r>
            <a:r>
              <a:rPr lang="pl-PL" dirty="0" smtClean="0">
                <a:latin typeface="Calibri" panose="020F0502020204030204" pitchFamily="34" charset="0"/>
              </a:rPr>
              <a:t>studenci </a:t>
            </a:r>
            <a:r>
              <a:rPr lang="pl-PL" dirty="0">
                <a:latin typeface="Calibri" panose="020F0502020204030204" pitchFamily="34" charset="0"/>
              </a:rPr>
              <a:t>muszą opłacać opłaty, takie jak czesne czy wpisowe, pod warunkiem, że stanowią one wkład w koszty systemu edukacji oraz pokrywają jedynie niewielką część kosztów. Takich opłat nie można więc uznać za wynagrodzenie za usługę (brak ekwiwalentności świadczeń).</a:t>
            </a:r>
          </a:p>
        </p:txBody>
      </p:sp>
    </p:spTree>
    <p:extLst>
      <p:ext uri="{BB962C8B-B14F-4D97-AF65-F5344CB8AC3E}">
        <p14:creationId xmlns:p14="http://schemas.microsoft.com/office/powerpoint/2010/main" val="7796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  <p:sp>
        <p:nvSpPr>
          <p:cNvPr id="3" name="Prostokąt 2"/>
          <p:cNvSpPr/>
          <p:nvPr/>
        </p:nvSpPr>
        <p:spPr>
          <a:xfrm>
            <a:off x="0" y="980728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>
                <a:latin typeface="Calibri" panose="020F0502020204030204" pitchFamily="34" charset="0"/>
              </a:rPr>
              <a:t>Inaczej</a:t>
            </a:r>
            <a:r>
              <a:rPr lang="pl-PL" dirty="0">
                <a:latin typeface="Calibri" panose="020F0502020204030204" pitchFamily="34" charset="0"/>
              </a:rPr>
              <a:t> w przypadku usług edukacyjnych finansowanych głównie przez </a:t>
            </a:r>
            <a:r>
              <a:rPr lang="pl-PL" dirty="0" smtClean="0">
                <a:latin typeface="Calibri" panose="020F0502020204030204" pitchFamily="34" charset="0"/>
              </a:rPr>
              <a:t>studentów </a:t>
            </a:r>
            <a:r>
              <a:rPr lang="pl-PL" dirty="0">
                <a:latin typeface="Calibri" panose="020F0502020204030204" pitchFamily="34" charset="0"/>
              </a:rPr>
              <a:t>lub z przychodów komercyjnych, również </a:t>
            </a:r>
            <a:r>
              <a:rPr lang="pl-PL" dirty="0" smtClean="0">
                <a:latin typeface="Calibri" panose="020F0502020204030204" pitchFamily="34" charset="0"/>
              </a:rPr>
              <a:t>usług oferowanych przez </a:t>
            </a:r>
            <a:r>
              <a:rPr lang="pl-PL" dirty="0">
                <a:latin typeface="Calibri" panose="020F0502020204030204" pitchFamily="34" charset="0"/>
              </a:rPr>
              <a:t>podmioty publiczne – finansowanie takich usług ze środków publicznych stanowi co do zasady pomoc publiczną.</a:t>
            </a:r>
          </a:p>
          <a:p>
            <a:pPr algn="just"/>
            <a:endParaRPr lang="pl-PL" dirty="0">
              <a:latin typeface="Calibri" panose="020F0502020204030204" pitchFamily="34" charset="0"/>
            </a:endParaRPr>
          </a:p>
          <a:p>
            <a:pPr algn="just"/>
            <a:endParaRPr lang="pl-PL" dirty="0">
              <a:latin typeface="Calibri" panose="020F0502020204030204" pitchFamily="34" charset="0"/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W przypadku projektu realizowanego w ścisłym partnerstwie z przedsiębiorcą: możliwość wystąpienia pomocy publicznej na rzecz przedsiębiorcy.</a:t>
            </a:r>
          </a:p>
          <a:p>
            <a:pPr algn="just"/>
            <a:endParaRPr lang="pl-PL" i="1" dirty="0" smtClean="0">
              <a:latin typeface="Calibri" panose="020F0502020204030204" pitchFamily="34" charset="0"/>
            </a:endParaRPr>
          </a:p>
          <a:p>
            <a:pPr algn="just"/>
            <a:r>
              <a:rPr lang="pl-PL" i="1" dirty="0" smtClean="0">
                <a:latin typeface="Calibri" panose="020F0502020204030204" pitchFamily="34" charset="0"/>
              </a:rPr>
              <a:t>Przykład</a:t>
            </a:r>
            <a:r>
              <a:rPr lang="pl-PL" i="1" dirty="0">
                <a:latin typeface="Calibri" panose="020F0502020204030204" pitchFamily="34" charset="0"/>
              </a:rPr>
              <a:t>:</a:t>
            </a:r>
            <a:r>
              <a:rPr lang="pl-PL" dirty="0"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</a:rPr>
              <a:t>doposażenie pracowni komputerowej w sprzęt/oprogramowanie, która posłuży </a:t>
            </a:r>
            <a:r>
              <a:rPr lang="pl-PL" dirty="0">
                <a:latin typeface="Calibri" panose="020F0502020204030204" pitchFamily="34" charset="0"/>
              </a:rPr>
              <a:t>także do wykonywania w pełnym zakresie normalnej działalności danego zakładu, tj. </a:t>
            </a:r>
            <a:r>
              <a:rPr lang="pl-PL" dirty="0" smtClean="0">
                <a:latin typeface="Calibri" panose="020F0502020204030204" pitchFamily="34" charset="0"/>
              </a:rPr>
              <a:t>np. w ramach zajęć w pracowni </a:t>
            </a:r>
            <a:r>
              <a:rPr lang="pl-PL" dirty="0" smtClean="0">
                <a:latin typeface="Calibri" panose="020F0502020204030204" pitchFamily="34" charset="0"/>
              </a:rPr>
              <a:t>studenci </a:t>
            </a:r>
            <a:r>
              <a:rPr lang="pl-PL" dirty="0" smtClean="0">
                <a:latin typeface="Calibri" panose="020F0502020204030204" pitchFamily="34" charset="0"/>
              </a:rPr>
              <a:t>będą pisać oprogramowanie dla przedsiębiorcy-partnera.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Calibri" panose="020F0502020204030204" pitchFamily="34" charset="0"/>
              </a:rPr>
              <a:t>W przypadku szkół wyższych uważa się, że następujące rodzaje działalności nie stanowią działalności gospodarczej</a:t>
            </a:r>
            <a:r>
              <a:rPr lang="pl-PL" sz="2400" dirty="0" smtClean="0">
                <a:latin typeface="Calibri" panose="020F0502020204030204" pitchFamily="34" charset="0"/>
              </a:rPr>
              <a:t>:</a:t>
            </a:r>
          </a:p>
          <a:p>
            <a:pPr marL="0" indent="0" algn="just">
              <a:buNone/>
            </a:pPr>
            <a:endParaRPr lang="pl-PL" sz="2400" dirty="0">
              <a:latin typeface="Calibri" panose="020F0502020204030204" pitchFamily="34" charset="0"/>
            </a:endParaRPr>
          </a:p>
          <a:p>
            <a:pPr lvl="0" algn="just"/>
            <a:r>
              <a:rPr lang="pl-PL" sz="2400" dirty="0">
                <a:latin typeface="Calibri" panose="020F0502020204030204" pitchFamily="34" charset="0"/>
              </a:rPr>
              <a:t>kształcenie mające na celu zwiększanie coraz lepiej wyszkolonych zasobów </a:t>
            </a:r>
            <a:r>
              <a:rPr lang="pl-PL" sz="2400" dirty="0" smtClean="0">
                <a:latin typeface="Calibri" panose="020F0502020204030204" pitchFamily="34" charset="0"/>
              </a:rPr>
              <a:t>ludzkich, tj. zasadniczo studia stacjonarne </a:t>
            </a:r>
            <a:r>
              <a:rPr lang="pl-PL" sz="2400" dirty="0">
                <a:latin typeface="Calibri" panose="020F0502020204030204" pitchFamily="34" charset="0"/>
              </a:rPr>
              <a:t>w ramach krajowego systemu kształcenia finansowanego i nadzorowanego przez </a:t>
            </a:r>
            <a:r>
              <a:rPr lang="pl-PL" sz="2400" dirty="0" smtClean="0">
                <a:latin typeface="Calibri" panose="020F0502020204030204" pitchFamily="34" charset="0"/>
              </a:rPr>
              <a:t>państwo (na uczelniach publicznych);</a:t>
            </a:r>
          </a:p>
          <a:p>
            <a:pPr lvl="0" algn="just"/>
            <a:endParaRPr lang="pl-PL" sz="2400" dirty="0">
              <a:latin typeface="Calibri" panose="020F0502020204030204" pitchFamily="34" charset="0"/>
            </a:endParaRPr>
          </a:p>
          <a:p>
            <a:pPr lvl="0" algn="just"/>
            <a:r>
              <a:rPr lang="pl-PL" sz="2400" dirty="0">
                <a:latin typeface="Calibri" panose="020F0502020204030204" pitchFamily="34" charset="0"/>
              </a:rPr>
              <a:t>prowadzenie niezależnej działalności badawczej i rozwojowej, mającej na celu powiększanie zasobów wiedzy i lepsze zrozumienie, w tym współpracy w zakresie badań i rozwoju; </a:t>
            </a:r>
            <a:endParaRPr lang="pl-PL" sz="2400" dirty="0" smtClean="0">
              <a:latin typeface="Calibri" panose="020F0502020204030204" pitchFamily="34" charset="0"/>
            </a:endParaRPr>
          </a:p>
          <a:p>
            <a:pPr lvl="0" algn="just"/>
            <a:endParaRPr lang="pl-PL" sz="2400" dirty="0">
              <a:latin typeface="Calibri" panose="020F0502020204030204" pitchFamily="34" charset="0"/>
            </a:endParaRPr>
          </a:p>
          <a:p>
            <a:pPr lvl="0" algn="just"/>
            <a:r>
              <a:rPr lang="pl-PL" sz="2400" dirty="0">
                <a:latin typeface="Calibri" panose="020F0502020204030204" pitchFamily="34" charset="0"/>
              </a:rPr>
              <a:t>rozpowszechnianie wyników badań.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72904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/>
          <a:lstStyle/>
          <a:p>
            <a:pPr algn="just"/>
            <a:r>
              <a:rPr lang="pl-PL" sz="2000" dirty="0" smtClean="0">
                <a:latin typeface="Calibri" panose="020F0502020204030204" pitchFamily="34" charset="0"/>
              </a:rPr>
              <a:t>Nie ma znaczenia klasyfikacja danego podmiotu ani danego rodzaju działalności w prawie krajowym.</a:t>
            </a:r>
          </a:p>
          <a:p>
            <a:pPr algn="just"/>
            <a:endParaRPr lang="pl-PL" sz="2000" dirty="0" smtClean="0">
              <a:latin typeface="Calibri" panose="020F0502020204030204" pitchFamily="34" charset="0"/>
            </a:endParaRPr>
          </a:p>
          <a:p>
            <a:pPr algn="just"/>
            <a:r>
              <a:rPr lang="pl-PL" sz="2000" dirty="0" smtClean="0">
                <a:latin typeface="Calibri" panose="020F0502020204030204" pitchFamily="34" charset="0"/>
              </a:rPr>
              <a:t>Także podmioty non-profit oraz non-for-profit mogą być uznawane za prowadzące działalność gospodarczą – nie ma znaczenia, czy podmiot jest nastawiony na zysk.</a:t>
            </a:r>
          </a:p>
          <a:p>
            <a:pPr algn="just"/>
            <a:endParaRPr lang="pl-PL" sz="2000" dirty="0" smtClean="0">
              <a:latin typeface="Calibri" panose="020F0502020204030204" pitchFamily="34" charset="0"/>
            </a:endParaRPr>
          </a:p>
          <a:p>
            <a:pPr marL="358775" indent="0" algn="just">
              <a:buNone/>
            </a:pPr>
            <a:r>
              <a:rPr lang="pl-PL" sz="2000" i="1" dirty="0" smtClean="0">
                <a:latin typeface="Calibri" panose="020F0502020204030204" pitchFamily="34" charset="0"/>
              </a:rPr>
              <a:t>Por. wyrok </a:t>
            </a:r>
            <a:r>
              <a:rPr lang="pl-PL" sz="2000" i="1" dirty="0">
                <a:latin typeface="Calibri" panose="020F0502020204030204" pitchFamily="34" charset="0"/>
              </a:rPr>
              <a:t>TSUE w połączonych sprawach 209/78 i 215/78 Van </a:t>
            </a:r>
            <a:r>
              <a:rPr lang="pl-PL" sz="2000" i="1" dirty="0" err="1">
                <a:latin typeface="Calibri" panose="020F0502020204030204" pitchFamily="34" charset="0"/>
              </a:rPr>
              <a:t>Landewyck</a:t>
            </a:r>
            <a:r>
              <a:rPr lang="pl-PL" sz="2000" i="1" dirty="0">
                <a:latin typeface="Calibri" panose="020F0502020204030204" pitchFamily="34" charset="0"/>
              </a:rPr>
              <a:t>; wyrok w sprawie C-244/94 FFSA; wyrok w sprawie C-49/07 </a:t>
            </a:r>
            <a:r>
              <a:rPr lang="pl-PL" sz="2000" i="1" dirty="0" smtClean="0">
                <a:latin typeface="Calibri" panose="020F0502020204030204" pitchFamily="34" charset="0"/>
              </a:rPr>
              <a:t>MOTOE.  </a:t>
            </a:r>
          </a:p>
          <a:p>
            <a:pPr marL="358775" indent="0" algn="just">
              <a:buNone/>
            </a:pPr>
            <a:endParaRPr lang="pl-PL" sz="2000" dirty="0">
              <a:latin typeface="Calibri" panose="020F0502020204030204" pitchFamily="34" charset="0"/>
            </a:endParaRPr>
          </a:p>
          <a:p>
            <a:pPr marL="361950" algn="just"/>
            <a:r>
              <a:rPr lang="pl-PL" sz="2000" dirty="0" smtClean="0">
                <a:latin typeface="Calibri" panose="020F0502020204030204" pitchFamily="34" charset="0"/>
              </a:rPr>
              <a:t>Także działalność wykonywana nieodpłatnie może być działalnością gospodarczą, jeżeli istnieje przedsiębiorca, który byłby zainteresowany wykonywaniem jej odpłatnie.</a:t>
            </a:r>
          </a:p>
          <a:p>
            <a:pPr marL="361950" algn="just"/>
            <a:endParaRPr lang="pl-PL" sz="2000" dirty="0">
              <a:latin typeface="Calibri" panose="020F0502020204030204" pitchFamily="34" charset="0"/>
            </a:endParaRPr>
          </a:p>
          <a:p>
            <a:pPr marL="358775" indent="0" algn="just">
              <a:buNone/>
            </a:pPr>
            <a:r>
              <a:rPr lang="pl-PL" sz="2000" i="1" dirty="0" smtClean="0">
                <a:latin typeface="Calibri" panose="020F0502020204030204" pitchFamily="34" charset="0"/>
              </a:rPr>
              <a:t>Por. wyrok Sądu UE w sprawie T-461/13 Hiszpania v. Komisja.</a:t>
            </a:r>
            <a:endParaRPr lang="pl-PL" sz="2000" i="1" dirty="0">
              <a:latin typeface="Calibri" panose="020F0502020204030204" pitchFamily="34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36449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rostokąt 1"/>
          <p:cNvSpPr/>
          <p:nvPr/>
        </p:nvSpPr>
        <p:spPr>
          <a:xfrm>
            <a:off x="0" y="980728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Calibri" panose="020F0502020204030204" pitchFamily="34" charset="0"/>
              </a:rPr>
              <a:t>Mieszane, gospodarczo-niegospodarcze wykorzystanie infrastruktury wytworzonej z dofinansowaniem publicznym.</a:t>
            </a: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Jeżeli instytucja edukacyjna lub </a:t>
            </a:r>
            <a:r>
              <a:rPr lang="pl-PL" dirty="0" smtClean="0">
                <a:latin typeface="Calibri" panose="020F0502020204030204" pitchFamily="34" charset="0"/>
              </a:rPr>
              <a:t>badawcza (szkoła wyższa) prowadzi </a:t>
            </a:r>
            <a:r>
              <a:rPr lang="pl-PL" dirty="0">
                <a:latin typeface="Calibri" panose="020F0502020204030204" pitchFamily="34" charset="0"/>
              </a:rPr>
              <a:t>niemal wyłącznie działalność niegospodarczą, jej finansowanie może być w całości nieobjęte zasadami pomocy państwa, pod warunkiem że jej działalność gospodarcza ma charakter czysto pomocniczy, tj. </a:t>
            </a:r>
            <a:r>
              <a:rPr lang="pl-PL" u="sng" dirty="0">
                <a:latin typeface="Calibri" panose="020F0502020204030204" pitchFamily="34" charset="0"/>
              </a:rPr>
              <a:t>odpowiada działalności, która jest bezpośrednio związana z funkcjonowaniem danej instytucji i konieczna do jej funkcjonowania lub nieodłącznie związana z jej główną działalnością niegospodarczą</a:t>
            </a:r>
            <a:r>
              <a:rPr lang="pl-PL" dirty="0">
                <a:latin typeface="Calibri" panose="020F0502020204030204" pitchFamily="34" charset="0"/>
              </a:rPr>
              <a:t> oraz która ma ograniczony zakres. Komisja uznaje, że ma to miejsce, kiedy w ramach działalności gospodarczej wykorzystuje się dokładnie te same nakłady (np. materiały, wyposażenie, siłę roboczą i aktywa trwałe) co w przypadku działalności niegospodarczej oraz kiedy zasoby przeznaczane rocznie na działalność gospodarczą nie przekraczają </a:t>
            </a:r>
            <a:r>
              <a:rPr lang="pl-PL" u="sng" dirty="0">
                <a:latin typeface="Calibri" panose="020F0502020204030204" pitchFamily="34" charset="0"/>
              </a:rPr>
              <a:t>20% całkowitych rocznych zasobów danego podmiotu</a:t>
            </a:r>
            <a:r>
              <a:rPr lang="pl-PL" dirty="0">
                <a:latin typeface="Calibri" panose="020F0502020204030204" pitchFamily="34" charset="0"/>
              </a:rPr>
              <a:t>. </a:t>
            </a:r>
            <a:endParaRPr lang="pl-PL" dirty="0" smtClean="0">
              <a:latin typeface="Calibri" panose="020F0502020204030204" pitchFamily="34" charset="0"/>
            </a:endParaRP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  <a:p>
            <a:pPr algn="just"/>
            <a:r>
              <a:rPr lang="pl-PL" i="1" dirty="0" smtClean="0">
                <a:latin typeface="Calibri" panose="020F0502020204030204" pitchFamily="34" charset="0"/>
              </a:rPr>
              <a:t>Pkt 20-21 </a:t>
            </a:r>
            <a:r>
              <a:rPr lang="pl-PL" i="1" dirty="0">
                <a:latin typeface="Calibri" panose="020F0502020204030204" pitchFamily="34" charset="0"/>
              </a:rPr>
              <a:t>Zasad ramowych dotyczących pomocy państwa na działalność badawczą, rozwojową i innowacyjną (Dz. Urz. UE C 198 z 27.06.2014 r., s. 1 ) oraz pkt 49 preambuły GBER. </a:t>
            </a:r>
            <a:endParaRPr lang="pl-PL" i="1" dirty="0" smtClean="0">
              <a:latin typeface="Calibri" panose="020F0502020204030204" pitchFamily="34" charset="0"/>
            </a:endParaRPr>
          </a:p>
          <a:p>
            <a:pPr algn="just"/>
            <a:endParaRPr lang="pl-PL" i="1" dirty="0">
              <a:latin typeface="Calibri" panose="020F0502020204030204" pitchFamily="34" charset="0"/>
            </a:endParaRPr>
          </a:p>
          <a:p>
            <a:pPr algn="just"/>
            <a:r>
              <a:rPr lang="pl-PL" dirty="0" smtClean="0">
                <a:latin typeface="Calibri" panose="020F0502020204030204" pitchFamily="34" charset="0"/>
              </a:rPr>
              <a:t>Przykład: wykonywanie przez uczelnię od czasu do czasu na zlecenie przedsiębiorstwa, w ograniczonym wymiarze czasowym, badań laboratoryjnych takich samych, jakie normalnie wykonuje w czasie prac badawczych lub zajęć dydaktycznych.</a:t>
            </a:r>
            <a:endParaRPr lang="pl-PL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pPr algn="just"/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9001000" cy="583264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u="sng" dirty="0" smtClean="0">
                <a:latin typeface="Calibri" panose="020F0502020204030204" pitchFamily="34" charset="0"/>
              </a:rPr>
              <a:t>Pomocnicza działalność gospodarcza: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l-PL" sz="2200" dirty="0">
                <a:latin typeface="Calibri" panose="020F0502020204030204" pitchFamily="34" charset="0"/>
              </a:rPr>
              <a:t>b</a:t>
            </a:r>
            <a:r>
              <a:rPr lang="pl-PL" sz="2200" dirty="0" smtClean="0">
                <a:latin typeface="Calibri" panose="020F0502020204030204" pitchFamily="34" charset="0"/>
              </a:rPr>
              <a:t>rak jednej metodologii obliczania parametru „20% całkowitych </a:t>
            </a:r>
            <a:r>
              <a:rPr lang="pl-PL" sz="2200" dirty="0">
                <a:latin typeface="Calibri" panose="020F0502020204030204" pitchFamily="34" charset="0"/>
              </a:rPr>
              <a:t>rocznych zasobów danego </a:t>
            </a:r>
            <a:r>
              <a:rPr lang="pl-PL" sz="2200" dirty="0" smtClean="0">
                <a:latin typeface="Calibri" panose="020F0502020204030204" pitchFamily="34" charset="0"/>
              </a:rPr>
              <a:t>podmiotu” – czas pracy? powierzchnia? zdolności produkcyjne? Należy więc przyjąć, że wnioskodawca może dobrać metodologię najbardziej dostosowaną do jego działalności, natomiast IZ RPO WP sprawdzi, czy wnioskodawca nie popełnił w tym zakresie znaczącego błędu.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pl-PL" sz="2200" dirty="0" smtClean="0">
                <a:latin typeface="Calibri" panose="020F0502020204030204" pitchFamily="34" charset="0"/>
              </a:rPr>
              <a:t>działalność pomocnicza to działalność nie tylko ograniczona do 20% rocznych zasobów, ale też musi ona być </a:t>
            </a:r>
            <a:r>
              <a:rPr lang="pl-PL" sz="2200" dirty="0">
                <a:latin typeface="Calibri" panose="020F0502020204030204" pitchFamily="34" charset="0"/>
              </a:rPr>
              <a:t>bezpośrednio związana z funkcjonowaniem danej instytucji i konieczna do jej funkcjonowania lub nieodłącznie związana z jej główną działalnością </a:t>
            </a:r>
            <a:r>
              <a:rPr lang="pl-PL" sz="2200" dirty="0" smtClean="0">
                <a:latin typeface="Calibri" panose="020F0502020204030204" pitchFamily="34" charset="0"/>
              </a:rPr>
              <a:t>niegospodarczą.</a:t>
            </a:r>
          </a:p>
          <a:p>
            <a:pPr marL="35560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Przykład: prowadzenie w laboratorium badań na zlecenie przedsiębiorcy.  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61022154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6667</TotalTime>
  <Words>1625</Words>
  <Application>Microsoft Office PowerPoint</Application>
  <PresentationFormat>Pokaz na ekranie (4:3)</PresentationFormat>
  <Paragraphs>153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Projekt domyślny</vt:lpstr>
      <vt:lpstr>Motyw pakietu Office</vt:lpstr>
      <vt:lpstr>POMOC PUBLICZNA dla projektów realizowanych w ramach Działania 4.2. RPO WP 2014-2020 –  Kilka praktycznych aspektów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DPR - Ciupak Kamil</cp:lastModifiedBy>
  <cp:revision>519</cp:revision>
  <dcterms:created xsi:type="dcterms:W3CDTF">2008-01-08T07:52:50Z</dcterms:created>
  <dcterms:modified xsi:type="dcterms:W3CDTF">2016-06-14T11:45:44Z</dcterms:modified>
</cp:coreProperties>
</file>