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61" r:id="rId2"/>
    <p:sldId id="392" r:id="rId3"/>
    <p:sldId id="426" r:id="rId4"/>
    <p:sldId id="395" r:id="rId5"/>
    <p:sldId id="396" r:id="rId6"/>
    <p:sldId id="423" r:id="rId7"/>
    <p:sldId id="410" r:id="rId8"/>
    <p:sldId id="411" r:id="rId9"/>
    <p:sldId id="424" r:id="rId10"/>
    <p:sldId id="425" r:id="rId11"/>
    <p:sldId id="408" r:id="rId12"/>
    <p:sldId id="412" r:id="rId13"/>
    <p:sldId id="398" r:id="rId14"/>
    <p:sldId id="433" r:id="rId15"/>
    <p:sldId id="409" r:id="rId16"/>
    <p:sldId id="403" r:id="rId17"/>
    <p:sldId id="427" r:id="rId18"/>
    <p:sldId id="428" r:id="rId19"/>
    <p:sldId id="405" r:id="rId20"/>
    <p:sldId id="429" r:id="rId21"/>
    <p:sldId id="430" r:id="rId22"/>
    <p:sldId id="431" r:id="rId23"/>
    <p:sldId id="399" r:id="rId24"/>
    <p:sldId id="415" r:id="rId25"/>
    <p:sldId id="416" r:id="rId26"/>
    <p:sldId id="417" r:id="rId27"/>
    <p:sldId id="418" r:id="rId28"/>
    <p:sldId id="406" r:id="rId29"/>
    <p:sldId id="422" r:id="rId30"/>
    <p:sldId id="432" r:id="rId31"/>
    <p:sldId id="337" r:id="rId32"/>
  </p:sldIdLst>
  <p:sldSz cx="9144000" cy="6858000" type="screen4x3"/>
  <p:notesSz cx="6669088" cy="99266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F0000"/>
    <a:srgbClr val="003399"/>
    <a:srgbClr val="006600"/>
    <a:srgbClr val="000099"/>
    <a:srgbClr val="33CC33"/>
    <a:srgbClr val="3366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78" autoAdjust="0"/>
    <p:restoredTop sz="94660"/>
  </p:normalViewPr>
  <p:slideViewPr>
    <p:cSldViewPr>
      <p:cViewPr varScale="1">
        <p:scale>
          <a:sx n="99" d="100"/>
          <a:sy n="99" d="100"/>
        </p:scale>
        <p:origin x="-54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88925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pl-PL"/>
          </a:p>
        </p:txBody>
      </p:sp>
      <p:sp>
        <p:nvSpPr>
          <p:cNvPr id="29699" name="Rectangle 3"/>
          <p:cNvSpPr>
            <a:spLocks noGrp="1" noChangeArrowheads="1"/>
          </p:cNvSpPr>
          <p:nvPr>
            <p:ph type="dt" idx="1"/>
          </p:nvPr>
        </p:nvSpPr>
        <p:spPr bwMode="auto">
          <a:xfrm>
            <a:off x="3778250" y="0"/>
            <a:ext cx="288925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pl-PL"/>
          </a:p>
        </p:txBody>
      </p:sp>
      <p:sp>
        <p:nvSpPr>
          <p:cNvPr id="19460"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66750" y="4714875"/>
            <a:ext cx="5335588" cy="44672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29702" name="Rectangle 6"/>
          <p:cNvSpPr>
            <a:spLocks noGrp="1" noChangeArrowheads="1"/>
          </p:cNvSpPr>
          <p:nvPr>
            <p:ph type="ftr" sz="quarter" idx="4"/>
          </p:nvPr>
        </p:nvSpPr>
        <p:spPr bwMode="auto">
          <a:xfrm>
            <a:off x="0" y="9428163"/>
            <a:ext cx="288925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pl-PL"/>
          </a:p>
        </p:txBody>
      </p:sp>
      <p:sp>
        <p:nvSpPr>
          <p:cNvPr id="29703" name="Rectangle 7"/>
          <p:cNvSpPr>
            <a:spLocks noGrp="1" noChangeArrowheads="1"/>
          </p:cNvSpPr>
          <p:nvPr>
            <p:ph type="sldNum" sz="quarter" idx="5"/>
          </p:nvPr>
        </p:nvSpPr>
        <p:spPr bwMode="auto">
          <a:xfrm>
            <a:off x="3778250" y="9428163"/>
            <a:ext cx="288925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390A814-9CE8-4A6B-82F1-55D396705FC2}" type="slidenum">
              <a:rPr lang="pl-PL" altLang="pl-PL"/>
              <a:pPr>
                <a:defRPr/>
              </a:pPr>
              <a:t>‹#›</a:t>
            </a:fld>
            <a:endParaRPr lang="pl-PL" altLang="pl-PL"/>
          </a:p>
        </p:txBody>
      </p:sp>
    </p:spTree>
    <p:extLst>
      <p:ext uri="{BB962C8B-B14F-4D97-AF65-F5344CB8AC3E}">
        <p14:creationId xmlns:p14="http://schemas.microsoft.com/office/powerpoint/2010/main" val="33125502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ymbol zastępczy obrazu slajdu 1"/>
          <p:cNvSpPr>
            <a:spLocks noGrp="1" noRot="1" noChangeAspect="1" noTextEdit="1"/>
          </p:cNvSpPr>
          <p:nvPr>
            <p:ph type="sldImg"/>
          </p:nvPr>
        </p:nvSpPr>
        <p:spPr>
          <a:ln/>
        </p:spPr>
      </p:sp>
      <p:sp>
        <p:nvSpPr>
          <p:cNvPr id="25603" name="Symbol zastępczy notatek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smtClean="0"/>
          </a:p>
        </p:txBody>
      </p:sp>
      <p:sp>
        <p:nvSpPr>
          <p:cNvPr id="25604" name="Symbol zastępczy numeru slajdu 3"/>
          <p:cNvSpPr txBox="1">
            <a:spLocks noGrp="1"/>
          </p:cNvSpPr>
          <p:nvPr/>
        </p:nvSpPr>
        <p:spPr bwMode="auto">
          <a:xfrm>
            <a:off x="3778250" y="9428163"/>
            <a:ext cx="288925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97D3D31-4EC4-48D6-BF5B-995038A9E00A}" type="slidenum">
              <a:rPr lang="pl-PL" altLang="pl-PL" sz="1200"/>
              <a:pPr algn="r" eaLnBrk="1" hangingPunct="1"/>
              <a:t>31</a:t>
            </a:fld>
            <a:endParaRPr lang="pl-PL" altLang="pl-PL"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AA7BB45E-F67C-4C2E-9D31-B55F6251841D}" type="slidenum">
              <a:rPr lang="pl-PL" altLang="pl-PL"/>
              <a:pPr>
                <a:defRPr/>
              </a:pPr>
              <a:t>‹#›</a:t>
            </a:fld>
            <a:endParaRPr lang="pl-PL" altLang="pl-PL"/>
          </a:p>
        </p:txBody>
      </p:sp>
    </p:spTree>
    <p:extLst>
      <p:ext uri="{BB962C8B-B14F-4D97-AF65-F5344CB8AC3E}">
        <p14:creationId xmlns:p14="http://schemas.microsoft.com/office/powerpoint/2010/main" val="381588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BD92A2B6-CDDC-4B38-AA45-F318ACD3D415}" type="slidenum">
              <a:rPr lang="pl-PL" altLang="pl-PL"/>
              <a:pPr>
                <a:defRPr/>
              </a:pPr>
              <a:t>‹#›</a:t>
            </a:fld>
            <a:endParaRPr lang="pl-PL" altLang="pl-PL"/>
          </a:p>
        </p:txBody>
      </p:sp>
    </p:spTree>
    <p:extLst>
      <p:ext uri="{BB962C8B-B14F-4D97-AF65-F5344CB8AC3E}">
        <p14:creationId xmlns:p14="http://schemas.microsoft.com/office/powerpoint/2010/main" val="276333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C46C69EF-B57D-4C36-8C04-06D4F64E5C00}" type="slidenum">
              <a:rPr lang="pl-PL" altLang="pl-PL"/>
              <a:pPr>
                <a:defRPr/>
              </a:pPr>
              <a:t>‹#›</a:t>
            </a:fld>
            <a:endParaRPr lang="pl-PL" altLang="pl-PL"/>
          </a:p>
        </p:txBody>
      </p:sp>
    </p:spTree>
    <p:extLst>
      <p:ext uri="{BB962C8B-B14F-4D97-AF65-F5344CB8AC3E}">
        <p14:creationId xmlns:p14="http://schemas.microsoft.com/office/powerpoint/2010/main" val="1885899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ytuł i diagram lub schemat organizacyjn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obiektu SmartArt 2"/>
          <p:cNvSpPr>
            <a:spLocks noGrp="1"/>
          </p:cNvSpPr>
          <p:nvPr>
            <p:ph type="dgm" idx="1"/>
          </p:nvPr>
        </p:nvSpPr>
        <p:spPr>
          <a:xfrm>
            <a:off x="457200" y="1600200"/>
            <a:ext cx="8229600" cy="4525963"/>
          </a:xfrm>
        </p:spPr>
        <p:txBody>
          <a:bodyPr/>
          <a:lstStyle/>
          <a:p>
            <a:pPr lvl="0"/>
            <a:endParaRPr lang="pl-PL" noProof="0"/>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BB4D2C35-92C5-466D-B452-4C2F91DB0970}" type="slidenum">
              <a:rPr lang="pl-PL" altLang="pl-PL"/>
              <a:pPr>
                <a:defRPr/>
              </a:pPr>
              <a:t>‹#›</a:t>
            </a:fld>
            <a:endParaRPr lang="pl-PL" altLang="pl-PL"/>
          </a:p>
        </p:txBody>
      </p:sp>
    </p:spTree>
    <p:extLst>
      <p:ext uri="{BB962C8B-B14F-4D97-AF65-F5344CB8AC3E}">
        <p14:creationId xmlns:p14="http://schemas.microsoft.com/office/powerpoint/2010/main" val="22376104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Media">
  <p:cSld name="Tytuł, tekst i klip multimedialn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457200" y="1600200"/>
            <a:ext cx="4038600" cy="452596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obiektu multimediów 3"/>
          <p:cNvSpPr>
            <a:spLocks noGrp="1"/>
          </p:cNvSpPr>
          <p:nvPr>
            <p:ph type="media" sz="half" idx="2"/>
          </p:nvPr>
        </p:nvSpPr>
        <p:spPr>
          <a:xfrm>
            <a:off x="4648200" y="1600200"/>
            <a:ext cx="4038600" cy="4525963"/>
          </a:xfrm>
        </p:spPr>
        <p:txBody>
          <a:bodyPr/>
          <a:lstStyle/>
          <a:p>
            <a:pPr lvl="0"/>
            <a:endParaRPr lang="pl-PL" noProof="0"/>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B4CF5305-02B8-4D31-8EE1-E7B664F9B0B0}" type="slidenum">
              <a:rPr lang="pl-PL" altLang="pl-PL"/>
              <a:pPr>
                <a:defRPr/>
              </a:pPr>
              <a:t>‹#›</a:t>
            </a:fld>
            <a:endParaRPr lang="pl-PL" altLang="pl-PL"/>
          </a:p>
        </p:txBody>
      </p:sp>
    </p:spTree>
    <p:extLst>
      <p:ext uri="{BB962C8B-B14F-4D97-AF65-F5344CB8AC3E}">
        <p14:creationId xmlns:p14="http://schemas.microsoft.com/office/powerpoint/2010/main" val="1902655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A51E1797-9064-4493-BE07-7980183196AF}" type="slidenum">
              <a:rPr lang="pl-PL" altLang="pl-PL"/>
              <a:pPr>
                <a:defRPr/>
              </a:pPr>
              <a:t>‹#›</a:t>
            </a:fld>
            <a:endParaRPr lang="pl-PL" altLang="pl-PL"/>
          </a:p>
        </p:txBody>
      </p:sp>
    </p:spTree>
    <p:extLst>
      <p:ext uri="{BB962C8B-B14F-4D97-AF65-F5344CB8AC3E}">
        <p14:creationId xmlns:p14="http://schemas.microsoft.com/office/powerpoint/2010/main" val="3810403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8CC3ABE6-B6B8-4FB2-8884-F8B2E982A350}" type="slidenum">
              <a:rPr lang="pl-PL" altLang="pl-PL"/>
              <a:pPr>
                <a:defRPr/>
              </a:pPr>
              <a:t>‹#›</a:t>
            </a:fld>
            <a:endParaRPr lang="pl-PL" altLang="pl-PL"/>
          </a:p>
        </p:txBody>
      </p:sp>
    </p:spTree>
    <p:extLst>
      <p:ext uri="{BB962C8B-B14F-4D97-AF65-F5344CB8AC3E}">
        <p14:creationId xmlns:p14="http://schemas.microsoft.com/office/powerpoint/2010/main" val="301864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58B35AEE-45E2-4FA3-93EC-F1A7D9782FCC}" type="slidenum">
              <a:rPr lang="pl-PL" altLang="pl-PL"/>
              <a:pPr>
                <a:defRPr/>
              </a:pPr>
              <a:t>‹#›</a:t>
            </a:fld>
            <a:endParaRPr lang="pl-PL" altLang="pl-PL"/>
          </a:p>
        </p:txBody>
      </p:sp>
    </p:spTree>
    <p:extLst>
      <p:ext uri="{BB962C8B-B14F-4D97-AF65-F5344CB8AC3E}">
        <p14:creationId xmlns:p14="http://schemas.microsoft.com/office/powerpoint/2010/main" val="1981842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4"/>
          <p:cNvSpPr>
            <a:spLocks noGrp="1" noChangeArrowheads="1"/>
          </p:cNvSpPr>
          <p:nvPr>
            <p:ph type="dt" sz="half" idx="10"/>
          </p:nvPr>
        </p:nvSpPr>
        <p:spPr>
          <a:ln/>
        </p:spPr>
        <p:txBody>
          <a:bodyPr/>
          <a:lstStyle>
            <a:lvl1pPr>
              <a:defRPr/>
            </a:lvl1pPr>
          </a:lstStyle>
          <a:p>
            <a:pPr>
              <a:defRPr/>
            </a:pPr>
            <a:endParaRPr lang="pl-PL"/>
          </a:p>
        </p:txBody>
      </p:sp>
      <p:sp>
        <p:nvSpPr>
          <p:cNvPr id="8" name="Rectangle 5"/>
          <p:cNvSpPr>
            <a:spLocks noGrp="1" noChangeArrowheads="1"/>
          </p:cNvSpPr>
          <p:nvPr>
            <p:ph type="ftr" sz="quarter" idx="11"/>
          </p:nvPr>
        </p:nvSpPr>
        <p:spPr>
          <a:ln/>
        </p:spPr>
        <p:txBody>
          <a:bodyPr/>
          <a:lstStyle>
            <a:lvl1pPr>
              <a:defRPr/>
            </a:lvl1pPr>
          </a:lstStyle>
          <a:p>
            <a:pPr>
              <a:defRPr/>
            </a:pPr>
            <a:endParaRPr lang="pl-PL"/>
          </a:p>
        </p:txBody>
      </p:sp>
      <p:sp>
        <p:nvSpPr>
          <p:cNvPr id="9" name="Rectangle 6"/>
          <p:cNvSpPr>
            <a:spLocks noGrp="1" noChangeArrowheads="1"/>
          </p:cNvSpPr>
          <p:nvPr>
            <p:ph type="sldNum" sz="quarter" idx="12"/>
          </p:nvPr>
        </p:nvSpPr>
        <p:spPr>
          <a:ln/>
        </p:spPr>
        <p:txBody>
          <a:bodyPr/>
          <a:lstStyle>
            <a:lvl1pPr>
              <a:defRPr/>
            </a:lvl1pPr>
          </a:lstStyle>
          <a:p>
            <a:pPr>
              <a:defRPr/>
            </a:pPr>
            <a:fld id="{BF78142E-2F36-4D8C-838A-A29014A2CC5C}" type="slidenum">
              <a:rPr lang="pl-PL" altLang="pl-PL"/>
              <a:pPr>
                <a:defRPr/>
              </a:pPr>
              <a:t>‹#›</a:t>
            </a:fld>
            <a:endParaRPr lang="pl-PL" altLang="pl-PL"/>
          </a:p>
        </p:txBody>
      </p:sp>
    </p:spTree>
    <p:extLst>
      <p:ext uri="{BB962C8B-B14F-4D97-AF65-F5344CB8AC3E}">
        <p14:creationId xmlns:p14="http://schemas.microsoft.com/office/powerpoint/2010/main" val="596745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4"/>
          <p:cNvSpPr>
            <a:spLocks noGrp="1" noChangeArrowheads="1"/>
          </p:cNvSpPr>
          <p:nvPr>
            <p:ph type="dt" sz="half" idx="10"/>
          </p:nvPr>
        </p:nvSpPr>
        <p:spPr>
          <a:ln/>
        </p:spPr>
        <p:txBody>
          <a:bodyPr/>
          <a:lstStyle>
            <a:lvl1pPr>
              <a:defRPr/>
            </a:lvl1pPr>
          </a:lstStyle>
          <a:p>
            <a:pPr>
              <a:defRPr/>
            </a:pPr>
            <a:endParaRPr lang="pl-PL"/>
          </a:p>
        </p:txBody>
      </p:sp>
      <p:sp>
        <p:nvSpPr>
          <p:cNvPr id="4" name="Rectangle 5"/>
          <p:cNvSpPr>
            <a:spLocks noGrp="1" noChangeArrowheads="1"/>
          </p:cNvSpPr>
          <p:nvPr>
            <p:ph type="ftr" sz="quarter" idx="11"/>
          </p:nvPr>
        </p:nvSpPr>
        <p:spPr>
          <a:ln/>
        </p:spPr>
        <p:txBody>
          <a:bodyPr/>
          <a:lstStyle>
            <a:lvl1pPr>
              <a:defRPr/>
            </a:lvl1pPr>
          </a:lstStyle>
          <a:p>
            <a:pPr>
              <a:defRPr/>
            </a:pPr>
            <a:endParaRPr lang="pl-PL"/>
          </a:p>
        </p:txBody>
      </p:sp>
      <p:sp>
        <p:nvSpPr>
          <p:cNvPr id="5" name="Rectangle 6"/>
          <p:cNvSpPr>
            <a:spLocks noGrp="1" noChangeArrowheads="1"/>
          </p:cNvSpPr>
          <p:nvPr>
            <p:ph type="sldNum" sz="quarter" idx="12"/>
          </p:nvPr>
        </p:nvSpPr>
        <p:spPr>
          <a:ln/>
        </p:spPr>
        <p:txBody>
          <a:bodyPr/>
          <a:lstStyle>
            <a:lvl1pPr>
              <a:defRPr/>
            </a:lvl1pPr>
          </a:lstStyle>
          <a:p>
            <a:pPr>
              <a:defRPr/>
            </a:pPr>
            <a:fld id="{5D68787F-8E95-4FEA-B4F3-7C50336B25DB}" type="slidenum">
              <a:rPr lang="pl-PL" altLang="pl-PL"/>
              <a:pPr>
                <a:defRPr/>
              </a:pPr>
              <a:t>‹#›</a:t>
            </a:fld>
            <a:endParaRPr lang="pl-PL" altLang="pl-PL"/>
          </a:p>
        </p:txBody>
      </p:sp>
    </p:spTree>
    <p:extLst>
      <p:ext uri="{BB962C8B-B14F-4D97-AF65-F5344CB8AC3E}">
        <p14:creationId xmlns:p14="http://schemas.microsoft.com/office/powerpoint/2010/main" val="4112666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l-PL"/>
          </a:p>
        </p:txBody>
      </p:sp>
      <p:sp>
        <p:nvSpPr>
          <p:cNvPr id="3" name="Rectangle 5"/>
          <p:cNvSpPr>
            <a:spLocks noGrp="1" noChangeArrowheads="1"/>
          </p:cNvSpPr>
          <p:nvPr>
            <p:ph type="ftr" sz="quarter" idx="11"/>
          </p:nvPr>
        </p:nvSpPr>
        <p:spPr>
          <a:ln/>
        </p:spPr>
        <p:txBody>
          <a:bodyPr/>
          <a:lstStyle>
            <a:lvl1pPr>
              <a:defRPr/>
            </a:lvl1pPr>
          </a:lstStyle>
          <a:p>
            <a:pPr>
              <a:defRPr/>
            </a:pPr>
            <a:endParaRPr lang="pl-PL"/>
          </a:p>
        </p:txBody>
      </p:sp>
      <p:sp>
        <p:nvSpPr>
          <p:cNvPr id="4" name="Rectangle 6"/>
          <p:cNvSpPr>
            <a:spLocks noGrp="1" noChangeArrowheads="1"/>
          </p:cNvSpPr>
          <p:nvPr>
            <p:ph type="sldNum" sz="quarter" idx="12"/>
          </p:nvPr>
        </p:nvSpPr>
        <p:spPr>
          <a:ln/>
        </p:spPr>
        <p:txBody>
          <a:bodyPr/>
          <a:lstStyle>
            <a:lvl1pPr>
              <a:defRPr/>
            </a:lvl1pPr>
          </a:lstStyle>
          <a:p>
            <a:pPr>
              <a:defRPr/>
            </a:pPr>
            <a:fld id="{62E2BA5E-6CA3-4F53-9D3A-EF22ED92E0A3}" type="slidenum">
              <a:rPr lang="pl-PL" altLang="pl-PL"/>
              <a:pPr>
                <a:defRPr/>
              </a:pPr>
              <a:t>‹#›</a:t>
            </a:fld>
            <a:endParaRPr lang="pl-PL" altLang="pl-PL"/>
          </a:p>
        </p:txBody>
      </p:sp>
    </p:spTree>
    <p:extLst>
      <p:ext uri="{BB962C8B-B14F-4D97-AF65-F5344CB8AC3E}">
        <p14:creationId xmlns:p14="http://schemas.microsoft.com/office/powerpoint/2010/main" val="2353141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74B3EDDE-FD7A-459F-969D-B370C8896C14}" type="slidenum">
              <a:rPr lang="pl-PL" altLang="pl-PL"/>
              <a:pPr>
                <a:defRPr/>
              </a:pPr>
              <a:t>‹#›</a:t>
            </a:fld>
            <a:endParaRPr lang="pl-PL" altLang="pl-PL"/>
          </a:p>
        </p:txBody>
      </p:sp>
    </p:spTree>
    <p:extLst>
      <p:ext uri="{BB962C8B-B14F-4D97-AF65-F5344CB8AC3E}">
        <p14:creationId xmlns:p14="http://schemas.microsoft.com/office/powerpoint/2010/main" val="946450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0A175F75-E439-42DC-9406-ACA7753F2144}" type="slidenum">
              <a:rPr lang="pl-PL" altLang="pl-PL"/>
              <a:pPr>
                <a:defRPr/>
              </a:pPr>
              <a:t>‹#›</a:t>
            </a:fld>
            <a:endParaRPr lang="pl-PL" altLang="pl-PL"/>
          </a:p>
        </p:txBody>
      </p:sp>
    </p:spTree>
    <p:extLst>
      <p:ext uri="{BB962C8B-B14F-4D97-AF65-F5344CB8AC3E}">
        <p14:creationId xmlns:p14="http://schemas.microsoft.com/office/powerpoint/2010/main" val="2428759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smtClean="0"/>
              <a:t>Kliknij, aby edytować styl wzorca tytułu</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pl-P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pl-P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5438311-A240-475D-B3AF-BF6742BE4F6F}"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tgpe.pl/pl/a/analiza-w-zakresie-instalacji-referencyjnych-dla-oze-i-wysokosprawnej-kogeneracji-juz-dostepna"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tgpe.pl/pl/a/analiza-w-zakresie-instalacji-referencyjnych-dla-oze-i-wysokosprawnej-kogeneracji-juz-dostepna"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c.europa.eu/competition/state_aid/modernisation/notice_of_aid_en.pd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1" name="Tytuł 1"/>
          <p:cNvSpPr>
            <a:spLocks noGrp="1"/>
          </p:cNvSpPr>
          <p:nvPr>
            <p:ph type="title"/>
          </p:nvPr>
        </p:nvSpPr>
        <p:spPr>
          <a:xfrm>
            <a:off x="365250" y="1700808"/>
            <a:ext cx="8345363" cy="2664296"/>
          </a:xfrm>
        </p:spPr>
        <p:txBody>
          <a:bodyPr/>
          <a:lstStyle/>
          <a:p>
            <a:r>
              <a:rPr lang="pl-PL" altLang="pl-PL" sz="3200" b="1" i="1" kern="1200" dirty="0">
                <a:solidFill>
                  <a:schemeClr val="bg1"/>
                </a:solidFill>
                <a:latin typeface="Calibri" panose="020F0502020204030204" pitchFamily="34" charset="0"/>
                <a:cs typeface="Arial" charset="0"/>
              </a:rPr>
              <a:t>POMOC PUBLICZNA</a:t>
            </a:r>
            <a:br>
              <a:rPr lang="pl-PL" altLang="pl-PL" sz="3200" b="1" i="1" kern="1200" dirty="0">
                <a:solidFill>
                  <a:schemeClr val="bg1"/>
                </a:solidFill>
                <a:latin typeface="Calibri" panose="020F0502020204030204" pitchFamily="34" charset="0"/>
                <a:cs typeface="Arial" charset="0"/>
              </a:rPr>
            </a:br>
            <a:r>
              <a:rPr lang="pl-PL" sz="3200" b="1" i="1" dirty="0">
                <a:solidFill>
                  <a:schemeClr val="bg1"/>
                </a:solidFill>
                <a:latin typeface="Calibri" panose="020F0502020204030204" pitchFamily="34" charset="0"/>
              </a:rPr>
              <a:t>dla projektów realizowanych w ramach Poddziałania </a:t>
            </a:r>
            <a:r>
              <a:rPr lang="pl-PL" sz="3200" b="1" i="1" dirty="0" smtClean="0">
                <a:solidFill>
                  <a:schemeClr val="bg1"/>
                </a:solidFill>
                <a:latin typeface="Calibri" panose="020F0502020204030204" pitchFamily="34" charset="0"/>
              </a:rPr>
              <a:t>10.3.1</a:t>
            </a:r>
            <a:r>
              <a:rPr lang="pl-PL" sz="3200" b="1" i="1" dirty="0">
                <a:solidFill>
                  <a:schemeClr val="bg1"/>
                </a:solidFill>
                <a:latin typeface="Calibri" panose="020F0502020204030204" pitchFamily="34" charset="0"/>
              </a:rPr>
              <a:t>. RPO WP 2014-2020 – </a:t>
            </a:r>
            <a:r>
              <a:rPr lang="pl-PL" sz="3200" b="1" i="1" dirty="0" smtClean="0">
                <a:solidFill>
                  <a:schemeClr val="bg1"/>
                </a:solidFill>
                <a:latin typeface="Calibri" panose="020F0502020204030204" pitchFamily="34" charset="0"/>
              </a:rPr>
              <a:t>Odnawialne źródła energii </a:t>
            </a:r>
            <a:r>
              <a:rPr lang="pl-PL" sz="3200" b="1" i="1" dirty="0">
                <a:solidFill>
                  <a:schemeClr val="bg1"/>
                </a:solidFill>
                <a:latin typeface="Calibri" panose="020F0502020204030204" pitchFamily="34" charset="0"/>
              </a:rPr>
              <a:t>– wsparcie dotacyjne</a:t>
            </a:r>
            <a:r>
              <a:rPr lang="pl-PL" altLang="pl-PL" sz="3200" b="1" i="1" kern="1200" dirty="0" smtClean="0">
                <a:solidFill>
                  <a:schemeClr val="bg1"/>
                </a:solidFill>
                <a:latin typeface="Calibri" panose="020F0502020204030204" pitchFamily="34" charset="0"/>
                <a:ea typeface="+mn-ea"/>
                <a:cs typeface="Arial" charset="0"/>
              </a:rPr>
              <a:t/>
            </a:r>
            <a:br>
              <a:rPr lang="pl-PL" altLang="pl-PL" sz="3200" b="1" i="1" kern="1200" dirty="0" smtClean="0">
                <a:solidFill>
                  <a:schemeClr val="bg1"/>
                </a:solidFill>
                <a:latin typeface="Calibri" panose="020F0502020204030204" pitchFamily="34" charset="0"/>
                <a:ea typeface="+mn-ea"/>
                <a:cs typeface="Arial" charset="0"/>
              </a:rPr>
            </a:br>
            <a:endParaRPr lang="pl-PL" altLang="pl-PL" sz="2400" b="1" i="1" kern="1200" dirty="0">
              <a:solidFill>
                <a:schemeClr val="bg1"/>
              </a:solidFill>
              <a:latin typeface="Calibri" panose="020F0502020204030204" pitchFamily="34" charset="0"/>
              <a:ea typeface="+mn-ea"/>
              <a:cs typeface="Arial" charset="0"/>
            </a:endParaRPr>
          </a:p>
        </p:txBody>
      </p:sp>
      <p:sp>
        <p:nvSpPr>
          <p:cNvPr id="2052" name="Text Box 10"/>
          <p:cNvSpPr txBox="1">
            <a:spLocks noChangeArrowheads="1"/>
          </p:cNvSpPr>
          <p:nvPr/>
        </p:nvSpPr>
        <p:spPr bwMode="auto">
          <a:xfrm>
            <a:off x="1619250" y="5895975"/>
            <a:ext cx="59055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200" b="1" dirty="0">
                <a:solidFill>
                  <a:schemeClr val="bg1"/>
                </a:solidFill>
                <a:latin typeface="Calibri" pitchFamily="34" charset="0"/>
              </a:rPr>
              <a:t>Regionalny Program </a:t>
            </a:r>
            <a:r>
              <a:rPr lang="pl-PL" altLang="pl-PL" sz="1200" b="1" dirty="0" smtClean="0">
                <a:solidFill>
                  <a:schemeClr val="bg1"/>
                </a:solidFill>
                <a:latin typeface="Calibri" pitchFamily="34" charset="0"/>
              </a:rPr>
              <a:t> Operacyjny  Województwa Pomorskiego </a:t>
            </a:r>
            <a:r>
              <a:rPr lang="pl-PL" altLang="pl-PL" sz="1200" b="1" dirty="0">
                <a:solidFill>
                  <a:schemeClr val="bg1"/>
                </a:solidFill>
                <a:latin typeface="Calibri" pitchFamily="34" charset="0"/>
              </a:rPr>
              <a:t>na lata 2014-2020</a:t>
            </a:r>
          </a:p>
        </p:txBody>
      </p:sp>
      <p:pic>
        <p:nvPicPr>
          <p:cNvPr id="2054" name="Picture 7" descr="D:\POMORSKIE W UNII_SIW_NSS_ZNAKI_UNIJNE\NSS-NOWY-2014-2020\FE-2014-2020-PREZENTACJA PP\listownik-monoKONTRA-PASEK-Pomorskie-FE-UMWP-UE-EFSI-201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3063" y="260350"/>
            <a:ext cx="83375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0"/>
          <p:cNvSpPr txBox="1">
            <a:spLocks noChangeArrowheads="1"/>
          </p:cNvSpPr>
          <p:nvPr/>
        </p:nvSpPr>
        <p:spPr bwMode="auto">
          <a:xfrm>
            <a:off x="2977188" y="4933109"/>
            <a:ext cx="312931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2000" b="1" dirty="0" smtClean="0">
                <a:solidFill>
                  <a:schemeClr val="bg1"/>
                </a:solidFill>
                <a:latin typeface="Calibri" panose="020F0502020204030204" pitchFamily="34" charset="0"/>
              </a:rPr>
              <a:t>Gdańsk, 28 września 2016 r.</a:t>
            </a:r>
            <a:endParaRPr lang="pl-PL" altLang="pl-PL" sz="2000" b="1" dirty="0">
              <a:solidFill>
                <a:schemeClr val="bg1"/>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980728"/>
            <a:ext cx="9144000" cy="5877272"/>
          </a:xfrm>
        </p:spPr>
        <p:txBody>
          <a:bodyPr/>
          <a:lstStyle/>
          <a:p>
            <a:pPr marL="285750" indent="-285750" algn="just">
              <a:buFont typeface="Arial" panose="020B0604020202020204" pitchFamily="34" charset="0"/>
              <a:buChar char="•"/>
            </a:pPr>
            <a:r>
              <a:rPr lang="pl-PL" sz="1800" dirty="0">
                <a:latin typeface="Calibri" panose="020F0502020204030204" pitchFamily="34" charset="0"/>
              </a:rPr>
              <a:t>Pomoc wywiera wpływ na wymianę handlową, jeżeli umacnia pozycję przedsiębiorstwa w stosunku do innych przedsiębiorstw konkurujących z nim. Co do wpływu na wymianę handlową, to nie ma znaczenia, że dany beneficjent nie świadczy żadnych usług poza granicami Polski, a świadczy jedynie usługi o charakterze lokalnym czy regionalnym. </a:t>
            </a:r>
          </a:p>
          <a:p>
            <a:pPr marL="285750" indent="-285750">
              <a:buFont typeface="Arial" panose="020B0604020202020204" pitchFamily="34" charset="0"/>
              <a:buChar char="•"/>
            </a:pPr>
            <a:endParaRPr lang="pl-PL" sz="1800" dirty="0">
              <a:latin typeface="Calibri" panose="020F0502020204030204" pitchFamily="34" charset="0"/>
            </a:endParaRPr>
          </a:p>
          <a:p>
            <a:pPr marL="285750" indent="-285750" algn="just">
              <a:buFont typeface="Arial" panose="020B0604020202020204" pitchFamily="34" charset="0"/>
              <a:buChar char="•"/>
            </a:pPr>
            <a:r>
              <a:rPr lang="pl-PL" sz="1800" dirty="0">
                <a:latin typeface="Calibri" panose="020F0502020204030204" pitchFamily="34" charset="0"/>
              </a:rPr>
              <a:t>Pomoc wpływa na wymianę handlową, jeśli może spowodować wzmocnienie pozycji przedsiębiorstwa, które dotychczas nie było zaangażowane w handel pomiędzy państwami członkowskimi, i w efekcie może spowodować, że przedsiębiorstwo to pozyska możliwość wejścia na rynki innych państw członkowskich.</a:t>
            </a:r>
          </a:p>
          <a:p>
            <a:pPr marL="263525" indent="-263525" algn="just">
              <a:buFont typeface="Arial" panose="020B0604020202020204" pitchFamily="34" charset="0"/>
              <a:buChar char="•"/>
            </a:pPr>
            <a:endParaRPr lang="pl-PL" sz="1800" dirty="0">
              <a:latin typeface="Calibri" panose="020F0502020204030204" pitchFamily="34" charset="0"/>
            </a:endParaRPr>
          </a:p>
          <a:p>
            <a:pPr marL="263525" indent="-263525" algn="just">
              <a:buFont typeface="Arial" panose="020B0604020202020204" pitchFamily="34" charset="0"/>
              <a:buChar char="•"/>
            </a:pPr>
            <a:r>
              <a:rPr lang="pl-PL" sz="1800" dirty="0">
                <a:latin typeface="Calibri" panose="020F0502020204030204" pitchFamily="34" charset="0"/>
              </a:rPr>
              <a:t>Nie jest konieczne przeprowadzanie dokładnych analiz ekonomicznych w celu wyznaczenia rynku właściwego, udziału w rynku danych przedsiębiorstw,  pozycji ich konkurentów czy też schematu wymiany handlowej między państwami członkowskimi.</a:t>
            </a:r>
          </a:p>
          <a:p>
            <a:pPr marL="263525" indent="-263525" algn="just">
              <a:buFont typeface="Arial" panose="020B0604020202020204" pitchFamily="34" charset="0"/>
              <a:buChar char="•"/>
            </a:pPr>
            <a:endParaRPr lang="pl-PL" sz="1800" dirty="0">
              <a:latin typeface="Calibri" panose="020F0502020204030204" pitchFamily="34" charset="0"/>
            </a:endParaRPr>
          </a:p>
          <a:p>
            <a:pPr marL="263525" indent="-263525" algn="just">
              <a:buFont typeface="Arial" panose="020B0604020202020204" pitchFamily="34" charset="0"/>
              <a:buChar char="•"/>
            </a:pPr>
            <a:r>
              <a:rPr lang="pl-PL" sz="1800" dirty="0">
                <a:latin typeface="Calibri" panose="020F0502020204030204" pitchFamily="34" charset="0"/>
              </a:rPr>
              <a:t>Wpływ na wymianę handlową może być potencjalny, a niekoniecznie rzeczywisty. Jednakże wpływ środka pomocowego na wymianę handlową między państwami członkowskimi UE nie może być domniemywany lub tylko hipotetyczny. Musi zostać wykazane, w oparciu o dające się przewidzieć skutki danego środka pomocowego, dlaczego zakłóca on lub grozi zakłóceniem konkurencji i może wpływać na wymianę handlową.</a:t>
            </a:r>
          </a:p>
        </p:txBody>
      </p:sp>
      <p:sp>
        <p:nvSpPr>
          <p:cNvPr id="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31838846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07904" y="188640"/>
            <a:ext cx="5112568" cy="648072"/>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br>
              <a:rPr lang="pl-PL" altLang="pl-PL" sz="1600" b="1" dirty="0">
                <a:solidFill>
                  <a:schemeClr val="bg1"/>
                </a:solidFill>
                <a:latin typeface="Calibri" panose="020F0502020204030204" pitchFamily="34" charset="0"/>
              </a:rPr>
            </a:br>
            <a:endParaRPr lang="pl-PL" sz="1600" dirty="0"/>
          </a:p>
        </p:txBody>
      </p:sp>
      <p:sp>
        <p:nvSpPr>
          <p:cNvPr id="3" name="Symbol zastępczy zawartości 2"/>
          <p:cNvSpPr>
            <a:spLocks noGrp="1"/>
          </p:cNvSpPr>
          <p:nvPr>
            <p:ph idx="1"/>
          </p:nvPr>
        </p:nvSpPr>
        <p:spPr>
          <a:xfrm>
            <a:off x="0" y="980728"/>
            <a:ext cx="9144000" cy="5877272"/>
          </a:xfrm>
        </p:spPr>
        <p:txBody>
          <a:bodyPr/>
          <a:lstStyle/>
          <a:p>
            <a:pPr marL="0" indent="0" algn="just">
              <a:buNone/>
            </a:pPr>
            <a:r>
              <a:rPr lang="pl-PL" sz="1800" u="sng" dirty="0" smtClean="0">
                <a:latin typeface="Calibri" panose="020F0502020204030204" pitchFamily="34" charset="0"/>
              </a:rPr>
              <a:t>Mieszane, gospodarczo-niegospodarcze wykorzystanie obiektu:</a:t>
            </a:r>
          </a:p>
          <a:p>
            <a:pPr marL="0" indent="0" algn="just">
              <a:buNone/>
            </a:pPr>
            <a:endParaRPr lang="pl-PL" sz="1800" u="sng" dirty="0" smtClean="0">
              <a:latin typeface="Calibri" panose="020F0502020204030204" pitchFamily="34" charset="0"/>
            </a:endParaRPr>
          </a:p>
          <a:p>
            <a:pPr marL="0" indent="0" algn="just">
              <a:buNone/>
            </a:pPr>
            <a:r>
              <a:rPr lang="pl-PL" sz="1800" dirty="0" smtClean="0">
                <a:latin typeface="Calibri" panose="020F0502020204030204" pitchFamily="34" charset="0"/>
              </a:rPr>
              <a:t>Jeżeli </a:t>
            </a:r>
            <a:r>
              <a:rPr lang="pl-PL" sz="1800" dirty="0">
                <a:latin typeface="Calibri" panose="020F0502020204030204" pitchFamily="34" charset="0"/>
              </a:rPr>
              <a:t>infrastruktura jest użytkowana zarówno do działalności gospodarczej, jak i niegospodarczej, finansowanie publiczne będzie podlegało zasadom pomocy publicznej wyłącznie w zakresie, w jakim będzie obejmowało koszty związane z działalnością gospodarczą. </a:t>
            </a:r>
            <a:endParaRPr lang="pl-PL" sz="1800" dirty="0" smtClean="0">
              <a:latin typeface="Calibri" panose="020F0502020204030204" pitchFamily="34" charset="0"/>
            </a:endParaRPr>
          </a:p>
          <a:p>
            <a:pPr marL="0" indent="0" algn="just">
              <a:buNone/>
            </a:pPr>
            <a:endParaRPr lang="pl-PL" sz="1800" dirty="0">
              <a:latin typeface="Calibri" panose="020F0502020204030204" pitchFamily="34" charset="0"/>
            </a:endParaRPr>
          </a:p>
          <a:p>
            <a:pPr marL="0" indent="0" algn="just">
              <a:buNone/>
            </a:pPr>
            <a:r>
              <a:rPr lang="pl-PL" sz="1800" dirty="0" smtClean="0">
                <a:latin typeface="Calibri" panose="020F0502020204030204" pitchFamily="34" charset="0"/>
              </a:rPr>
              <a:t>Jeżeli </a:t>
            </a:r>
            <a:r>
              <a:rPr lang="pl-PL" sz="1800" dirty="0">
                <a:latin typeface="Calibri" panose="020F0502020204030204" pitchFamily="34" charset="0"/>
              </a:rPr>
              <a:t>możliwe jest oddzielenie kosztów i przychodów związanych z działalnością gospodarczą i niegospodarczą, zasady pomocy publicznej mają zastosowanie wyłącznie w odniesieniu do przyznanego wsparcia ze strony państwa w kwocie przewyższającej koszty prowadzenia działalności niegospodarczej</a:t>
            </a:r>
            <a:r>
              <a:rPr lang="pl-PL" sz="1800" dirty="0" smtClean="0">
                <a:latin typeface="Calibri" panose="020F0502020204030204" pitchFamily="34" charset="0"/>
              </a:rPr>
              <a:t>.</a:t>
            </a:r>
          </a:p>
          <a:p>
            <a:pPr marL="0" indent="0" algn="just">
              <a:buNone/>
            </a:pPr>
            <a:endParaRPr lang="pl-PL" sz="1800" dirty="0" smtClean="0">
              <a:latin typeface="Calibri" panose="020F0502020204030204" pitchFamily="34" charset="0"/>
            </a:endParaRPr>
          </a:p>
          <a:p>
            <a:pPr marL="0" indent="0" algn="just">
              <a:buNone/>
            </a:pPr>
            <a:r>
              <a:rPr lang="pl-PL" sz="1800" dirty="0" smtClean="0">
                <a:latin typeface="Calibri" panose="020F0502020204030204" pitchFamily="34" charset="0"/>
              </a:rPr>
              <a:t>Koszty </a:t>
            </a:r>
            <a:r>
              <a:rPr lang="pl-PL" sz="1800" dirty="0">
                <a:latin typeface="Calibri" panose="020F0502020204030204" pitchFamily="34" charset="0"/>
              </a:rPr>
              <a:t>i dochody z każdego rodzaju działalności należy rozliczać osobno, konsekwentnie stosując obiektywnie uzasadnione zasady rachunku kosztów.</a:t>
            </a:r>
          </a:p>
          <a:p>
            <a:endParaRPr lang="pl-PL" dirty="0"/>
          </a:p>
        </p:txBody>
      </p:sp>
    </p:spTree>
    <p:extLst>
      <p:ext uri="{BB962C8B-B14F-4D97-AF65-F5344CB8AC3E}">
        <p14:creationId xmlns:p14="http://schemas.microsoft.com/office/powerpoint/2010/main" val="34587694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7504" y="1124744"/>
            <a:ext cx="8928992" cy="5616624"/>
          </a:xfrm>
        </p:spPr>
        <p:txBody>
          <a:bodyPr/>
          <a:lstStyle/>
          <a:p>
            <a:pPr marL="0" indent="0" algn="just">
              <a:buNone/>
            </a:pPr>
            <a:r>
              <a:rPr lang="pl-PL" sz="2000" dirty="0">
                <a:latin typeface="Calibri" panose="020F0502020204030204" pitchFamily="34" charset="0"/>
              </a:rPr>
              <a:t>Zawiadomienie Komisji w sprawie pojęcia pomocy państwa:</a:t>
            </a:r>
            <a:r>
              <a:rPr lang="pl-PL" sz="2000" i="1" dirty="0">
                <a:latin typeface="Calibri" panose="020F0502020204030204" pitchFamily="34" charset="0"/>
              </a:rPr>
              <a:t> </a:t>
            </a:r>
            <a:r>
              <a:rPr lang="pl-PL" sz="2000" dirty="0">
                <a:latin typeface="Calibri" panose="020F0502020204030204" pitchFamily="34" charset="0"/>
              </a:rPr>
              <a:t>„W przypadkach wykorzystywania infrastruktury do celów tak komercyjnych, jak i niekomercyjnych, gdy jest ona wykorzystywana prawie wyłącznie do celów prowadzenia działalności niegospodarczej, finansowanie infrastruktury może w całości wychodzić poza zakres zasad pomocy państwa, pod warunkiem że użytkowanie infrastruktury do celów gospodarczych </a:t>
            </a:r>
            <a:r>
              <a:rPr lang="pl-PL" sz="2000" u="sng" dirty="0">
                <a:latin typeface="Calibri" panose="020F0502020204030204" pitchFamily="34" charset="0"/>
              </a:rPr>
              <a:t>zachowa charakter czysto pomocniczy</a:t>
            </a:r>
            <a:r>
              <a:rPr lang="pl-PL" sz="2000" dirty="0">
                <a:latin typeface="Calibri" panose="020F0502020204030204" pitchFamily="34" charset="0"/>
              </a:rPr>
              <a:t>, tj. działalności, która jest bezpośrednio powiązana z eksploatacją infrastruktury, konieczna do eksploatacji infrastruktury lub nieodłącznie związana z podstawowym wykorzystaniem o charakterze niegospodarczym. Zasadniczo nakłady na taką działalność pomocniczą (np. materiał, sprzęt, praca, kapitał) są takie same, jak na podstawową działalność o charakterze niegospodarczym. Jeżeli chodzi o potencjał infrastruktury, zakres działalności gospodarczej o charakterze pomocniczym musi pozostać ograniczony </a:t>
            </a:r>
            <a:r>
              <a:rPr lang="pl-PL" sz="2000" u="sng" dirty="0">
                <a:latin typeface="Calibri" panose="020F0502020204030204" pitchFamily="34" charset="0"/>
              </a:rPr>
              <a:t>(do 20% całkowitych rocznych zasobów infrastruktury)</a:t>
            </a:r>
            <a:r>
              <a:rPr lang="pl-PL" sz="2000" dirty="0">
                <a:latin typeface="Calibri" panose="020F0502020204030204" pitchFamily="34" charset="0"/>
              </a:rPr>
              <a:t>”.</a:t>
            </a:r>
          </a:p>
        </p:txBody>
      </p:sp>
      <p:sp>
        <p:nvSpPr>
          <p:cNvPr id="4" name="Tytuł 1"/>
          <p:cNvSpPr>
            <a:spLocks noGrp="1"/>
          </p:cNvSpPr>
          <p:nvPr>
            <p:ph type="title"/>
          </p:nvPr>
        </p:nvSpPr>
        <p:spPr>
          <a:xfrm>
            <a:off x="3707904" y="188640"/>
            <a:ext cx="5112568" cy="648072"/>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br>
              <a:rPr lang="pl-PL" altLang="pl-PL" sz="1600" b="1" dirty="0">
                <a:solidFill>
                  <a:schemeClr val="bg1"/>
                </a:solidFill>
                <a:latin typeface="Calibri" panose="020F0502020204030204" pitchFamily="34" charset="0"/>
              </a:rPr>
            </a:br>
            <a:endParaRPr lang="pl-PL" sz="1600" dirty="0"/>
          </a:p>
        </p:txBody>
      </p:sp>
    </p:spTree>
    <p:extLst>
      <p:ext uri="{BB962C8B-B14F-4D97-AF65-F5344CB8AC3E}">
        <p14:creationId xmlns:p14="http://schemas.microsoft.com/office/powerpoint/2010/main" val="30988062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9" name="Rectangle 3"/>
          <p:cNvSpPr txBox="1">
            <a:spLocks noChangeArrowheads="1"/>
          </p:cNvSpPr>
          <p:nvPr/>
        </p:nvSpPr>
        <p:spPr bwMode="auto">
          <a:xfrm>
            <a:off x="180651" y="995663"/>
            <a:ext cx="8964612" cy="530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defRPr/>
            </a:pPr>
            <a:endParaRPr lang="pl-PL" sz="1800" u="sng" dirty="0" smtClean="0">
              <a:latin typeface="Calibri" panose="020F0502020204030204" pitchFamily="34" charset="0"/>
            </a:endParaRPr>
          </a:p>
          <a:p>
            <a:pPr marL="0" indent="0" algn="ctr">
              <a:buNone/>
              <a:defRPr/>
            </a:pPr>
            <a:r>
              <a:rPr lang="pl-PL" sz="1800" u="sng" dirty="0" smtClean="0">
                <a:latin typeface="Calibri" panose="020F0502020204030204" pitchFamily="34" charset="0"/>
              </a:rPr>
              <a:t>Art. 107. ust. 3 lit. c Traktatu o funkcjonowaniu Unii Europejskiej:</a:t>
            </a:r>
          </a:p>
          <a:p>
            <a:pPr marL="0" indent="0" algn="just">
              <a:buNone/>
              <a:defRPr/>
            </a:pPr>
            <a:r>
              <a:rPr lang="pl-PL" sz="1800" i="1" dirty="0" smtClean="0">
                <a:latin typeface="Calibri" panose="020F0502020204030204" pitchFamily="34" charset="0"/>
              </a:rPr>
              <a:t>„Za </a:t>
            </a:r>
            <a:r>
              <a:rPr lang="pl-PL" sz="1800" i="1" dirty="0">
                <a:latin typeface="Calibri" panose="020F0502020204030204" pitchFamily="34" charset="0"/>
              </a:rPr>
              <a:t>zgodną z rynkiem wewnętrznym może zostać uznana</a:t>
            </a:r>
            <a:r>
              <a:rPr lang="pl-PL" sz="1800" i="1" dirty="0" smtClean="0">
                <a:latin typeface="Calibri" panose="020F0502020204030204" pitchFamily="34" charset="0"/>
              </a:rPr>
              <a:t>:</a:t>
            </a:r>
          </a:p>
          <a:p>
            <a:pPr marL="0" indent="0" algn="just">
              <a:buNone/>
              <a:defRPr/>
            </a:pPr>
            <a:r>
              <a:rPr lang="pl-PL" sz="1800" i="1" dirty="0" smtClean="0">
                <a:latin typeface="Calibri" panose="020F0502020204030204" pitchFamily="34" charset="0"/>
              </a:rPr>
              <a:t>(…)</a:t>
            </a:r>
          </a:p>
          <a:p>
            <a:pPr marL="0" indent="0" algn="just">
              <a:buNone/>
              <a:defRPr/>
            </a:pPr>
            <a:r>
              <a:rPr lang="pl-PL" sz="1800" i="1" dirty="0" smtClean="0">
                <a:latin typeface="Calibri" panose="020F0502020204030204" pitchFamily="34" charset="0"/>
              </a:rPr>
              <a:t>c) </a:t>
            </a:r>
            <a:r>
              <a:rPr lang="pl-PL" sz="1800" i="1" dirty="0">
                <a:latin typeface="Calibri" panose="020F0502020204030204" pitchFamily="34" charset="0"/>
              </a:rPr>
              <a:t>pomoc przeznaczona na ułatwianie rozwoju niektórych działań gospodarczych lub niektórych regionów gospodarczych, o ile nie zmienia warunków wymiany handlowej w zakresie sprzecznym ze wspólnym </a:t>
            </a:r>
            <a:r>
              <a:rPr lang="pl-PL" sz="1800" i="1" dirty="0" smtClean="0">
                <a:latin typeface="Calibri" panose="020F0502020204030204" pitchFamily="34" charset="0"/>
              </a:rPr>
              <a:t>interesem”.</a:t>
            </a:r>
            <a:endParaRPr lang="pl-PL" sz="1800" i="1" dirty="0">
              <a:latin typeface="Calibri" panose="020F0502020204030204" pitchFamily="34" charset="0"/>
            </a:endParaRPr>
          </a:p>
          <a:p>
            <a:pPr marL="0" indent="0" algn="just">
              <a:buNone/>
              <a:defRPr/>
            </a:pPr>
            <a:endParaRPr lang="pl-PL" sz="1800" dirty="0"/>
          </a:p>
          <a:p>
            <a:pPr marL="0" indent="0" algn="ctr">
              <a:buNone/>
              <a:defRPr/>
            </a:pPr>
            <a:endParaRPr lang="pl-PL" sz="1800" u="sng" dirty="0" smtClean="0">
              <a:latin typeface="Calibri" panose="020F0502020204030204" pitchFamily="34" charset="0"/>
            </a:endParaRPr>
          </a:p>
          <a:p>
            <a:pPr marL="0" indent="0" algn="ctr">
              <a:buNone/>
              <a:defRPr/>
            </a:pPr>
            <a:r>
              <a:rPr lang="pl-PL" sz="1800" u="sng" dirty="0" smtClean="0">
                <a:latin typeface="Calibri" panose="020F0502020204030204" pitchFamily="34" charset="0"/>
              </a:rPr>
              <a:t>Pomoc podlegająca </a:t>
            </a:r>
            <a:r>
              <a:rPr lang="pl-PL" sz="1800" u="sng" dirty="0" err="1" smtClean="0">
                <a:latin typeface="Calibri" panose="020F0502020204030204" pitchFamily="34" charset="0"/>
              </a:rPr>
              <a:t>wyłączeniom</a:t>
            </a:r>
            <a:r>
              <a:rPr lang="pl-PL" sz="1800" u="sng" dirty="0" smtClean="0">
                <a:latin typeface="Calibri" panose="020F0502020204030204" pitchFamily="34" charset="0"/>
              </a:rPr>
              <a:t> blokowym:</a:t>
            </a:r>
          </a:p>
          <a:p>
            <a:pPr algn="just">
              <a:defRPr/>
            </a:pPr>
            <a:endParaRPr lang="pl-PL" sz="1800" dirty="0">
              <a:latin typeface="Calibri" panose="020F0502020204030204" pitchFamily="34" charset="0"/>
            </a:endParaRPr>
          </a:p>
          <a:p>
            <a:pPr algn="just">
              <a:defRPr/>
            </a:pPr>
            <a:r>
              <a:rPr lang="pl-PL" sz="1800" dirty="0" smtClean="0">
                <a:latin typeface="Calibri" panose="020F0502020204030204" pitchFamily="34" charset="0"/>
              </a:rPr>
              <a:t>Rozporządzenie </a:t>
            </a:r>
            <a:r>
              <a:rPr lang="pl-PL" sz="1800" dirty="0">
                <a:latin typeface="Calibri" panose="020F0502020204030204" pitchFamily="34" charset="0"/>
              </a:rPr>
              <a:t>Komisji (UE) z dnia 17 czerwca 2014 r. nr 651/2014 uznające niektóre rodzaje pomocy za zgodne z rynkiem wewnętrznym w zastosowaniu art. 107 i 108 Traktatu (Dz. Urz. UE L 187 z 26.06.2014 r., s. 1</a:t>
            </a:r>
            <a:r>
              <a:rPr lang="pl-PL" sz="1800" dirty="0" smtClean="0">
                <a:latin typeface="Calibri" panose="020F0502020204030204" pitchFamily="34" charset="0"/>
              </a:rPr>
              <a:t>) – tzw. </a:t>
            </a:r>
            <a:r>
              <a:rPr lang="pl-PL" sz="1800" b="1" dirty="0" smtClean="0">
                <a:latin typeface="Calibri" panose="020F0502020204030204" pitchFamily="34" charset="0"/>
              </a:rPr>
              <a:t>GBER</a:t>
            </a:r>
            <a:r>
              <a:rPr lang="pl-PL" sz="1800" dirty="0" smtClean="0">
                <a:latin typeface="Calibri" panose="020F0502020204030204" pitchFamily="34" charset="0"/>
              </a:rPr>
              <a:t> (General Block </a:t>
            </a:r>
            <a:r>
              <a:rPr lang="pl-PL" sz="1800" dirty="0" err="1" smtClean="0">
                <a:latin typeface="Calibri" panose="020F0502020204030204" pitchFamily="34" charset="0"/>
              </a:rPr>
              <a:t>Exemption</a:t>
            </a:r>
            <a:r>
              <a:rPr lang="pl-PL" sz="1800" dirty="0" smtClean="0">
                <a:latin typeface="Calibri" panose="020F0502020204030204" pitchFamily="34" charset="0"/>
              </a:rPr>
              <a:t> </a:t>
            </a:r>
            <a:r>
              <a:rPr lang="pl-PL" sz="1800" dirty="0" err="1" smtClean="0">
                <a:latin typeface="Calibri" panose="020F0502020204030204" pitchFamily="34" charset="0"/>
              </a:rPr>
              <a:t>Regulation</a:t>
            </a:r>
            <a:r>
              <a:rPr lang="pl-PL" sz="1800" dirty="0" smtClean="0">
                <a:latin typeface="Calibri" panose="020F0502020204030204" pitchFamily="34" charset="0"/>
              </a:rPr>
              <a:t> – ogólne rozporządzenie </a:t>
            </a:r>
            <a:r>
              <a:rPr lang="pl-PL" sz="1800" dirty="0" err="1" smtClean="0">
                <a:latin typeface="Calibri" panose="020F0502020204030204" pitchFamily="34" charset="0"/>
              </a:rPr>
              <a:t>ws</a:t>
            </a:r>
            <a:r>
              <a:rPr lang="pl-PL" sz="1800" dirty="0" smtClean="0">
                <a:latin typeface="Calibri" panose="020F0502020204030204" pitchFamily="34" charset="0"/>
              </a:rPr>
              <a:t>. </a:t>
            </a:r>
            <a:r>
              <a:rPr lang="pl-PL" sz="1800" dirty="0" err="1" smtClean="0">
                <a:latin typeface="Calibri" panose="020F0502020204030204" pitchFamily="34" charset="0"/>
              </a:rPr>
              <a:t>wyłączeń</a:t>
            </a:r>
            <a:r>
              <a:rPr lang="pl-PL" sz="1800" dirty="0" smtClean="0">
                <a:latin typeface="Calibri" panose="020F0502020204030204" pitchFamily="34" charset="0"/>
              </a:rPr>
              <a:t> blokowych). </a:t>
            </a:r>
            <a:endParaRPr lang="pl-PL" sz="1800" dirty="0">
              <a:latin typeface="Calibri" panose="020F0502020204030204" pitchFamily="34" charset="0"/>
            </a:endParaRPr>
          </a:p>
          <a:p>
            <a:pPr algn="just">
              <a:defRPr/>
            </a:pPr>
            <a:endParaRPr lang="pl-PL" sz="1800" dirty="0">
              <a:latin typeface="Calibri" panose="020F0502020204030204" pitchFamily="34" charset="0"/>
            </a:endParaRPr>
          </a:p>
          <a:p>
            <a:pPr algn="just">
              <a:defRPr/>
            </a:pPr>
            <a:endParaRPr lang="pl-PL" sz="1800" dirty="0">
              <a:latin typeface="Calibri" panose="020F0502020204030204" pitchFamily="34" charset="0"/>
            </a:endParaRPr>
          </a:p>
          <a:p>
            <a:pPr algn="just">
              <a:defRPr/>
            </a:pPr>
            <a:r>
              <a:rPr lang="pl-PL" sz="1800" dirty="0">
                <a:latin typeface="Calibri" panose="020F0502020204030204" pitchFamily="34" charset="0"/>
              </a:rPr>
              <a:t>Rozporządzenie 651/2014 a krajowe programy pomocowe w formie rozporządzeń ministra właściwego ds. rozwoju </a:t>
            </a:r>
            <a:r>
              <a:rPr lang="pl-PL" sz="1800" dirty="0" smtClean="0">
                <a:latin typeface="Calibri" panose="020F0502020204030204" pitchFamily="34" charset="0"/>
              </a:rPr>
              <a:t>regionalnego.</a:t>
            </a:r>
            <a:endParaRPr lang="pl-PL" sz="1800" dirty="0">
              <a:latin typeface="Calibri" panose="020F0502020204030204" pitchFamily="34" charset="0"/>
            </a:endParaRPr>
          </a:p>
        </p:txBody>
      </p:sp>
    </p:spTree>
    <p:extLst>
      <p:ext uri="{BB962C8B-B14F-4D97-AF65-F5344CB8AC3E}">
        <p14:creationId xmlns:p14="http://schemas.microsoft.com/office/powerpoint/2010/main" val="36287285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9" name="Rectangle 3"/>
          <p:cNvSpPr txBox="1">
            <a:spLocks noChangeArrowheads="1"/>
          </p:cNvSpPr>
          <p:nvPr/>
        </p:nvSpPr>
        <p:spPr bwMode="auto">
          <a:xfrm>
            <a:off x="0" y="969194"/>
            <a:ext cx="8964612" cy="530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defRPr/>
            </a:pPr>
            <a:endParaRPr lang="pl-PL" sz="1800" u="sng" dirty="0" smtClean="0">
              <a:latin typeface="Calibri" panose="020F0502020204030204" pitchFamily="34" charset="0"/>
            </a:endParaRPr>
          </a:p>
          <a:p>
            <a:pPr marL="0" indent="0" algn="ctr">
              <a:buNone/>
              <a:defRPr/>
            </a:pPr>
            <a:endParaRPr lang="pl-PL" sz="1800" dirty="0" smtClean="0">
              <a:latin typeface="Calibri" panose="020F0502020204030204" pitchFamily="34" charset="0"/>
            </a:endParaRPr>
          </a:p>
          <a:p>
            <a:pPr marL="0" indent="0" algn="ctr">
              <a:buNone/>
              <a:defRPr/>
            </a:pPr>
            <a:endParaRPr lang="pl-PL" sz="1800" u="sng" dirty="0">
              <a:latin typeface="Calibri" panose="020F0502020204030204" pitchFamily="34" charset="0"/>
            </a:endParaRPr>
          </a:p>
          <a:p>
            <a:pPr marL="0" indent="0" algn="ctr">
              <a:buNone/>
              <a:defRPr/>
            </a:pPr>
            <a:endParaRPr lang="pl-PL" sz="1800" dirty="0">
              <a:latin typeface="Calibri" panose="020F0502020204030204" pitchFamily="34" charset="0"/>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1863"/>
            <a:ext cx="9144000" cy="5926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5520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940968" y="0"/>
            <a:ext cx="6203032" cy="980728"/>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latin typeface="Calibri" panose="020F0502020204030204" pitchFamily="34" charset="0"/>
            </a:endParaRPr>
          </a:p>
        </p:txBody>
      </p:sp>
      <p:sp>
        <p:nvSpPr>
          <p:cNvPr id="3" name="Symbol zastępczy zawartości 2"/>
          <p:cNvSpPr>
            <a:spLocks noGrp="1"/>
          </p:cNvSpPr>
          <p:nvPr>
            <p:ph idx="1"/>
          </p:nvPr>
        </p:nvSpPr>
        <p:spPr>
          <a:xfrm>
            <a:off x="0" y="1052736"/>
            <a:ext cx="9144000" cy="4713387"/>
          </a:xfrm>
        </p:spPr>
        <p:txBody>
          <a:bodyPr/>
          <a:lstStyle/>
          <a:p>
            <a:pPr marL="0" indent="0" algn="ctr">
              <a:buNone/>
              <a:defRPr/>
            </a:pPr>
            <a:r>
              <a:rPr lang="pl-PL" sz="2000" b="1" dirty="0">
                <a:latin typeface="Calibri" panose="020F0502020204030204" pitchFamily="34" charset="0"/>
              </a:rPr>
              <a:t>Badanie wystąpienia efektu zachęty</a:t>
            </a:r>
          </a:p>
          <a:p>
            <a:pPr algn="ctr">
              <a:defRPr/>
            </a:pPr>
            <a:endParaRPr lang="pl-PL" sz="3600" dirty="0"/>
          </a:p>
          <a:p>
            <a:pPr marL="0" indent="0" algn="just">
              <a:buNone/>
              <a:defRPr/>
            </a:pPr>
            <a:r>
              <a:rPr lang="pl-PL" sz="1800" dirty="0">
                <a:latin typeface="Calibri" panose="020F0502020204030204" pitchFamily="34" charset="0"/>
              </a:rPr>
              <a:t>Art. 6 </a:t>
            </a:r>
            <a:r>
              <a:rPr lang="pl-PL" sz="1800" dirty="0" smtClean="0">
                <a:latin typeface="Calibri" panose="020F0502020204030204" pitchFamily="34" charset="0"/>
              </a:rPr>
              <a:t>GBER:</a:t>
            </a:r>
            <a:endParaRPr lang="pl-PL" sz="1800" dirty="0">
              <a:latin typeface="Calibri" panose="020F0502020204030204" pitchFamily="34" charset="0"/>
            </a:endParaRPr>
          </a:p>
          <a:p>
            <a:pPr algn="just">
              <a:defRPr/>
            </a:pPr>
            <a:endParaRPr lang="pl-PL" sz="1800" dirty="0">
              <a:latin typeface="Calibri" panose="020F0502020204030204" pitchFamily="34" charset="0"/>
            </a:endParaRPr>
          </a:p>
          <a:p>
            <a:pPr marL="0" indent="0" algn="just">
              <a:buNone/>
              <a:defRPr/>
            </a:pPr>
            <a:r>
              <a:rPr lang="pl-PL" sz="1800" b="1" u="sng" dirty="0">
                <a:latin typeface="Calibri" panose="020F0502020204030204" pitchFamily="34" charset="0"/>
              </a:rPr>
              <a:t>Zasada:</a:t>
            </a:r>
            <a:r>
              <a:rPr lang="pl-PL" sz="1800" b="1" dirty="0">
                <a:latin typeface="Calibri" panose="020F0502020204030204" pitchFamily="34" charset="0"/>
              </a:rPr>
              <a:t> </a:t>
            </a:r>
            <a:r>
              <a:rPr lang="pl-PL" sz="1800" dirty="0">
                <a:latin typeface="Calibri" panose="020F0502020204030204" pitchFamily="34" charset="0"/>
              </a:rPr>
              <a:t>beneficjent składa do podmiotu udzielającego pomocy pisemny wniosek o udzielenie pomocy przed </a:t>
            </a:r>
            <a:r>
              <a:rPr lang="pl-PL" sz="1800" u="sng" dirty="0">
                <a:latin typeface="Calibri" panose="020F0502020204030204" pitchFamily="34" charset="0"/>
              </a:rPr>
              <a:t>rozpoczęciem prac nad projektem</a:t>
            </a:r>
            <a:r>
              <a:rPr lang="pl-PL" sz="1800" dirty="0">
                <a:latin typeface="Calibri" panose="020F0502020204030204" pitchFamily="34" charset="0"/>
              </a:rPr>
              <a:t> lub </a:t>
            </a:r>
            <a:r>
              <a:rPr lang="pl-PL" sz="1800" u="sng" dirty="0">
                <a:latin typeface="Calibri" panose="020F0502020204030204" pitchFamily="34" charset="0"/>
              </a:rPr>
              <a:t>rozpoczęciem działalności.</a:t>
            </a:r>
          </a:p>
          <a:p>
            <a:pPr algn="just">
              <a:defRPr/>
            </a:pPr>
            <a:endParaRPr lang="pl-PL" sz="1800" u="sng" dirty="0">
              <a:latin typeface="Calibri" panose="020F0502020204030204" pitchFamily="34" charset="0"/>
            </a:endParaRPr>
          </a:p>
          <a:p>
            <a:pPr marL="0" indent="0" algn="just">
              <a:buNone/>
              <a:defRPr/>
            </a:pPr>
            <a:r>
              <a:rPr lang="pl-PL" sz="1800" dirty="0">
                <a:latin typeface="Calibri" panose="020F0502020204030204" pitchFamily="34" charset="0"/>
              </a:rPr>
              <a:t>„Rozpoczęcie prac" oznacza rozpoczęcie robót budowlanych związanych z inwestycją lub pierwsze prawnie wiążące zobowiązanie do zamówienia urządzeń lub inne zobowiązanie, które sprawia, że inwestycja staje się nieodwracalna, zależnie od tego, co nastąpi najpierw. Zakupu gruntów ani prac przygotowawczych, takich jak uzyskanie zezwoleń i przeprowadzenie studiów wykonalności, nie uznaje się za rozpoczęcie prac. </a:t>
            </a:r>
          </a:p>
          <a:p>
            <a:endParaRPr lang="pl-PL" dirty="0"/>
          </a:p>
        </p:txBody>
      </p:sp>
    </p:spTree>
    <p:extLst>
      <p:ext uri="{BB962C8B-B14F-4D97-AF65-F5344CB8AC3E}">
        <p14:creationId xmlns:p14="http://schemas.microsoft.com/office/powerpoint/2010/main" val="12687011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35696" y="-48126"/>
            <a:ext cx="7308304" cy="1143000"/>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p>
        </p:txBody>
      </p:sp>
      <p:sp>
        <p:nvSpPr>
          <p:cNvPr id="3" name="Symbol zastępczy zawartości 2"/>
          <p:cNvSpPr>
            <a:spLocks noGrp="1"/>
          </p:cNvSpPr>
          <p:nvPr>
            <p:ph idx="1"/>
          </p:nvPr>
        </p:nvSpPr>
        <p:spPr>
          <a:xfrm>
            <a:off x="457200" y="980728"/>
            <a:ext cx="8229600" cy="5145435"/>
          </a:xfrm>
        </p:spPr>
        <p:txBody>
          <a:bodyPr/>
          <a:lstStyle/>
          <a:p>
            <a:pPr marL="0" indent="0" algn="ctr">
              <a:buNone/>
            </a:pPr>
            <a:r>
              <a:rPr lang="pl-PL" sz="1600" b="1" dirty="0">
                <a:latin typeface="Calibri" panose="020F0502020204030204" pitchFamily="34" charset="0"/>
              </a:rPr>
              <a:t>Pomoc na inwestycje w układy wysokosprawnej </a:t>
            </a:r>
            <a:r>
              <a:rPr lang="pl-PL" sz="1600" b="1" dirty="0" smtClean="0">
                <a:latin typeface="Calibri" panose="020F0502020204030204" pitchFamily="34" charset="0"/>
              </a:rPr>
              <a:t>kogeneracji – art</a:t>
            </a:r>
            <a:r>
              <a:rPr lang="pl-PL" sz="1600" b="1" dirty="0">
                <a:latin typeface="Calibri" panose="020F0502020204030204" pitchFamily="34" charset="0"/>
              </a:rPr>
              <a:t>. 40 </a:t>
            </a:r>
            <a:r>
              <a:rPr lang="pl-PL" sz="1600" b="1" dirty="0" smtClean="0">
                <a:latin typeface="Calibri" panose="020F0502020204030204" pitchFamily="34" charset="0"/>
              </a:rPr>
              <a:t>GBER</a:t>
            </a:r>
            <a:endParaRPr lang="pl-PL" sz="1600" b="1" dirty="0">
              <a:latin typeface="Calibri" panose="020F0502020204030204" pitchFamily="34" charset="0"/>
            </a:endParaRPr>
          </a:p>
          <a:p>
            <a:pPr algn="ctr"/>
            <a:endParaRPr lang="pl-PL" sz="1600" dirty="0">
              <a:latin typeface="Calibri" panose="020F0502020204030204" pitchFamily="34" charset="0"/>
            </a:endParaRPr>
          </a:p>
          <a:p>
            <a:pPr marL="285750" indent="-285750" algn="just">
              <a:buFont typeface="Arial" panose="020B0604020202020204" pitchFamily="34" charset="0"/>
              <a:buChar char="•"/>
            </a:pPr>
            <a:r>
              <a:rPr lang="pl-PL" sz="1600" dirty="0">
                <a:latin typeface="Calibri" panose="020F0502020204030204" pitchFamily="34" charset="0"/>
              </a:rPr>
              <a:t>Pomoc na inwestycje przyznaje się wyłącznie na moce nowo zainstalowane lub odnowione</a:t>
            </a:r>
            <a:r>
              <a:rPr lang="pl-PL" sz="1600" dirty="0" smtClean="0">
                <a:latin typeface="Calibri" panose="020F0502020204030204" pitchFamily="34" charset="0"/>
              </a:rPr>
              <a:t>.</a:t>
            </a:r>
          </a:p>
          <a:p>
            <a:pPr marL="285750" indent="-285750" algn="just">
              <a:buFont typeface="Arial" panose="020B0604020202020204" pitchFamily="34" charset="0"/>
              <a:buChar char="•"/>
            </a:pPr>
            <a:endParaRPr lang="pl-PL" sz="1600" dirty="0">
              <a:latin typeface="Calibri" panose="020F0502020204030204" pitchFamily="34" charset="0"/>
            </a:endParaRPr>
          </a:p>
          <a:p>
            <a:pPr algn="just"/>
            <a:r>
              <a:rPr lang="pl-PL" sz="1600" dirty="0">
                <a:latin typeface="Calibri" panose="020F0502020204030204" pitchFamily="34" charset="0"/>
              </a:rPr>
              <a:t>Z mocami odnowionymi będziemy mieli do czynienia w przypadku inwestycji realizowanej w funkcjonującej już instalacji, która nie jest nakierowana na zwiększenie jej mocy produkcyjnych</a:t>
            </a:r>
            <a:r>
              <a:rPr lang="pl-PL" sz="1600" dirty="0" smtClean="0">
                <a:latin typeface="Calibri" panose="020F0502020204030204" pitchFamily="34" charset="0"/>
              </a:rPr>
              <a:t>.</a:t>
            </a:r>
          </a:p>
          <a:p>
            <a:pPr algn="just"/>
            <a:endParaRPr lang="pl-PL" sz="1600" dirty="0">
              <a:latin typeface="Calibri" panose="020F0502020204030204" pitchFamily="34" charset="0"/>
            </a:endParaRPr>
          </a:p>
          <a:p>
            <a:pPr algn="just"/>
            <a:r>
              <a:rPr lang="pl-PL" sz="1600" dirty="0">
                <a:latin typeface="Calibri" panose="020F0502020204030204" pitchFamily="34" charset="0"/>
              </a:rPr>
              <a:t>Należy podkreślić, że w takim przypadku pomoc będzie dopuszczalna jedynie, o ile inwestycja dotyczyć będzie znaczącej części instalacji, wydłużając jednocześnie przewidywany okres jej ekonomicznego wykorzystania. Dodatkowo, w takim przypadku działania związane z utrzymaniem funkcjonowania źródła energii oraz zwykła wymiana części, które podlegałyby wymianie w trakcie zwykłego okresu eksploatacji przedmiotowej instalacji, nie będą kwalifikować się do wsparcia</a:t>
            </a:r>
            <a:r>
              <a:rPr lang="pl-PL" sz="1600" dirty="0" smtClean="0">
                <a:latin typeface="Calibri" panose="020F0502020204030204" pitchFamily="34" charset="0"/>
              </a:rPr>
              <a:t>.</a:t>
            </a:r>
          </a:p>
          <a:p>
            <a:endParaRPr lang="pl-PL" sz="1600" dirty="0">
              <a:latin typeface="Calibri" panose="020F0502020204030204" pitchFamily="34" charset="0"/>
            </a:endParaRPr>
          </a:p>
          <a:p>
            <a:pPr marL="285750" indent="-285750" algn="just">
              <a:buFont typeface="Arial" panose="020B0604020202020204" pitchFamily="34" charset="0"/>
              <a:buChar char="•"/>
            </a:pPr>
            <a:r>
              <a:rPr lang="pl-PL" sz="1600" dirty="0">
                <a:latin typeface="Calibri" panose="020F0502020204030204" pitchFamily="34" charset="0"/>
              </a:rPr>
              <a:t>Nowa jednostka kogeneracyjna przynosi ogólne oszczędności energii pierwotnej w porównaniu z oddzielną produkcją energii cieplnej i elektrycznej. Modernizacja istniejącej jednostki kogeneracyjnej lub przekształcenie istniejącej jednostki produkcji mocy w jednostkę kogeneracyjną przynosi oszczędności energii pierwotnej w porównaniu z początkową sytuacją.</a:t>
            </a:r>
          </a:p>
          <a:p>
            <a:pPr marL="285750" indent="-285750" algn="just">
              <a:buFont typeface="Arial" panose="020B0604020202020204" pitchFamily="34" charset="0"/>
              <a:buChar char="•"/>
            </a:pPr>
            <a:endParaRPr lang="pl-PL" sz="1600" dirty="0">
              <a:latin typeface="Calibri" panose="020F0502020204030204" pitchFamily="34" charset="0"/>
            </a:endParaRPr>
          </a:p>
          <a:p>
            <a:pPr algn="just">
              <a:lnSpc>
                <a:spcPct val="80000"/>
              </a:lnSpc>
            </a:pPr>
            <a:endParaRPr lang="pl-PL" altLang="pl-PL" sz="2400" u="sng" dirty="0" smtClean="0">
              <a:latin typeface="Calibri" panose="020F0502020204030204" pitchFamily="34" charset="0"/>
            </a:endParaRPr>
          </a:p>
          <a:p>
            <a:pPr marL="0" lvl="1" indent="0" algn="just">
              <a:lnSpc>
                <a:spcPct val="80000"/>
              </a:lnSpc>
              <a:buNone/>
            </a:pPr>
            <a:endParaRPr lang="pl-PL" sz="2000" u="sng" dirty="0">
              <a:latin typeface="Calibri" panose="020F0502020204030204" pitchFamily="34" charset="0"/>
            </a:endParaRPr>
          </a:p>
          <a:p>
            <a:pPr marL="0" lvl="1" indent="0" algn="just">
              <a:lnSpc>
                <a:spcPct val="80000"/>
              </a:lnSpc>
              <a:buNone/>
            </a:pPr>
            <a:endParaRPr lang="pl-PL" sz="2000" i="1" u="sng" dirty="0" smtClean="0">
              <a:latin typeface="Calibri" panose="020F0502020204030204" pitchFamily="34" charset="0"/>
            </a:endParaRPr>
          </a:p>
          <a:p>
            <a:pPr lvl="1" algn="just">
              <a:lnSpc>
                <a:spcPct val="80000"/>
              </a:lnSpc>
              <a:buFontTx/>
              <a:buChar char="-"/>
            </a:pPr>
            <a:endParaRPr lang="pl-PL" altLang="pl-PL" sz="2000" u="sng" dirty="0">
              <a:latin typeface="Calibri" panose="020F0502020204030204" pitchFamily="34" charset="0"/>
            </a:endParaRPr>
          </a:p>
        </p:txBody>
      </p:sp>
    </p:spTree>
    <p:extLst>
      <p:ext uri="{BB962C8B-B14F-4D97-AF65-F5344CB8AC3E}">
        <p14:creationId xmlns:p14="http://schemas.microsoft.com/office/powerpoint/2010/main" val="39038177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35696" y="-48126"/>
            <a:ext cx="7308304" cy="1143000"/>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p>
        </p:txBody>
      </p:sp>
      <p:sp>
        <p:nvSpPr>
          <p:cNvPr id="3" name="Symbol zastępczy zawartości 2"/>
          <p:cNvSpPr>
            <a:spLocks noGrp="1"/>
          </p:cNvSpPr>
          <p:nvPr>
            <p:ph idx="1"/>
          </p:nvPr>
        </p:nvSpPr>
        <p:spPr>
          <a:xfrm>
            <a:off x="0" y="980728"/>
            <a:ext cx="9144000" cy="5877272"/>
          </a:xfrm>
        </p:spPr>
        <p:txBody>
          <a:bodyPr/>
          <a:lstStyle/>
          <a:p>
            <a:pPr marL="285750" indent="-285750" algn="just">
              <a:buFont typeface="Arial" panose="020B0604020202020204" pitchFamily="34" charset="0"/>
              <a:buChar char="•"/>
            </a:pPr>
            <a:endParaRPr lang="pl-PL" sz="1600" dirty="0">
              <a:latin typeface="Calibri" panose="020F0502020204030204" pitchFamily="34" charset="0"/>
            </a:endParaRPr>
          </a:p>
          <a:p>
            <a:pPr marL="355600" indent="-355600" algn="just">
              <a:buFont typeface="Arial" panose="020B0604020202020204" pitchFamily="34" charset="0"/>
              <a:buChar char="•"/>
              <a:tabLst>
                <a:tab pos="355600" algn="l"/>
              </a:tabLst>
            </a:pPr>
            <a:r>
              <a:rPr lang="pl-PL" sz="1600" dirty="0">
                <a:latin typeface="Calibri" panose="020F0502020204030204" pitchFamily="34" charset="0"/>
              </a:rPr>
              <a:t>Kosztami kwalifikowalnymi są </a:t>
            </a:r>
            <a:r>
              <a:rPr lang="pl-PL" sz="1600" u="sng" dirty="0">
                <a:latin typeface="Calibri" panose="020F0502020204030204" pitchFamily="34" charset="0"/>
              </a:rPr>
              <a:t>dodatkowe koszty inwestycji</a:t>
            </a:r>
            <a:r>
              <a:rPr lang="pl-PL" sz="1600" dirty="0">
                <a:latin typeface="Calibri" panose="020F0502020204030204" pitchFamily="34" charset="0"/>
              </a:rPr>
              <a:t> w urządzenia </a:t>
            </a:r>
            <a:r>
              <a:rPr lang="pl-PL" sz="1600" u="sng" dirty="0">
                <a:latin typeface="Calibri" panose="020F0502020204030204" pitchFamily="34" charset="0"/>
              </a:rPr>
              <a:t>niezbędne</a:t>
            </a:r>
            <a:r>
              <a:rPr lang="pl-PL" sz="1600" dirty="0">
                <a:latin typeface="Calibri" panose="020F0502020204030204" pitchFamily="34" charset="0"/>
              </a:rPr>
              <a:t> do tego, by instalacja mogła funkcjonować jako wysokosprawna instalacja kogeneracyjna, w porównaniu z konwencjonalną instalacją energii elektrycznej lub grzewczej o takiej samej mocy, lub dodatkowe koszty inwestycji na modernizację w celu uzyskania wyższej sprawności, w przypadku gdy istniejąca instalacja spełnia już próg wysokiej sprawności</a:t>
            </a:r>
            <a:r>
              <a:rPr lang="pl-PL" sz="1600" dirty="0" smtClean="0">
                <a:latin typeface="Calibri" panose="020F0502020204030204" pitchFamily="34" charset="0"/>
              </a:rPr>
              <a:t>.</a:t>
            </a:r>
          </a:p>
          <a:p>
            <a:pPr marL="285750" indent="-285750" algn="just">
              <a:buFont typeface="Arial" panose="020B0604020202020204" pitchFamily="34" charset="0"/>
              <a:buChar char="•"/>
            </a:pPr>
            <a:endParaRPr lang="pl-PL" sz="1600" dirty="0">
              <a:latin typeface="Calibri" panose="020F0502020204030204" pitchFamily="34" charset="0"/>
            </a:endParaRPr>
          </a:p>
          <a:p>
            <a:pPr algn="just">
              <a:tabLst>
                <a:tab pos="269875" algn="l"/>
              </a:tabLst>
            </a:pPr>
            <a:r>
              <a:rPr lang="pl-PL" sz="1600" dirty="0">
                <a:latin typeface="Calibri" panose="020F0502020204030204" pitchFamily="34" charset="0"/>
              </a:rPr>
              <a:t>Inwestycja referencyjna powinna zostać ustalona przede wszystkim w oparciu o kryteria techniczne i ekonomiczne. Inwestycją porównywalną pod względem technicznym będzie w takim przypadku inwestycja o takich samych zdolnościach wytwórczych i wszystkich innych parametrach technicznych (z wyjątkiem tych, które są bezpośrednio związane z dodatkowymi inwestycjami w zamierzony cel). Dodatkowo, musi być ona wiarygodną ekonomicznie alternatywą dla ocenianej inwestycji. Należy jednak podkreślić, że ustalenie wiarygodnej ekonomicznie alternatywy powinno zostać przeprowadzone w odniesieniu do samej inwestycji (a nie do ekonomicznego uzasadnienia decyzji inwestycyjnej beneficjenta, czyli niezależnie np. od ewentualnych, jedynie potencjalnie możliwych korzyści związanych np. z wyborem najtańszej z możliwych opcji) i polegać na właściwym oszacowaniu kosztów inwestycji referencyjnej. Ma być ona wiarygodną, ale niekoniecznie najtańszą dostępną opcją</a:t>
            </a:r>
            <a:r>
              <a:rPr lang="pl-PL" sz="1600" dirty="0" smtClean="0">
                <a:latin typeface="Calibri" panose="020F0502020204030204" pitchFamily="34" charset="0"/>
              </a:rPr>
              <a:t>.</a:t>
            </a:r>
          </a:p>
          <a:p>
            <a:pPr algn="just"/>
            <a:endParaRPr lang="pl-PL" sz="1600" dirty="0">
              <a:latin typeface="Calibri" panose="020F0502020204030204" pitchFamily="34" charset="0"/>
            </a:endParaRPr>
          </a:p>
          <a:p>
            <a:pPr marL="355600" indent="0" algn="just">
              <a:buNone/>
            </a:pPr>
            <a:r>
              <a:rPr lang="pl-PL" sz="1600" dirty="0" smtClean="0">
                <a:latin typeface="Calibri" panose="020F0502020204030204" pitchFamily="34" charset="0"/>
              </a:rPr>
              <a:t>W </a:t>
            </a:r>
            <a:r>
              <a:rPr lang="pl-PL" sz="1600" dirty="0">
                <a:latin typeface="Calibri" panose="020F0502020204030204" pitchFamily="34" charset="0"/>
              </a:rPr>
              <a:t>przypadku pomocy na inwestycje w układy wysokosprawnej kogeneracji za inwestycję referencyjną należy uznać tradycyjny system produkcji energii elektrycznej lub cieplnej o takiej samej mocy pod względem efektywnej produkcji energii.</a:t>
            </a:r>
          </a:p>
          <a:p>
            <a:pPr marL="285750" indent="-285750" algn="just">
              <a:buFont typeface="Arial" panose="020B0604020202020204" pitchFamily="34" charset="0"/>
              <a:buChar char="•"/>
            </a:pPr>
            <a:endParaRPr lang="pl-PL" sz="1600" dirty="0">
              <a:latin typeface="Calibri" panose="020F0502020204030204" pitchFamily="34" charset="0"/>
            </a:endParaRPr>
          </a:p>
          <a:p>
            <a:pPr algn="just">
              <a:lnSpc>
                <a:spcPct val="80000"/>
              </a:lnSpc>
            </a:pPr>
            <a:endParaRPr lang="pl-PL" altLang="pl-PL" sz="2400" u="sng" dirty="0" smtClean="0">
              <a:latin typeface="Calibri" panose="020F0502020204030204" pitchFamily="34" charset="0"/>
            </a:endParaRPr>
          </a:p>
          <a:p>
            <a:pPr marL="0" lvl="1" indent="0" algn="just">
              <a:lnSpc>
                <a:spcPct val="80000"/>
              </a:lnSpc>
              <a:buNone/>
            </a:pPr>
            <a:endParaRPr lang="pl-PL" sz="2000" u="sng" dirty="0">
              <a:latin typeface="Calibri" panose="020F0502020204030204" pitchFamily="34" charset="0"/>
            </a:endParaRPr>
          </a:p>
          <a:p>
            <a:pPr marL="0" lvl="1" indent="0" algn="just">
              <a:lnSpc>
                <a:spcPct val="80000"/>
              </a:lnSpc>
              <a:buNone/>
            </a:pPr>
            <a:endParaRPr lang="pl-PL" sz="2000" i="1" u="sng" dirty="0" smtClean="0">
              <a:latin typeface="Calibri" panose="020F0502020204030204" pitchFamily="34" charset="0"/>
            </a:endParaRPr>
          </a:p>
          <a:p>
            <a:pPr lvl="1" algn="just">
              <a:lnSpc>
                <a:spcPct val="80000"/>
              </a:lnSpc>
              <a:buFontTx/>
              <a:buChar char="-"/>
            </a:pPr>
            <a:endParaRPr lang="pl-PL" altLang="pl-PL" sz="2000" u="sng" dirty="0">
              <a:latin typeface="Calibri" panose="020F0502020204030204" pitchFamily="34" charset="0"/>
            </a:endParaRPr>
          </a:p>
        </p:txBody>
      </p:sp>
    </p:spTree>
    <p:extLst>
      <p:ext uri="{BB962C8B-B14F-4D97-AF65-F5344CB8AC3E}">
        <p14:creationId xmlns:p14="http://schemas.microsoft.com/office/powerpoint/2010/main" val="997105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35696" y="-48126"/>
            <a:ext cx="7308304" cy="1143000"/>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p>
        </p:txBody>
      </p:sp>
      <p:sp>
        <p:nvSpPr>
          <p:cNvPr id="3" name="Symbol zastępczy zawartości 2"/>
          <p:cNvSpPr>
            <a:spLocks noGrp="1"/>
          </p:cNvSpPr>
          <p:nvPr>
            <p:ph idx="1"/>
          </p:nvPr>
        </p:nvSpPr>
        <p:spPr>
          <a:xfrm>
            <a:off x="0" y="980728"/>
            <a:ext cx="9144000" cy="5877272"/>
          </a:xfrm>
        </p:spPr>
        <p:txBody>
          <a:bodyPr/>
          <a:lstStyle/>
          <a:p>
            <a:pPr marL="285750" indent="-285750" algn="just">
              <a:buFont typeface="Arial" panose="020B0604020202020204" pitchFamily="34" charset="0"/>
              <a:buChar char="•"/>
            </a:pPr>
            <a:endParaRPr lang="pl-PL" sz="1600" dirty="0">
              <a:latin typeface="Calibri" panose="020F0502020204030204" pitchFamily="34" charset="0"/>
            </a:endParaRPr>
          </a:p>
          <a:p>
            <a:pPr algn="just"/>
            <a:r>
              <a:rPr lang="pl-PL" sz="1600" dirty="0">
                <a:latin typeface="Calibri" panose="020F0502020204030204" pitchFamily="34" charset="0"/>
              </a:rPr>
              <a:t>Do wyliczania maksymalnego dopuszczalnego poziomu pomocy publicznej na inwestycję typu </a:t>
            </a:r>
            <a:r>
              <a:rPr lang="pl-PL" sz="1600" i="1" dirty="0" err="1">
                <a:latin typeface="Calibri" panose="020F0502020204030204" pitchFamily="34" charset="0"/>
              </a:rPr>
              <a:t>greenfield</a:t>
            </a:r>
            <a:r>
              <a:rPr lang="pl-PL" sz="1600" dirty="0">
                <a:latin typeface="Calibri" panose="020F0502020204030204" pitchFamily="34" charset="0"/>
              </a:rPr>
              <a:t> z zastosowaniem metody tzw. inwestycji referencyjnej, IZ RPO WP mocno rekomenduje wykorzystanie dedykowanego temu narzędzia elektronicznego (arkusza kalkulacyjnego), dostępnego pod adresem: </a:t>
            </a:r>
            <a:r>
              <a:rPr lang="pl-PL" sz="1600" u="sng" dirty="0">
                <a:latin typeface="Calibri" panose="020F0502020204030204" pitchFamily="34" charset="0"/>
                <a:hlinkClick r:id="rId2"/>
              </a:rPr>
              <a:t>http://www.tgpe.pl/pl/a/analiza-w-zakresie-instalacji-referencyjnych-dla-oze-i-wysokosprawnej-kogeneracji-juz-dostepna</a:t>
            </a:r>
            <a:r>
              <a:rPr lang="pl-PL" sz="1600" dirty="0">
                <a:latin typeface="Calibri" panose="020F0502020204030204" pitchFamily="34" charset="0"/>
              </a:rPr>
              <a:t>. </a:t>
            </a:r>
          </a:p>
          <a:p>
            <a:pPr algn="just"/>
            <a:endParaRPr lang="pl-PL" sz="1600" dirty="0" smtClean="0">
              <a:latin typeface="Calibri" panose="020F0502020204030204" pitchFamily="34" charset="0"/>
            </a:endParaRPr>
          </a:p>
          <a:p>
            <a:pPr algn="just"/>
            <a:r>
              <a:rPr lang="pl-PL" sz="1600" i="1" dirty="0" err="1" smtClean="0">
                <a:latin typeface="Calibri" panose="020F0502020204030204" pitchFamily="34" charset="0"/>
              </a:rPr>
              <a:t>Greenfield</a:t>
            </a:r>
            <a:r>
              <a:rPr lang="pl-PL" sz="1600" dirty="0" smtClean="0">
                <a:latin typeface="Calibri" panose="020F0502020204030204" pitchFamily="34" charset="0"/>
              </a:rPr>
              <a:t>: oznacza </a:t>
            </a:r>
            <a:r>
              <a:rPr lang="pl-PL" sz="1600" dirty="0">
                <a:latin typeface="Calibri" panose="020F0502020204030204" pitchFamily="34" charset="0"/>
              </a:rPr>
              <a:t>to, że narzędzia tego nie można wykorzystać w przypadku inwestycji </a:t>
            </a:r>
            <a:r>
              <a:rPr lang="pl-PL" sz="1600" dirty="0" smtClean="0">
                <a:latin typeface="Calibri" panose="020F0502020204030204" pitchFamily="34" charset="0"/>
              </a:rPr>
              <a:t>modernizacyjnej </a:t>
            </a:r>
            <a:r>
              <a:rPr lang="pl-PL" sz="1600" dirty="0">
                <a:latin typeface="Calibri" panose="020F0502020204030204" pitchFamily="34" charset="0"/>
              </a:rPr>
              <a:t>istniejącego źródła, zwiększenia jego mocy itp.</a:t>
            </a:r>
          </a:p>
          <a:p>
            <a:pPr marL="285750" indent="-285750" algn="just">
              <a:buFont typeface="Arial" panose="020B0604020202020204" pitchFamily="34" charset="0"/>
              <a:buChar char="•"/>
            </a:pPr>
            <a:endParaRPr lang="pl-PL" sz="1600" dirty="0" smtClean="0">
              <a:latin typeface="Calibri" panose="020F0502020204030204" pitchFamily="34" charset="0"/>
            </a:endParaRPr>
          </a:p>
          <a:p>
            <a:pPr marL="285750" indent="-285750" algn="just">
              <a:buFont typeface="Arial" panose="020B0604020202020204" pitchFamily="34" charset="0"/>
              <a:buChar char="•"/>
            </a:pPr>
            <a:endParaRPr lang="pl-PL" sz="1600" dirty="0">
              <a:latin typeface="Calibri" panose="020F0502020204030204" pitchFamily="34" charset="0"/>
            </a:endParaRPr>
          </a:p>
          <a:p>
            <a:pPr marL="285750" indent="-285750" algn="just">
              <a:buFont typeface="Arial" panose="020B0604020202020204" pitchFamily="34" charset="0"/>
              <a:buChar char="•"/>
            </a:pPr>
            <a:r>
              <a:rPr lang="pl-PL" sz="1600" u="sng" dirty="0">
                <a:latin typeface="Calibri" panose="020F0502020204030204" pitchFamily="34" charset="0"/>
              </a:rPr>
              <a:t>Intensywność: </a:t>
            </a:r>
          </a:p>
          <a:p>
            <a:pPr marL="285750" indent="-285750" algn="just">
              <a:buFont typeface="Wingdings" panose="05000000000000000000" pitchFamily="2" charset="2"/>
              <a:buChar char="v"/>
            </a:pPr>
            <a:r>
              <a:rPr lang="pl-PL" sz="1600" dirty="0">
                <a:latin typeface="Calibri" panose="020F0502020204030204" pitchFamily="34" charset="0"/>
              </a:rPr>
              <a:t>Zasada: 45% kosztów </a:t>
            </a:r>
            <a:r>
              <a:rPr lang="pl-PL" sz="1600" dirty="0" smtClean="0">
                <a:latin typeface="Calibri" panose="020F0502020204030204" pitchFamily="34" charset="0"/>
              </a:rPr>
              <a:t>kwalifikowalnych </a:t>
            </a:r>
            <a:r>
              <a:rPr lang="pl-PL" sz="1600" dirty="0">
                <a:latin typeface="Calibri" panose="020F0502020204030204" pitchFamily="34" charset="0"/>
              </a:rPr>
              <a:t>+ premia dla woj. pomorskiego 15 pkt proc. = </a:t>
            </a:r>
            <a:r>
              <a:rPr lang="pl-PL" sz="1600" b="1" u="sng" dirty="0" smtClean="0">
                <a:latin typeface="Calibri" panose="020F0502020204030204" pitchFamily="34" charset="0"/>
              </a:rPr>
              <a:t>60%</a:t>
            </a:r>
            <a:r>
              <a:rPr lang="pl-PL" sz="1600" dirty="0" smtClean="0">
                <a:latin typeface="Calibri" panose="020F0502020204030204" pitchFamily="34" charset="0"/>
              </a:rPr>
              <a:t>.</a:t>
            </a:r>
            <a:endParaRPr lang="pl-PL" sz="1600" dirty="0">
              <a:latin typeface="Calibri" panose="020F0502020204030204" pitchFamily="34" charset="0"/>
            </a:endParaRPr>
          </a:p>
          <a:p>
            <a:pPr marL="285750" indent="-285750" algn="just">
              <a:buFont typeface="Wingdings" panose="05000000000000000000" pitchFamily="2" charset="2"/>
              <a:buChar char="v"/>
            </a:pPr>
            <a:r>
              <a:rPr lang="pl-PL" sz="1600" dirty="0" smtClean="0">
                <a:latin typeface="Calibri" panose="020F0502020204030204" pitchFamily="34" charset="0"/>
              </a:rPr>
              <a:t>+ </a:t>
            </a:r>
            <a:r>
              <a:rPr lang="pl-PL" sz="1600" dirty="0">
                <a:latin typeface="Calibri" panose="020F0502020204030204" pitchFamily="34" charset="0"/>
              </a:rPr>
              <a:t>20 pkt proc. dla małych przedsiębiorstw, + 10 pkt proc. dla średnich </a:t>
            </a:r>
            <a:r>
              <a:rPr lang="pl-PL" sz="1600" dirty="0" smtClean="0">
                <a:latin typeface="Calibri" panose="020F0502020204030204" pitchFamily="34" charset="0"/>
              </a:rPr>
              <a:t>przedsiębiorstw.</a:t>
            </a:r>
            <a:endParaRPr lang="pl-PL" sz="1600" dirty="0">
              <a:latin typeface="Calibri" panose="020F0502020204030204" pitchFamily="34" charset="0"/>
            </a:endParaRPr>
          </a:p>
          <a:p>
            <a:pPr algn="just">
              <a:lnSpc>
                <a:spcPct val="80000"/>
              </a:lnSpc>
            </a:pPr>
            <a:endParaRPr lang="pl-PL" altLang="pl-PL" sz="2400" u="sng" dirty="0" smtClean="0">
              <a:latin typeface="Calibri" panose="020F0502020204030204" pitchFamily="34" charset="0"/>
            </a:endParaRPr>
          </a:p>
          <a:p>
            <a:pPr marL="0" lvl="1" indent="0" algn="just">
              <a:lnSpc>
                <a:spcPct val="80000"/>
              </a:lnSpc>
              <a:buNone/>
            </a:pPr>
            <a:endParaRPr lang="pl-PL" sz="2000" u="sng" dirty="0">
              <a:latin typeface="Calibri" panose="020F0502020204030204" pitchFamily="34" charset="0"/>
            </a:endParaRPr>
          </a:p>
          <a:p>
            <a:pPr marL="0" lvl="1" indent="0" algn="just">
              <a:lnSpc>
                <a:spcPct val="80000"/>
              </a:lnSpc>
              <a:buNone/>
            </a:pPr>
            <a:endParaRPr lang="pl-PL" sz="2000" i="1" u="sng" dirty="0" smtClean="0">
              <a:latin typeface="Calibri" panose="020F0502020204030204" pitchFamily="34" charset="0"/>
            </a:endParaRPr>
          </a:p>
          <a:p>
            <a:pPr lvl="1" algn="just">
              <a:lnSpc>
                <a:spcPct val="80000"/>
              </a:lnSpc>
              <a:buFontTx/>
              <a:buChar char="-"/>
            </a:pPr>
            <a:endParaRPr lang="pl-PL" altLang="pl-PL" sz="2000" u="sng" dirty="0">
              <a:latin typeface="Calibri" panose="020F0502020204030204" pitchFamily="34" charset="0"/>
            </a:endParaRPr>
          </a:p>
        </p:txBody>
      </p:sp>
    </p:spTree>
    <p:extLst>
      <p:ext uri="{BB962C8B-B14F-4D97-AF65-F5344CB8AC3E}">
        <p14:creationId xmlns:p14="http://schemas.microsoft.com/office/powerpoint/2010/main" val="128067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51720" y="0"/>
            <a:ext cx="8229600" cy="1143000"/>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p>
        </p:txBody>
      </p:sp>
      <p:sp>
        <p:nvSpPr>
          <p:cNvPr id="3" name="Symbol zastępczy zawartości 2"/>
          <p:cNvSpPr>
            <a:spLocks noGrp="1"/>
          </p:cNvSpPr>
          <p:nvPr>
            <p:ph idx="1"/>
          </p:nvPr>
        </p:nvSpPr>
        <p:spPr>
          <a:xfrm>
            <a:off x="0" y="980728"/>
            <a:ext cx="9144000" cy="5145435"/>
          </a:xfrm>
        </p:spPr>
        <p:txBody>
          <a:bodyPr/>
          <a:lstStyle/>
          <a:p>
            <a:pPr marL="0" indent="0" algn="ctr">
              <a:buNone/>
            </a:pPr>
            <a:r>
              <a:rPr lang="pl-PL" sz="1500" b="1" dirty="0">
                <a:latin typeface="Calibri" panose="020F0502020204030204" pitchFamily="34" charset="0"/>
              </a:rPr>
              <a:t>Pomoc inwestycyjna na propagowanie energii ze źródeł </a:t>
            </a:r>
            <a:r>
              <a:rPr lang="pl-PL" sz="1500" b="1" dirty="0" smtClean="0">
                <a:latin typeface="Calibri" panose="020F0502020204030204" pitchFamily="34" charset="0"/>
              </a:rPr>
              <a:t>odnawialnych – art</a:t>
            </a:r>
            <a:r>
              <a:rPr lang="pl-PL" sz="1500" b="1" dirty="0">
                <a:latin typeface="Calibri" panose="020F0502020204030204" pitchFamily="34" charset="0"/>
              </a:rPr>
              <a:t>. 41 </a:t>
            </a:r>
            <a:r>
              <a:rPr lang="pl-PL" sz="1500" b="1" dirty="0" smtClean="0">
                <a:latin typeface="Calibri" panose="020F0502020204030204" pitchFamily="34" charset="0"/>
              </a:rPr>
              <a:t>GBER</a:t>
            </a:r>
            <a:endParaRPr lang="pl-PL" sz="1500" b="1" dirty="0">
              <a:latin typeface="Calibri" panose="020F0502020204030204" pitchFamily="34" charset="0"/>
            </a:endParaRPr>
          </a:p>
          <a:p>
            <a:pPr marL="0" indent="0" algn="just">
              <a:spcBef>
                <a:spcPts val="600"/>
              </a:spcBef>
              <a:spcAft>
                <a:spcPts val="600"/>
              </a:spcAft>
              <a:buNone/>
            </a:pPr>
            <a:endParaRPr lang="pl-PL" sz="1500" dirty="0">
              <a:latin typeface="Calibri" panose="020F0502020204030204" pitchFamily="34" charset="0"/>
            </a:endParaRPr>
          </a:p>
          <a:p>
            <a:pPr algn="just">
              <a:spcBef>
                <a:spcPts val="600"/>
              </a:spcBef>
              <a:spcAft>
                <a:spcPts val="600"/>
              </a:spcAft>
            </a:pPr>
            <a:r>
              <a:rPr lang="pl-PL" sz="1600" dirty="0">
                <a:latin typeface="Calibri" panose="020F0502020204030204" pitchFamily="34" charset="0"/>
              </a:rPr>
              <a:t>Pomoc inwestycyjną przyznaje się wyłącznie na nowe instalacje. Pomoc nie jest przyznawana ani wypłacana po oddaniu instalacji do eksploatacji i jest niezależna od wydajności</a:t>
            </a:r>
            <a:r>
              <a:rPr lang="pl-PL" sz="1600" dirty="0" smtClean="0">
                <a:latin typeface="Calibri" panose="020F0502020204030204" pitchFamily="34" charset="0"/>
              </a:rPr>
              <a:t>.</a:t>
            </a:r>
          </a:p>
          <a:p>
            <a:pPr algn="just">
              <a:spcBef>
                <a:spcPts val="600"/>
              </a:spcBef>
              <a:spcAft>
                <a:spcPts val="600"/>
              </a:spcAft>
            </a:pPr>
            <a:endParaRPr lang="pl-PL" sz="1600" dirty="0" smtClean="0">
              <a:latin typeface="Calibri" panose="020F0502020204030204" pitchFamily="34" charset="0"/>
            </a:endParaRPr>
          </a:p>
          <a:p>
            <a:pPr algn="just">
              <a:spcBef>
                <a:spcPts val="600"/>
              </a:spcBef>
              <a:spcAft>
                <a:spcPts val="600"/>
              </a:spcAft>
            </a:pPr>
            <a:r>
              <a:rPr lang="pl-PL" sz="1600" dirty="0">
                <a:latin typeface="Calibri" panose="020F0502020204030204" pitchFamily="34" charset="0"/>
              </a:rPr>
              <a:t>Nie oznacza to jednak, że pomoc nie może zostać przyznana na pewne kategorie prac dotyczące istniejących instalacji. Jeżeli bowiem inwestycja polega na odnowieniu bądź podniesieniu parametrów istniejącej instalacji, dotyczy jej zasadniczej części i przedłuża czas eksploatacji instalacji, może kwalifikować się do otrzymania pomocy. </a:t>
            </a:r>
            <a:endParaRPr lang="pl-PL" sz="1600" dirty="0" smtClean="0">
              <a:latin typeface="Calibri" panose="020F0502020204030204" pitchFamily="34" charset="0"/>
            </a:endParaRPr>
          </a:p>
          <a:p>
            <a:pPr algn="just">
              <a:spcBef>
                <a:spcPts val="600"/>
              </a:spcBef>
              <a:spcAft>
                <a:spcPts val="600"/>
              </a:spcAft>
            </a:pPr>
            <a:endParaRPr lang="pl-PL" sz="1600" dirty="0">
              <a:latin typeface="Calibri" panose="020F0502020204030204" pitchFamily="34" charset="0"/>
            </a:endParaRPr>
          </a:p>
          <a:p>
            <a:pPr algn="just">
              <a:spcBef>
                <a:spcPts val="600"/>
              </a:spcBef>
              <a:spcAft>
                <a:spcPts val="600"/>
              </a:spcAft>
            </a:pPr>
            <a:r>
              <a:rPr lang="pl-PL" sz="1600" dirty="0" smtClean="0">
                <a:latin typeface="Calibri" panose="020F0502020204030204" pitchFamily="34" charset="0"/>
              </a:rPr>
              <a:t>Nie </a:t>
            </a:r>
            <a:r>
              <a:rPr lang="pl-PL" sz="1600" dirty="0">
                <a:latin typeface="Calibri" panose="020F0502020204030204" pitchFamily="34" charset="0"/>
              </a:rPr>
              <a:t>kwalifikują się natomiast prace utrzymaniowe oraz wymiana pomniejszych części, które stanowią normalne prace w czasie eksploatacji instalacji. Pomoc nie może być przyznawana ani wypłacana po oddaniu instalacji do eksploatacji i jest niezależna od wydajności (co nie oznacza jednak, że niedopuszczalne jest wypłacenie ostatniej transzy pomocy krótko po zakończeniu inwestycji, tak aby IZ RPO WP/IP mogła podjąć stosowne działania w celu kontroli prawidłowości realizacji projektu).</a:t>
            </a:r>
            <a:endParaRPr lang="pl-PL" sz="1600" dirty="0" smtClean="0">
              <a:latin typeface="Calibri" panose="020F0502020204030204" pitchFamily="34" charset="0"/>
            </a:endParaRPr>
          </a:p>
          <a:p>
            <a:pPr marL="285750" indent="-285750" algn="just">
              <a:buFont typeface="Arial" panose="020B0604020202020204" pitchFamily="34" charset="0"/>
              <a:buChar char="•"/>
            </a:pPr>
            <a:endParaRPr lang="pl-PL" sz="1600" dirty="0">
              <a:latin typeface="Calibri" panose="020F0502020204030204" pitchFamily="34" charset="0"/>
            </a:endParaRPr>
          </a:p>
          <a:p>
            <a:pPr marL="285750" indent="-285750" algn="just">
              <a:buFont typeface="Arial" panose="020B0604020202020204" pitchFamily="34" charset="0"/>
              <a:buChar char="•"/>
            </a:pPr>
            <a:endParaRPr lang="pl-PL" sz="1600" dirty="0">
              <a:latin typeface="Calibri" panose="020F0502020204030204" pitchFamily="34" charset="0"/>
            </a:endParaRPr>
          </a:p>
          <a:p>
            <a:pPr marL="0" lvl="1" indent="0">
              <a:buNone/>
            </a:pPr>
            <a:endParaRPr lang="pl-PL" sz="1600" dirty="0" smtClean="0">
              <a:latin typeface="Calibri" panose="020F0502020204030204" pitchFamily="34" charset="0"/>
            </a:endParaRPr>
          </a:p>
          <a:p>
            <a:pPr marL="0" lvl="1" indent="0">
              <a:buNone/>
            </a:pPr>
            <a:endParaRPr lang="pl-PL" sz="1600" dirty="0">
              <a:latin typeface="Calibri" panose="020F0502020204030204" pitchFamily="34" charset="0"/>
            </a:endParaRPr>
          </a:p>
          <a:p>
            <a:pPr marL="0" lvl="1" indent="0">
              <a:buNone/>
            </a:pPr>
            <a:endParaRPr lang="pl-PL" sz="1600" dirty="0" smtClean="0">
              <a:latin typeface="Calibri" panose="020F0502020204030204" pitchFamily="34" charset="0"/>
            </a:endParaRPr>
          </a:p>
          <a:p>
            <a:endParaRPr lang="pl-PL" sz="1600" dirty="0">
              <a:latin typeface="Calibri" panose="020F0502020204030204" pitchFamily="34" charset="0"/>
            </a:endParaRPr>
          </a:p>
        </p:txBody>
      </p:sp>
    </p:spTree>
    <p:extLst>
      <p:ext uri="{BB962C8B-B14F-4D97-AF65-F5344CB8AC3E}">
        <p14:creationId xmlns:p14="http://schemas.microsoft.com/office/powerpoint/2010/main" val="2723651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5" name="Rectangle 3"/>
          <p:cNvSpPr txBox="1">
            <a:spLocks noChangeArrowheads="1"/>
          </p:cNvSpPr>
          <p:nvPr/>
        </p:nvSpPr>
        <p:spPr bwMode="auto">
          <a:xfrm>
            <a:off x="179386" y="980728"/>
            <a:ext cx="8785225" cy="5300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defRPr/>
            </a:pPr>
            <a:r>
              <a:rPr lang="pl-PL" sz="1800" u="sng" dirty="0" smtClean="0">
                <a:latin typeface="Calibri" panose="020F0502020204030204" pitchFamily="34" charset="0"/>
              </a:rPr>
              <a:t>Pojęcie pomocy publicznej:</a:t>
            </a:r>
          </a:p>
          <a:p>
            <a:pPr marL="0" indent="0" algn="ctr">
              <a:buNone/>
              <a:defRPr/>
            </a:pPr>
            <a:endParaRPr lang="pl-PL" sz="1800" u="sng" dirty="0" smtClean="0">
              <a:latin typeface="Calibri" panose="020F0502020204030204" pitchFamily="34" charset="0"/>
            </a:endParaRPr>
          </a:p>
          <a:p>
            <a:pPr marL="0" indent="0" algn="just">
              <a:buNone/>
              <a:defRPr/>
            </a:pPr>
            <a:r>
              <a:rPr lang="pl-PL" sz="1800" dirty="0" smtClean="0">
                <a:latin typeface="Calibri" panose="020F0502020204030204" pitchFamily="34" charset="0"/>
              </a:rPr>
              <a:t>Art</a:t>
            </a:r>
            <a:r>
              <a:rPr lang="pl-PL" sz="1800" dirty="0">
                <a:latin typeface="Calibri" panose="020F0502020204030204" pitchFamily="34" charset="0"/>
              </a:rPr>
              <a:t>. 107 ust. 1 Traktatu o funkcjonowaniu Unii Europejskiej:</a:t>
            </a:r>
          </a:p>
          <a:p>
            <a:pPr algn="just">
              <a:defRPr/>
            </a:pPr>
            <a:endParaRPr lang="pl-PL" sz="1800" i="1" dirty="0">
              <a:latin typeface="Calibri" panose="020F0502020204030204" pitchFamily="34" charset="0"/>
            </a:endParaRPr>
          </a:p>
          <a:p>
            <a:pPr marL="0" indent="0" algn="just">
              <a:buNone/>
              <a:defRPr/>
            </a:pPr>
            <a:r>
              <a:rPr lang="pl-PL" sz="1800" i="1" dirty="0">
                <a:latin typeface="Calibri" panose="020F0502020204030204" pitchFamily="34" charset="0"/>
              </a:rPr>
              <a:t>„Z zastrzeżeniem innych postanowień przewidzianych w Traktatach, wszelka pomoc przyznawana przez Państwo Członkowskie lub przy użyciu zasobów państwowych w jakiejkolwiek formie, która zakłóca lub grozi zakłóceniem konkurencji poprzez sprzyjanie niektórym przedsiębiorstwom lub produkcji niektórych towarów, jest niezgodna z rynkiem wewnętrznym w zakresie, w jakim wpływa na wymianę handlową między Państwami Członkowskimi”.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51720" y="0"/>
            <a:ext cx="8229600" cy="1143000"/>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p>
        </p:txBody>
      </p:sp>
      <p:sp>
        <p:nvSpPr>
          <p:cNvPr id="3" name="Symbol zastępczy zawartości 2"/>
          <p:cNvSpPr>
            <a:spLocks noGrp="1"/>
          </p:cNvSpPr>
          <p:nvPr>
            <p:ph idx="1"/>
          </p:nvPr>
        </p:nvSpPr>
        <p:spPr>
          <a:xfrm>
            <a:off x="0" y="980728"/>
            <a:ext cx="9144000" cy="5145435"/>
          </a:xfrm>
        </p:spPr>
        <p:txBody>
          <a:bodyPr/>
          <a:lstStyle/>
          <a:p>
            <a:pPr algn="just">
              <a:spcBef>
                <a:spcPts val="600"/>
              </a:spcBef>
              <a:spcAft>
                <a:spcPts val="600"/>
              </a:spcAft>
            </a:pPr>
            <a:endParaRPr lang="pl-PL" sz="1500" u="sng" dirty="0" smtClean="0">
              <a:latin typeface="Calibri" panose="020F0502020204030204" pitchFamily="34" charset="0"/>
            </a:endParaRPr>
          </a:p>
          <a:p>
            <a:pPr algn="just">
              <a:spcBef>
                <a:spcPts val="600"/>
              </a:spcBef>
              <a:spcAft>
                <a:spcPts val="600"/>
              </a:spcAft>
            </a:pPr>
            <a:r>
              <a:rPr lang="pl-PL" sz="1500" u="sng" dirty="0" smtClean="0">
                <a:latin typeface="Calibri" panose="020F0502020204030204" pitchFamily="34" charset="0"/>
              </a:rPr>
              <a:t>Koszty </a:t>
            </a:r>
            <a:r>
              <a:rPr lang="pl-PL" sz="1500" u="sng" dirty="0">
                <a:latin typeface="Calibri" panose="020F0502020204030204" pitchFamily="34" charset="0"/>
              </a:rPr>
              <a:t>kwalifikowalne:</a:t>
            </a:r>
          </a:p>
          <a:p>
            <a:pPr marL="0" indent="0" algn="just">
              <a:spcBef>
                <a:spcPts val="600"/>
              </a:spcBef>
              <a:spcAft>
                <a:spcPts val="600"/>
              </a:spcAft>
              <a:buNone/>
            </a:pPr>
            <a:r>
              <a:rPr lang="pl-PL" sz="1500" b="1" dirty="0">
                <a:latin typeface="Calibri" panose="020F0502020204030204" pitchFamily="34" charset="0"/>
              </a:rPr>
              <a:t>dodatkowe koszty inwestycji niezbędne do propagowania wytwarzania energii ze źródeł odnawialnych</a:t>
            </a:r>
            <a:r>
              <a:rPr lang="pl-PL" sz="1500" dirty="0">
                <a:latin typeface="Calibri" panose="020F0502020204030204" pitchFamily="34" charset="0"/>
              </a:rPr>
              <a:t>. Ustala się je w następujący sposób:</a:t>
            </a:r>
          </a:p>
          <a:p>
            <a:pPr marL="628650" indent="-363538" algn="just">
              <a:spcBef>
                <a:spcPts val="600"/>
              </a:spcBef>
              <a:spcAft>
                <a:spcPts val="600"/>
              </a:spcAft>
              <a:buFont typeface="+mj-lt"/>
              <a:buAutoNum type="alphaLcParenR"/>
              <a:tabLst>
                <a:tab pos="628650" algn="l"/>
              </a:tabLst>
            </a:pPr>
            <a:r>
              <a:rPr lang="pl-PL" sz="1500" dirty="0" smtClean="0">
                <a:latin typeface="Calibri" panose="020F0502020204030204" pitchFamily="34" charset="0"/>
              </a:rPr>
              <a:t>w </a:t>
            </a:r>
            <a:r>
              <a:rPr lang="pl-PL" sz="1500" dirty="0">
                <a:latin typeface="Calibri" panose="020F0502020204030204" pitchFamily="34" charset="0"/>
              </a:rPr>
              <a:t>przypadku gdy koszty inwestycji w produkcję energii ze źródeł odnawialnych można wyodrębnić z całkowitych kosztów inwestycji jako oddzielną inwestycję, na przykład jako łatwy do wyodrębnienia dodatkowy element w już istniejącym obiekcie, taki koszt związany z energią ze źródeł odnawialnych stanowi koszty kwalifikowalne;</a:t>
            </a:r>
          </a:p>
          <a:p>
            <a:pPr marL="628650" indent="-363538" algn="just">
              <a:spcBef>
                <a:spcPts val="600"/>
              </a:spcBef>
              <a:spcAft>
                <a:spcPts val="600"/>
              </a:spcAft>
              <a:buFont typeface="+mj-lt"/>
              <a:buAutoNum type="alphaLcParenR"/>
            </a:pPr>
            <a:r>
              <a:rPr lang="pl-PL" sz="1500" dirty="0" smtClean="0">
                <a:latin typeface="Calibri" panose="020F0502020204030204" pitchFamily="34" charset="0"/>
              </a:rPr>
              <a:t>w </a:t>
            </a:r>
            <a:r>
              <a:rPr lang="pl-PL" sz="1500" dirty="0">
                <a:latin typeface="Calibri" panose="020F0502020204030204" pitchFamily="34" charset="0"/>
              </a:rPr>
              <a:t>przypadku gdy koszty inwestycji w wytwarzanie energii ze źródeł odnawialnych można określić poprzez odniesienie do podobnej, mniej przyjaznej dla środowiska inwestycji, która prawdopodobnie zostałaby przeprowadzona w przypadku braku pomocy, taka różnica między kosztami obu inwestycji określa koszt związany z energią ze źródeł odnawialnych i stanowi koszty kwalifikowalne;</a:t>
            </a:r>
          </a:p>
          <a:p>
            <a:pPr marL="628650" indent="-363538" algn="just">
              <a:spcBef>
                <a:spcPts val="600"/>
              </a:spcBef>
              <a:spcAft>
                <a:spcPts val="600"/>
              </a:spcAft>
              <a:buFont typeface="+mj-lt"/>
              <a:buAutoNum type="alphaLcParenR"/>
            </a:pPr>
            <a:r>
              <a:rPr lang="pl-PL" sz="1500" dirty="0" smtClean="0">
                <a:latin typeface="Calibri" panose="020F0502020204030204" pitchFamily="34" charset="0"/>
              </a:rPr>
              <a:t>w </a:t>
            </a:r>
            <a:r>
              <a:rPr lang="pl-PL" sz="1500" dirty="0">
                <a:latin typeface="Calibri" panose="020F0502020204030204" pitchFamily="34" charset="0"/>
              </a:rPr>
              <a:t>przypadku niektórych małych instalacji, gdzie nie można określić mniej przyjaznej dla środowiska inwestycji, gdyż nie istnieją zakłady o ograniczonej wielkości, koszty kwalifikowalne stanowią całkowite koszty inwestycji w celu osiągnięcia wyższego poziomu ochrony środowiska.</a:t>
            </a:r>
          </a:p>
          <a:p>
            <a:pPr marL="0" indent="0" algn="just">
              <a:spcBef>
                <a:spcPts val="600"/>
              </a:spcBef>
              <a:spcAft>
                <a:spcPts val="600"/>
              </a:spcAft>
              <a:buNone/>
            </a:pPr>
            <a:r>
              <a:rPr lang="pl-PL" sz="1500" dirty="0" smtClean="0">
                <a:latin typeface="Calibri" panose="020F0502020204030204" pitchFamily="34" charset="0"/>
              </a:rPr>
              <a:t>Kosztów</a:t>
            </a:r>
            <a:r>
              <a:rPr lang="pl-PL" sz="1500" dirty="0">
                <a:latin typeface="Calibri" panose="020F0502020204030204" pitchFamily="34" charset="0"/>
              </a:rPr>
              <a:t>, które </a:t>
            </a:r>
            <a:r>
              <a:rPr lang="pl-PL" sz="1500" u="sng" dirty="0">
                <a:latin typeface="Calibri" panose="020F0502020204030204" pitchFamily="34" charset="0"/>
              </a:rPr>
              <a:t>nie są bezpośrednio związane z osiągnięciem wyższego poziomu ochrony środowiska</a:t>
            </a:r>
            <a:r>
              <a:rPr lang="pl-PL" sz="1500" dirty="0">
                <a:latin typeface="Calibri" panose="020F0502020204030204" pitchFamily="34" charset="0"/>
              </a:rPr>
              <a:t>, nie uznaje się za </a:t>
            </a:r>
            <a:r>
              <a:rPr lang="pl-PL" sz="1500" dirty="0" smtClean="0">
                <a:latin typeface="Calibri" panose="020F0502020204030204" pitchFamily="34" charset="0"/>
              </a:rPr>
              <a:t>kwalifikowalne!</a:t>
            </a:r>
            <a:endParaRPr lang="pl-PL" sz="1500" dirty="0">
              <a:latin typeface="Calibri" panose="020F0502020204030204" pitchFamily="34" charset="0"/>
            </a:endParaRPr>
          </a:p>
          <a:p>
            <a:pPr marL="285750" indent="-285750" algn="just">
              <a:buFont typeface="Arial" panose="020B0604020202020204" pitchFamily="34" charset="0"/>
              <a:buChar char="•"/>
            </a:pPr>
            <a:endParaRPr lang="pl-PL" sz="1600" dirty="0">
              <a:latin typeface="Calibri" panose="020F0502020204030204" pitchFamily="34" charset="0"/>
            </a:endParaRPr>
          </a:p>
          <a:p>
            <a:pPr marL="285750" indent="-285750" algn="just">
              <a:buFont typeface="Arial" panose="020B0604020202020204" pitchFamily="34" charset="0"/>
              <a:buChar char="•"/>
            </a:pPr>
            <a:endParaRPr lang="pl-PL" sz="1600" dirty="0">
              <a:latin typeface="Calibri" panose="020F0502020204030204" pitchFamily="34" charset="0"/>
            </a:endParaRPr>
          </a:p>
          <a:p>
            <a:pPr marL="0" lvl="1" indent="0">
              <a:buNone/>
            </a:pPr>
            <a:endParaRPr lang="pl-PL" sz="1600" dirty="0" smtClean="0">
              <a:latin typeface="Calibri" panose="020F0502020204030204" pitchFamily="34" charset="0"/>
            </a:endParaRPr>
          </a:p>
          <a:p>
            <a:pPr marL="0" lvl="1" indent="0">
              <a:buNone/>
            </a:pPr>
            <a:endParaRPr lang="pl-PL" sz="1600" dirty="0">
              <a:latin typeface="Calibri" panose="020F0502020204030204" pitchFamily="34" charset="0"/>
            </a:endParaRPr>
          </a:p>
          <a:p>
            <a:pPr marL="0" lvl="1" indent="0">
              <a:buNone/>
            </a:pPr>
            <a:endParaRPr lang="pl-PL" sz="1600" dirty="0" smtClean="0">
              <a:latin typeface="Calibri" panose="020F0502020204030204" pitchFamily="34" charset="0"/>
            </a:endParaRPr>
          </a:p>
          <a:p>
            <a:endParaRPr lang="pl-PL" sz="1600" dirty="0">
              <a:latin typeface="Calibri" panose="020F0502020204030204" pitchFamily="34" charset="0"/>
            </a:endParaRPr>
          </a:p>
        </p:txBody>
      </p:sp>
    </p:spTree>
    <p:extLst>
      <p:ext uri="{BB962C8B-B14F-4D97-AF65-F5344CB8AC3E}">
        <p14:creationId xmlns:p14="http://schemas.microsoft.com/office/powerpoint/2010/main" val="1503251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51720" y="0"/>
            <a:ext cx="8229600" cy="1143000"/>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p>
        </p:txBody>
      </p:sp>
      <p:sp>
        <p:nvSpPr>
          <p:cNvPr id="3" name="Symbol zastępczy zawartości 2"/>
          <p:cNvSpPr>
            <a:spLocks noGrp="1"/>
          </p:cNvSpPr>
          <p:nvPr>
            <p:ph idx="1"/>
          </p:nvPr>
        </p:nvSpPr>
        <p:spPr>
          <a:xfrm>
            <a:off x="0" y="980728"/>
            <a:ext cx="9144000" cy="5145435"/>
          </a:xfrm>
        </p:spPr>
        <p:txBody>
          <a:bodyPr/>
          <a:lstStyle/>
          <a:p>
            <a:pPr algn="just"/>
            <a:r>
              <a:rPr lang="pl-PL" sz="1600" u="sng" dirty="0" smtClean="0">
                <a:latin typeface="Calibri" panose="020F0502020204030204" pitchFamily="34" charset="0"/>
              </a:rPr>
              <a:t>Inwestycja </a:t>
            </a:r>
            <a:r>
              <a:rPr lang="pl-PL" sz="1600" u="sng" dirty="0">
                <a:latin typeface="Calibri" panose="020F0502020204030204" pitchFamily="34" charset="0"/>
              </a:rPr>
              <a:t>referencyjna</a:t>
            </a:r>
            <a:r>
              <a:rPr lang="pl-PL" sz="1600" dirty="0">
                <a:latin typeface="Calibri" panose="020F0502020204030204" pitchFamily="34" charset="0"/>
              </a:rPr>
              <a:t> powinna zostać ustalona przede wszystkim w oparciu o kryteria techniczne i ekonomiczne. Inwestycją porównywalną pod względem technicznym będzie w takim przypadku inwestycja o takich samych zdolnościach wytwórczych i wszystkich innych parametrach technicznych (z wyjątkiem tych, które są bezpośrednio związane z dodatkowymi inwestycjami w zamierzony cel). Dodatkowo, musi być ona wiarygodną ekonomicznie alternatywą dla ocenianej inwestycji. Należy jednak podkreślić, że ustalenie wiarygodnej ekonomicznie alternatywy powinno zostać przeprowadzone w odniesieniu do samej inwestycji (a nie do ekonomicznego uzasadnienia decyzji inwestycyjnej beneficjenta, czyli niezależnie np. od ewentualnych, jedynie potencjalnie możliwych korzyści związanych np. z wyborem najtańszej z możliwych opcji) i polegać na właściwym oszacowaniu kosztów inwestycji referencyjnej. Ma być ona wiarygodną, ale niekoniecznie najtańszą dostępną opcją.</a:t>
            </a:r>
          </a:p>
          <a:p>
            <a:pPr marL="354013" indent="0" algn="just">
              <a:buNone/>
            </a:pPr>
            <a:r>
              <a:rPr lang="pl-PL" sz="1600" dirty="0" smtClean="0">
                <a:latin typeface="Calibri" panose="020F0502020204030204" pitchFamily="34" charset="0"/>
              </a:rPr>
              <a:t>W </a:t>
            </a:r>
            <a:r>
              <a:rPr lang="pl-PL" sz="1600" dirty="0">
                <a:latin typeface="Calibri" panose="020F0502020204030204" pitchFamily="34" charset="0"/>
              </a:rPr>
              <a:t>przypadku pomocy inwestycyjnej na propagowanie energii ze źródeł odnawialnych za inwestycję referencyjną należy uznać:</a:t>
            </a:r>
          </a:p>
          <a:p>
            <a:pPr marL="717550" lvl="0" indent="-363538" algn="just">
              <a:buFont typeface="Wingdings" panose="05000000000000000000" pitchFamily="2" charset="2"/>
              <a:buChar char="v"/>
            </a:pPr>
            <a:r>
              <a:rPr lang="pl-PL" sz="1600" dirty="0">
                <a:latin typeface="Calibri" panose="020F0502020204030204" pitchFamily="34" charset="0"/>
              </a:rPr>
              <a:t>przy produkcji energii elektrycznej - tradycyjną elektrownię o takiej samej mocy pod względem efektywnej produkcji energii,</a:t>
            </a:r>
          </a:p>
          <a:p>
            <a:pPr marL="717550" indent="-363538" algn="just">
              <a:buFont typeface="Wingdings" panose="05000000000000000000" pitchFamily="2" charset="2"/>
              <a:buChar char="v"/>
            </a:pPr>
            <a:r>
              <a:rPr lang="pl-PL" sz="1600" dirty="0">
                <a:latin typeface="Calibri" panose="020F0502020204030204" pitchFamily="34" charset="0"/>
              </a:rPr>
              <a:t>przy produkcji energii cieplnej - tradycyjny system ciepłowniczy o takiej samej mocy pod względem efektywnej produkcji energii</a:t>
            </a:r>
            <a:r>
              <a:rPr lang="pl-PL" sz="1600" dirty="0" smtClean="0">
                <a:latin typeface="Calibri" panose="020F0502020204030204" pitchFamily="34" charset="0"/>
              </a:rPr>
              <a:t>.</a:t>
            </a:r>
          </a:p>
          <a:p>
            <a:pPr algn="just"/>
            <a:r>
              <a:rPr lang="pl-PL" sz="1600" dirty="0">
                <a:latin typeface="Calibri" panose="020F0502020204030204" pitchFamily="34" charset="0"/>
              </a:rPr>
              <a:t>W przypadku wyliczania maksymalnego dopuszczalnego poziomu pomocy publicznej na inwestycję typu </a:t>
            </a:r>
            <a:r>
              <a:rPr lang="pl-PL" sz="1600" i="1" dirty="0" err="1">
                <a:latin typeface="Calibri" panose="020F0502020204030204" pitchFamily="34" charset="0"/>
              </a:rPr>
              <a:t>greenfield</a:t>
            </a:r>
            <a:r>
              <a:rPr lang="pl-PL" sz="1600" dirty="0">
                <a:latin typeface="Calibri" panose="020F0502020204030204" pitchFamily="34" charset="0"/>
              </a:rPr>
              <a:t>, z zastosowaniem metody tzw. inwestycji referencyjnej (lit. b powyżej), IZ RPO WP mocno rekomenduje wykorzystanie dedykowanego temu narzędzia elektronicznego (arkusza kalkulacyjnego), dostępnego pod adresem: </a:t>
            </a:r>
            <a:r>
              <a:rPr lang="pl-PL" sz="1600" u="sng" dirty="0">
                <a:latin typeface="Calibri" panose="020F0502020204030204" pitchFamily="34" charset="0"/>
                <a:hlinkClick r:id="rId2"/>
              </a:rPr>
              <a:t>http://www.tgpe.pl/pl/a/analiza-w-zakresie-instalacji-referencyjnych-dla-oze-i-wysokosprawnej-kogeneracji-juz-dostepna</a:t>
            </a:r>
            <a:r>
              <a:rPr lang="pl-PL" sz="1600" dirty="0">
                <a:latin typeface="Calibri" panose="020F0502020204030204" pitchFamily="34" charset="0"/>
              </a:rPr>
              <a:t>. </a:t>
            </a:r>
          </a:p>
          <a:p>
            <a:pPr algn="just"/>
            <a:r>
              <a:rPr lang="pl-PL" sz="1600" i="1" dirty="0" err="1" smtClean="0">
                <a:latin typeface="Calibri" panose="020F0502020204030204" pitchFamily="34" charset="0"/>
              </a:rPr>
              <a:t>Greenfield</a:t>
            </a:r>
            <a:r>
              <a:rPr lang="pl-PL" sz="1600" dirty="0" smtClean="0">
                <a:latin typeface="Calibri" panose="020F0502020204030204" pitchFamily="34" charset="0"/>
              </a:rPr>
              <a:t>: oznacza </a:t>
            </a:r>
            <a:r>
              <a:rPr lang="pl-PL" sz="1600" dirty="0">
                <a:latin typeface="Calibri" panose="020F0502020204030204" pitchFamily="34" charset="0"/>
              </a:rPr>
              <a:t>to, że narzędzia tego nie można wykorzystać w przypadku inwestycji modernizacyjnej istniejącego źródła, zwiększenia jego mocy itp.</a:t>
            </a:r>
          </a:p>
          <a:p>
            <a:pPr marL="717550" indent="-363538" algn="just">
              <a:buFont typeface="Wingdings" panose="05000000000000000000" pitchFamily="2" charset="2"/>
              <a:buChar char="v"/>
            </a:pPr>
            <a:endParaRPr lang="pl-PL" sz="1600" dirty="0">
              <a:latin typeface="Calibri" panose="020F0502020204030204" pitchFamily="34" charset="0"/>
            </a:endParaRPr>
          </a:p>
          <a:p>
            <a:pPr marL="285750" indent="-285750" algn="just">
              <a:buFont typeface="Arial" panose="020B0604020202020204" pitchFamily="34" charset="0"/>
              <a:buChar char="•"/>
            </a:pPr>
            <a:endParaRPr lang="pl-PL" sz="1600" dirty="0">
              <a:latin typeface="Calibri" panose="020F0502020204030204" pitchFamily="34" charset="0"/>
            </a:endParaRPr>
          </a:p>
          <a:p>
            <a:pPr marL="0" lvl="1" indent="0">
              <a:buNone/>
            </a:pPr>
            <a:endParaRPr lang="pl-PL" sz="1600" dirty="0" smtClean="0">
              <a:latin typeface="Calibri" panose="020F0502020204030204" pitchFamily="34" charset="0"/>
            </a:endParaRPr>
          </a:p>
          <a:p>
            <a:pPr marL="0" lvl="1" indent="0">
              <a:buNone/>
            </a:pPr>
            <a:endParaRPr lang="pl-PL" sz="1600" dirty="0">
              <a:latin typeface="Calibri" panose="020F0502020204030204" pitchFamily="34" charset="0"/>
            </a:endParaRPr>
          </a:p>
          <a:p>
            <a:pPr marL="0" lvl="1" indent="0">
              <a:buNone/>
            </a:pPr>
            <a:endParaRPr lang="pl-PL" sz="1600" dirty="0" smtClean="0">
              <a:latin typeface="Calibri" panose="020F0502020204030204" pitchFamily="34" charset="0"/>
            </a:endParaRPr>
          </a:p>
          <a:p>
            <a:endParaRPr lang="pl-PL" sz="1600" dirty="0">
              <a:latin typeface="Calibri" panose="020F0502020204030204" pitchFamily="34" charset="0"/>
            </a:endParaRPr>
          </a:p>
        </p:txBody>
      </p:sp>
    </p:spTree>
    <p:extLst>
      <p:ext uri="{BB962C8B-B14F-4D97-AF65-F5344CB8AC3E}">
        <p14:creationId xmlns:p14="http://schemas.microsoft.com/office/powerpoint/2010/main" val="3888608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51720" y="0"/>
            <a:ext cx="8229600" cy="1143000"/>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p>
        </p:txBody>
      </p:sp>
      <p:sp>
        <p:nvSpPr>
          <p:cNvPr id="3" name="Symbol zastępczy zawartości 2"/>
          <p:cNvSpPr>
            <a:spLocks noGrp="1"/>
          </p:cNvSpPr>
          <p:nvPr>
            <p:ph idx="1"/>
          </p:nvPr>
        </p:nvSpPr>
        <p:spPr>
          <a:xfrm>
            <a:off x="0" y="980728"/>
            <a:ext cx="9144000" cy="5145435"/>
          </a:xfrm>
        </p:spPr>
        <p:txBody>
          <a:bodyPr/>
          <a:lstStyle/>
          <a:p>
            <a:pPr algn="just"/>
            <a:r>
              <a:rPr lang="pl-PL" sz="1600" dirty="0">
                <a:latin typeface="Calibri" panose="020F0502020204030204" pitchFamily="34" charset="0"/>
              </a:rPr>
              <a:t>GBER nie zawiera precyzyjnej definicji tzw. małych instalacji (w szczególności odnoszącej się do wielkości ich zainstalowanej mocy), która mogłaby być stosowana na potrzeby udzielania pomocy inwestycyjnej w oparciu o art. 41 GBER. Należałoby więc przyjąć, że dla stwierdzenia, czy dana instalacja może być traktowana jako tzw. mała instalacja w rozumieniu art. 41 ust. 6 lit. c GBER, decydujący będzie jedynie brak dającej się ustalić wiarygodnej inwestycji referencyjnej (ze względu na wielkość instalacji). Taka ocena powinna zostać przeprowadzona indywidualnie dla każdej inwestycji. Może tak być np. w sytuacji, gdy dana instalacja jest używana jako wtórne źródło energii dla przedsiębiorstwa, gdy dostępne są odnawialne źródła energii (np. jest dostateczne nasłonecznienie), w celu zmniejszenia poboru konwencjonalnej energii z głównego jej źródła. </a:t>
            </a:r>
            <a:endParaRPr lang="pl-PL" sz="1600" dirty="0" smtClean="0">
              <a:latin typeface="Calibri" panose="020F0502020204030204" pitchFamily="34" charset="0"/>
            </a:endParaRPr>
          </a:p>
          <a:p>
            <a:pPr algn="just"/>
            <a:endParaRPr lang="pl-PL" sz="1600" dirty="0">
              <a:latin typeface="Calibri" panose="020F0502020204030204" pitchFamily="34" charset="0"/>
            </a:endParaRPr>
          </a:p>
          <a:p>
            <a:pPr algn="just"/>
            <a:r>
              <a:rPr lang="pl-PL" sz="1600" dirty="0" smtClean="0">
                <a:latin typeface="Calibri" panose="020F0502020204030204" pitchFamily="34" charset="0"/>
              </a:rPr>
              <a:t>Przyjmuje </a:t>
            </a:r>
            <a:r>
              <a:rPr lang="pl-PL" sz="1600" dirty="0">
                <a:latin typeface="Calibri" panose="020F0502020204030204" pitchFamily="34" charset="0"/>
              </a:rPr>
              <a:t>się, że za małe instalacje mogą być uznawane </a:t>
            </a:r>
            <a:r>
              <a:rPr lang="pl-PL" sz="1600" dirty="0" err="1">
                <a:latin typeface="Calibri" panose="020F0502020204030204" pitchFamily="34" charset="0"/>
              </a:rPr>
              <a:t>mikroinstalacje</a:t>
            </a:r>
            <a:r>
              <a:rPr lang="pl-PL" sz="1600" dirty="0">
                <a:latin typeface="Calibri" panose="020F0502020204030204" pitchFamily="34" charset="0"/>
              </a:rPr>
              <a:t> w rozumieniu art. 2 pkt 19 ustawy z dnia 20 lutego 2015 r. o odnawialnych źródłach energii (Dz. U. poz. 478, z </a:t>
            </a:r>
            <a:r>
              <a:rPr lang="pl-PL" sz="1600" dirty="0" err="1">
                <a:latin typeface="Calibri" panose="020F0502020204030204" pitchFamily="34" charset="0"/>
              </a:rPr>
              <a:t>późn</a:t>
            </a:r>
            <a:r>
              <a:rPr lang="pl-PL" sz="1600" dirty="0">
                <a:latin typeface="Calibri" panose="020F0502020204030204" pitchFamily="34" charset="0"/>
              </a:rPr>
              <a:t>. zm.), tj. instalacje o łącznej mocy zainstalowanej elektrycznej nie większej niż 40 kW, przyłączone do sieci elektroenergetycznej o napięciu znamionowym niższym niż 110 </a:t>
            </a:r>
            <a:r>
              <a:rPr lang="pl-PL" sz="1600" dirty="0" err="1">
                <a:latin typeface="Calibri" panose="020F0502020204030204" pitchFamily="34" charset="0"/>
              </a:rPr>
              <a:t>kV</a:t>
            </a:r>
            <a:r>
              <a:rPr lang="pl-PL" sz="1600" dirty="0">
                <a:latin typeface="Calibri" panose="020F0502020204030204" pitchFamily="34" charset="0"/>
              </a:rPr>
              <a:t> lub o mocy osiągalnej cieplnej w skojarzeniu nie większej niż 120 </a:t>
            </a:r>
            <a:r>
              <a:rPr lang="pl-PL" sz="1600" dirty="0" err="1">
                <a:latin typeface="Calibri" panose="020F0502020204030204" pitchFamily="34" charset="0"/>
              </a:rPr>
              <a:t>kW.</a:t>
            </a:r>
            <a:endParaRPr lang="pl-PL" sz="1600" dirty="0">
              <a:latin typeface="Calibri" panose="020F0502020204030204" pitchFamily="34" charset="0"/>
            </a:endParaRPr>
          </a:p>
          <a:p>
            <a:pPr marL="285750" indent="-285750" algn="just">
              <a:buFont typeface="Arial" panose="020B0604020202020204" pitchFamily="34" charset="0"/>
              <a:buChar char="•"/>
            </a:pPr>
            <a:endParaRPr lang="pl-PL" sz="1600" dirty="0">
              <a:latin typeface="Calibri" panose="020F0502020204030204" pitchFamily="34" charset="0"/>
            </a:endParaRPr>
          </a:p>
          <a:p>
            <a:pPr marL="0" lvl="1" indent="0">
              <a:buNone/>
            </a:pPr>
            <a:endParaRPr lang="pl-PL" sz="1600" dirty="0" smtClean="0">
              <a:latin typeface="Calibri" panose="020F0502020204030204" pitchFamily="34" charset="0"/>
            </a:endParaRPr>
          </a:p>
          <a:p>
            <a:pPr marL="0" lvl="1" indent="0">
              <a:buNone/>
            </a:pPr>
            <a:endParaRPr lang="pl-PL" sz="1600" dirty="0">
              <a:latin typeface="Calibri" panose="020F0502020204030204" pitchFamily="34" charset="0"/>
            </a:endParaRPr>
          </a:p>
          <a:p>
            <a:pPr marL="0" lvl="1" indent="0">
              <a:buNone/>
            </a:pPr>
            <a:endParaRPr lang="pl-PL" sz="1600" dirty="0" smtClean="0">
              <a:latin typeface="Calibri" panose="020F0502020204030204" pitchFamily="34" charset="0"/>
            </a:endParaRPr>
          </a:p>
          <a:p>
            <a:endParaRPr lang="pl-PL" sz="1600" dirty="0">
              <a:latin typeface="Calibri" panose="020F0502020204030204" pitchFamily="34" charset="0"/>
            </a:endParaRPr>
          </a:p>
        </p:txBody>
      </p:sp>
    </p:spTree>
    <p:extLst>
      <p:ext uri="{BB962C8B-B14F-4D97-AF65-F5344CB8AC3E}">
        <p14:creationId xmlns:p14="http://schemas.microsoft.com/office/powerpoint/2010/main" val="2585432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9" name="Rectangle 3"/>
          <p:cNvSpPr txBox="1">
            <a:spLocks noChangeArrowheads="1"/>
          </p:cNvSpPr>
          <p:nvPr/>
        </p:nvSpPr>
        <p:spPr bwMode="auto">
          <a:xfrm>
            <a:off x="0" y="980728"/>
            <a:ext cx="9108503" cy="4220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just">
              <a:spcBef>
                <a:spcPts val="600"/>
              </a:spcBef>
              <a:spcAft>
                <a:spcPts val="600"/>
              </a:spcAft>
              <a:buNone/>
            </a:pPr>
            <a:r>
              <a:rPr lang="pl-PL" sz="1800" u="sng" dirty="0">
                <a:latin typeface="Calibri" panose="020F0502020204030204" pitchFamily="34" charset="0"/>
              </a:rPr>
              <a:t>Intensywność</a:t>
            </a:r>
            <a:r>
              <a:rPr lang="pl-PL" sz="1800" u="sng" dirty="0" smtClean="0">
                <a:latin typeface="Calibri" panose="020F0502020204030204" pitchFamily="34" charset="0"/>
              </a:rPr>
              <a:t>:</a:t>
            </a:r>
          </a:p>
          <a:p>
            <a:pPr marL="0" indent="0" algn="just">
              <a:spcBef>
                <a:spcPts val="600"/>
              </a:spcBef>
              <a:spcAft>
                <a:spcPts val="600"/>
              </a:spcAft>
              <a:buNone/>
            </a:pPr>
            <a:endParaRPr lang="pl-PL" sz="1800" u="sng" dirty="0">
              <a:latin typeface="Calibri" panose="020F0502020204030204" pitchFamily="34" charset="0"/>
            </a:endParaRPr>
          </a:p>
          <a:p>
            <a:pPr marL="622300" indent="-266700" algn="just">
              <a:spcBef>
                <a:spcPts val="600"/>
              </a:spcBef>
              <a:spcAft>
                <a:spcPts val="600"/>
              </a:spcAft>
              <a:buFont typeface="+mj-lt"/>
              <a:buAutoNum type="alphaLcParenR"/>
            </a:pPr>
            <a:r>
              <a:rPr lang="pl-PL" sz="1800" dirty="0" smtClean="0">
                <a:latin typeface="Calibri" panose="020F0502020204030204" pitchFamily="34" charset="0"/>
              </a:rPr>
              <a:t>45% </a:t>
            </a:r>
            <a:r>
              <a:rPr lang="pl-PL" sz="1800" dirty="0">
                <a:latin typeface="Calibri" panose="020F0502020204030204" pitchFamily="34" charset="0"/>
              </a:rPr>
              <a:t>kosztów kwalifikowalnych, jeśli koszty te oblicza się zgodnie z kryteriami </a:t>
            </a:r>
            <a:r>
              <a:rPr lang="pl-PL" sz="1800" dirty="0" smtClean="0">
                <a:latin typeface="Calibri" panose="020F0502020204030204" pitchFamily="34" charset="0"/>
              </a:rPr>
              <a:t>określonymi w pkt </a:t>
            </a:r>
            <a:r>
              <a:rPr lang="pl-PL" sz="1800" dirty="0">
                <a:latin typeface="Calibri" panose="020F0502020204030204" pitchFamily="34" charset="0"/>
              </a:rPr>
              <a:t>a) lub b</a:t>
            </a:r>
            <a:r>
              <a:rPr lang="pl-PL" sz="1800" dirty="0" smtClean="0">
                <a:latin typeface="Calibri" panose="020F0502020204030204" pitchFamily="34" charset="0"/>
              </a:rPr>
              <a:t>) powyżej </a:t>
            </a:r>
            <a:r>
              <a:rPr lang="pl-PL" sz="1800" dirty="0">
                <a:latin typeface="Calibri" panose="020F0502020204030204" pitchFamily="34" charset="0"/>
              </a:rPr>
              <a:t>+ premia dla woj. pomorskiego 15 pkt proc</a:t>
            </a:r>
            <a:r>
              <a:rPr lang="pl-PL" sz="1800" dirty="0" smtClean="0">
                <a:latin typeface="Calibri" panose="020F0502020204030204" pitchFamily="34" charset="0"/>
              </a:rPr>
              <a:t>. = </a:t>
            </a:r>
            <a:r>
              <a:rPr lang="pl-PL" sz="1800" b="1" u="sng" dirty="0" smtClean="0">
                <a:latin typeface="Calibri" panose="020F0502020204030204" pitchFamily="34" charset="0"/>
              </a:rPr>
              <a:t>60%</a:t>
            </a:r>
            <a:r>
              <a:rPr lang="pl-PL" sz="1800" dirty="0" smtClean="0">
                <a:latin typeface="Calibri" panose="020F0502020204030204" pitchFamily="34" charset="0"/>
              </a:rPr>
              <a:t>;</a:t>
            </a:r>
          </a:p>
          <a:p>
            <a:pPr marL="622300" indent="-266700" algn="just">
              <a:spcBef>
                <a:spcPts val="600"/>
              </a:spcBef>
              <a:spcAft>
                <a:spcPts val="600"/>
              </a:spcAft>
              <a:buFont typeface="+mj-lt"/>
              <a:buAutoNum type="alphaLcParenR"/>
            </a:pPr>
            <a:endParaRPr lang="pl-PL" sz="1800" dirty="0">
              <a:latin typeface="Calibri" panose="020F0502020204030204" pitchFamily="34" charset="0"/>
            </a:endParaRPr>
          </a:p>
          <a:p>
            <a:pPr marL="622300" indent="-266700" algn="just">
              <a:spcBef>
                <a:spcPts val="600"/>
              </a:spcBef>
              <a:spcAft>
                <a:spcPts val="600"/>
              </a:spcAft>
              <a:buFont typeface="+mj-lt"/>
              <a:buAutoNum type="alphaLcParenR"/>
            </a:pPr>
            <a:r>
              <a:rPr lang="pl-PL" sz="1800" dirty="0" smtClean="0">
                <a:latin typeface="Calibri" panose="020F0502020204030204" pitchFamily="34" charset="0"/>
              </a:rPr>
              <a:t>30% </a:t>
            </a:r>
            <a:r>
              <a:rPr lang="pl-PL" sz="1800" dirty="0">
                <a:latin typeface="Calibri" panose="020F0502020204030204" pitchFamily="34" charset="0"/>
              </a:rPr>
              <a:t>kosztów kwalifikowalnych, jeśli koszty te oblicza się zgodnie z kryteriami określonymi w pkt</a:t>
            </a:r>
            <a:r>
              <a:rPr lang="pl-PL" sz="1800" dirty="0" smtClean="0">
                <a:latin typeface="Calibri" panose="020F0502020204030204" pitchFamily="34" charset="0"/>
              </a:rPr>
              <a:t> c) powyżej </a:t>
            </a:r>
            <a:r>
              <a:rPr lang="pl-PL" sz="1800" dirty="0">
                <a:latin typeface="Calibri" panose="020F0502020204030204" pitchFamily="34" charset="0"/>
              </a:rPr>
              <a:t>+ premia dla woj. pomorskiego 15 pkt proc</a:t>
            </a:r>
            <a:r>
              <a:rPr lang="pl-PL" sz="1800" dirty="0" smtClean="0">
                <a:latin typeface="Calibri" panose="020F0502020204030204" pitchFamily="34" charset="0"/>
              </a:rPr>
              <a:t>. = </a:t>
            </a:r>
            <a:r>
              <a:rPr lang="pl-PL" sz="1800" b="1" u="sng" dirty="0" smtClean="0">
                <a:latin typeface="Calibri" panose="020F0502020204030204" pitchFamily="34" charset="0"/>
              </a:rPr>
              <a:t>45%</a:t>
            </a:r>
            <a:r>
              <a:rPr lang="pl-PL" sz="1800" dirty="0" smtClean="0">
                <a:latin typeface="Calibri" panose="020F0502020204030204" pitchFamily="34" charset="0"/>
              </a:rPr>
              <a:t>.</a:t>
            </a:r>
          </a:p>
          <a:p>
            <a:pPr marL="355600" indent="0" algn="just">
              <a:spcBef>
                <a:spcPts val="600"/>
              </a:spcBef>
              <a:spcAft>
                <a:spcPts val="600"/>
              </a:spcAft>
              <a:buNone/>
            </a:pPr>
            <a:endParaRPr lang="pl-PL" sz="1800" dirty="0">
              <a:latin typeface="Calibri" panose="020F0502020204030204" pitchFamily="34" charset="0"/>
            </a:endParaRPr>
          </a:p>
          <a:p>
            <a:pPr marL="285750" indent="-285750" algn="just">
              <a:spcBef>
                <a:spcPts val="600"/>
              </a:spcBef>
              <a:spcAft>
                <a:spcPts val="600"/>
              </a:spcAft>
              <a:buFont typeface="Arial" panose="020B0604020202020204" pitchFamily="34" charset="0"/>
              <a:buChar char="•"/>
            </a:pPr>
            <a:r>
              <a:rPr lang="pl-PL" sz="1800" dirty="0">
                <a:latin typeface="Calibri" panose="020F0502020204030204" pitchFamily="34" charset="0"/>
              </a:rPr>
              <a:t>+ </a:t>
            </a:r>
            <a:r>
              <a:rPr lang="pl-PL" sz="1800" dirty="0" smtClean="0">
                <a:latin typeface="Calibri" panose="020F0502020204030204" pitchFamily="34" charset="0"/>
              </a:rPr>
              <a:t>20 pkt </a:t>
            </a:r>
            <a:r>
              <a:rPr lang="pl-PL" sz="1800" dirty="0">
                <a:latin typeface="Calibri" panose="020F0502020204030204" pitchFamily="34" charset="0"/>
              </a:rPr>
              <a:t>proc. dla małych przedsiębiorstw, + 10 pkt proc. dla średnich przedsiębiorstw.</a:t>
            </a:r>
          </a:p>
          <a:p>
            <a:pPr marL="0" lvl="0" indent="0">
              <a:spcBef>
                <a:spcPts val="0"/>
              </a:spcBef>
              <a:spcAft>
                <a:spcPts val="600"/>
              </a:spcAft>
              <a:buNone/>
            </a:pPr>
            <a:endParaRPr lang="pl-PL" sz="1700" dirty="0">
              <a:latin typeface="Calibri" panose="020F0502020204030204" pitchFamily="34" charset="0"/>
            </a:endParaRPr>
          </a:p>
        </p:txBody>
      </p:sp>
    </p:spTree>
    <p:extLst>
      <p:ext uri="{BB962C8B-B14F-4D97-AF65-F5344CB8AC3E}">
        <p14:creationId xmlns:p14="http://schemas.microsoft.com/office/powerpoint/2010/main" val="10462431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7504" y="1052736"/>
            <a:ext cx="8928992" cy="5688632"/>
          </a:xfrm>
        </p:spPr>
        <p:txBody>
          <a:bodyPr/>
          <a:lstStyle/>
          <a:p>
            <a:pPr marL="0" lvl="0" indent="0" algn="ctr">
              <a:spcBef>
                <a:spcPct val="0"/>
              </a:spcBef>
              <a:buNone/>
            </a:pPr>
            <a:r>
              <a:rPr lang="pl-PL" sz="2000" b="1" dirty="0">
                <a:solidFill>
                  <a:prstClr val="black"/>
                </a:solidFill>
                <a:latin typeface="Calibri" panose="020F0502020204030204" pitchFamily="34" charset="0"/>
              </a:rPr>
              <a:t>Pomoc inwestycyjna na infrastrukturę energetyczną </a:t>
            </a:r>
            <a:r>
              <a:rPr lang="pl-PL" sz="2000" dirty="0">
                <a:solidFill>
                  <a:prstClr val="black"/>
                </a:solidFill>
                <a:latin typeface="Calibri" panose="020F0502020204030204" pitchFamily="34" charset="0"/>
              </a:rPr>
              <a:t>– art. 48 GBER</a:t>
            </a:r>
          </a:p>
          <a:p>
            <a:pPr lvl="0" algn="ctr">
              <a:spcBef>
                <a:spcPct val="0"/>
              </a:spcBef>
            </a:pPr>
            <a:endParaRPr lang="pl-PL" sz="2000" dirty="0">
              <a:solidFill>
                <a:prstClr val="black"/>
              </a:solidFill>
              <a:latin typeface="Calibri" panose="020F0502020204030204" pitchFamily="34" charset="0"/>
            </a:endParaRPr>
          </a:p>
          <a:p>
            <a:pPr marL="285750" lvl="0" indent="-285750" algn="just">
              <a:spcBef>
                <a:spcPct val="0"/>
              </a:spcBef>
              <a:buFont typeface="Arial" panose="020B0604020202020204" pitchFamily="34" charset="0"/>
              <a:buChar char="•"/>
            </a:pPr>
            <a:r>
              <a:rPr lang="pl-PL" sz="2000" dirty="0">
                <a:solidFill>
                  <a:prstClr val="black"/>
                </a:solidFill>
                <a:latin typeface="Calibri" panose="020F0502020204030204" pitchFamily="34" charset="0"/>
              </a:rPr>
              <a:t>Pomoc przyznawana jest na rzecz infrastruktury energetycznej znajdującej się na obszarach objętych pomocą.</a:t>
            </a:r>
          </a:p>
          <a:p>
            <a:pPr marL="285750" lvl="0" indent="-285750" algn="just">
              <a:spcBef>
                <a:spcPct val="0"/>
              </a:spcBef>
              <a:buFont typeface="Arial" panose="020B0604020202020204" pitchFamily="34" charset="0"/>
              <a:buChar char="•"/>
            </a:pPr>
            <a:endParaRPr lang="pl-PL" sz="2000" dirty="0">
              <a:solidFill>
                <a:prstClr val="black"/>
              </a:solidFill>
              <a:latin typeface="Calibri" panose="020F0502020204030204" pitchFamily="34" charset="0"/>
            </a:endParaRPr>
          </a:p>
          <a:p>
            <a:pPr marL="285750" lvl="0" indent="-285750" algn="just">
              <a:spcBef>
                <a:spcPct val="0"/>
              </a:spcBef>
              <a:buFont typeface="Arial" panose="020B0604020202020204" pitchFamily="34" charset="0"/>
              <a:buChar char="•"/>
            </a:pPr>
            <a:r>
              <a:rPr lang="pl-PL" sz="2000" dirty="0">
                <a:solidFill>
                  <a:prstClr val="black"/>
                </a:solidFill>
                <a:latin typeface="Calibri" panose="020F0502020204030204" pitchFamily="34" charset="0"/>
              </a:rPr>
              <a:t>Definicja infrastruktury energetycznej – art. 2 pkt 130 GBER.</a:t>
            </a:r>
          </a:p>
          <a:p>
            <a:pPr marL="285750" lvl="0" indent="-285750" algn="just">
              <a:spcBef>
                <a:spcPct val="0"/>
              </a:spcBef>
              <a:buFont typeface="Arial" panose="020B0604020202020204" pitchFamily="34" charset="0"/>
              <a:buChar char="•"/>
            </a:pPr>
            <a:endParaRPr lang="pl-PL" sz="2000" dirty="0">
              <a:solidFill>
                <a:prstClr val="black"/>
              </a:solidFill>
              <a:latin typeface="Calibri" panose="020F0502020204030204" pitchFamily="34" charset="0"/>
            </a:endParaRPr>
          </a:p>
          <a:p>
            <a:pPr marL="285750" lvl="0" indent="-285750" algn="just">
              <a:spcBef>
                <a:spcPct val="0"/>
              </a:spcBef>
              <a:buFont typeface="Arial" panose="020B0604020202020204" pitchFamily="34" charset="0"/>
              <a:buChar char="•"/>
            </a:pPr>
            <a:r>
              <a:rPr lang="pl-PL" sz="2000" dirty="0">
                <a:solidFill>
                  <a:prstClr val="black"/>
                </a:solidFill>
                <a:latin typeface="Calibri" panose="020F0502020204030204" pitchFamily="34" charset="0"/>
              </a:rPr>
              <a:t>Pomoc na inwestycje w projekty dotyczące magazynowania energii elektrycznej i gazu oraz infrastrukturę naftową </a:t>
            </a:r>
            <a:r>
              <a:rPr lang="pl-PL" sz="2000" u="sng" dirty="0">
                <a:solidFill>
                  <a:prstClr val="black"/>
                </a:solidFill>
                <a:latin typeface="Calibri" panose="020F0502020204030204" pitchFamily="34" charset="0"/>
              </a:rPr>
              <a:t>nie jest wyłączona</a:t>
            </a:r>
            <a:r>
              <a:rPr lang="pl-PL" sz="2000" dirty="0">
                <a:solidFill>
                  <a:prstClr val="black"/>
                </a:solidFill>
                <a:latin typeface="Calibri" panose="020F0502020204030204" pitchFamily="34" charset="0"/>
              </a:rPr>
              <a:t> z obowiązku zgłoszenia na mocy tego przepisu.</a:t>
            </a:r>
          </a:p>
          <a:p>
            <a:pPr marL="285750" lvl="0" indent="-285750" algn="just">
              <a:spcBef>
                <a:spcPct val="0"/>
              </a:spcBef>
              <a:buFont typeface="Arial" panose="020B0604020202020204" pitchFamily="34" charset="0"/>
              <a:buChar char="•"/>
            </a:pPr>
            <a:endParaRPr lang="pl-PL" sz="2000" dirty="0">
              <a:solidFill>
                <a:prstClr val="black"/>
              </a:solidFill>
              <a:latin typeface="Calibri" panose="020F0502020204030204" pitchFamily="34" charset="0"/>
            </a:endParaRPr>
          </a:p>
          <a:p>
            <a:pPr marL="285750" lvl="0" indent="-285750" algn="just">
              <a:spcBef>
                <a:spcPct val="0"/>
              </a:spcBef>
              <a:buFont typeface="Arial" panose="020B0604020202020204" pitchFamily="34" charset="0"/>
              <a:buChar char="•"/>
            </a:pPr>
            <a:r>
              <a:rPr lang="pl-PL" sz="2000" dirty="0">
                <a:solidFill>
                  <a:prstClr val="black"/>
                </a:solidFill>
                <a:latin typeface="Calibri" panose="020F0502020204030204" pitchFamily="34" charset="0"/>
              </a:rPr>
              <a:t>Koszty kwalifikowalne: koszty inwestycji.</a:t>
            </a:r>
          </a:p>
          <a:p>
            <a:pPr marL="285750" lvl="0" indent="-285750" algn="just">
              <a:spcBef>
                <a:spcPct val="0"/>
              </a:spcBef>
              <a:buFont typeface="Arial" panose="020B0604020202020204" pitchFamily="34" charset="0"/>
              <a:buChar char="•"/>
            </a:pPr>
            <a:endParaRPr lang="pl-PL" sz="2000" dirty="0">
              <a:solidFill>
                <a:prstClr val="black"/>
              </a:solidFill>
              <a:latin typeface="Calibri" panose="020F0502020204030204" pitchFamily="34" charset="0"/>
            </a:endParaRPr>
          </a:p>
          <a:p>
            <a:pPr marL="285750" lvl="0" indent="-285750" algn="just">
              <a:spcBef>
                <a:spcPct val="0"/>
              </a:spcBef>
              <a:buFont typeface="Arial" panose="020B0604020202020204" pitchFamily="34" charset="0"/>
              <a:buChar char="•"/>
            </a:pPr>
            <a:r>
              <a:rPr lang="pl-PL" sz="2000" dirty="0">
                <a:solidFill>
                  <a:prstClr val="black"/>
                </a:solidFill>
                <a:latin typeface="Calibri" panose="020F0502020204030204" pitchFamily="34" charset="0"/>
              </a:rPr>
              <a:t>Kwota pomocy nie przekracza różnicy między kosztami kwalifikowalnymi a zyskiem operacyjnym z inwestycji. Zysk operacyjny odlicza się od kosztów kwalifikowalnych </a:t>
            </a:r>
            <a:r>
              <a:rPr lang="pl-PL" sz="2000" i="1" dirty="0">
                <a:solidFill>
                  <a:prstClr val="black"/>
                </a:solidFill>
                <a:latin typeface="Calibri" panose="020F0502020204030204" pitchFamily="34" charset="0"/>
              </a:rPr>
              <a:t>ex </a:t>
            </a:r>
            <a:r>
              <a:rPr lang="pl-PL" sz="2000" i="1" dirty="0" err="1">
                <a:solidFill>
                  <a:prstClr val="black"/>
                </a:solidFill>
                <a:latin typeface="Calibri" panose="020F0502020204030204" pitchFamily="34" charset="0"/>
              </a:rPr>
              <a:t>ante</a:t>
            </a:r>
            <a:r>
              <a:rPr lang="pl-PL" sz="2000" i="1" dirty="0">
                <a:solidFill>
                  <a:prstClr val="black"/>
                </a:solidFill>
                <a:latin typeface="Calibri" panose="020F0502020204030204" pitchFamily="34" charset="0"/>
              </a:rPr>
              <a:t> </a:t>
            </a:r>
            <a:r>
              <a:rPr lang="pl-PL" sz="2000" dirty="0">
                <a:solidFill>
                  <a:prstClr val="black"/>
                </a:solidFill>
                <a:latin typeface="Calibri" panose="020F0502020204030204" pitchFamily="34" charset="0"/>
              </a:rPr>
              <a:t>albo poprzez mechanizm wycofania.</a:t>
            </a:r>
          </a:p>
          <a:p>
            <a:pPr marL="0" indent="0">
              <a:buNone/>
            </a:pPr>
            <a:endParaRPr lang="pl-PL" dirty="0"/>
          </a:p>
        </p:txBody>
      </p:sp>
      <p:sp>
        <p:nvSpPr>
          <p:cNvPr id="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30867812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980728"/>
            <a:ext cx="9036496" cy="5760640"/>
          </a:xfrm>
        </p:spPr>
        <p:txBody>
          <a:bodyPr/>
          <a:lstStyle/>
          <a:p>
            <a:pPr marL="0" lvl="0" indent="0">
              <a:buNone/>
            </a:pPr>
            <a:r>
              <a:rPr lang="pl-PL" sz="1600" dirty="0" smtClean="0">
                <a:latin typeface="Calibri" panose="020F0502020204030204" pitchFamily="34" charset="0"/>
              </a:rPr>
              <a:t>Infrastruktura energetyczna:</a:t>
            </a:r>
          </a:p>
          <a:p>
            <a:pPr lvl="0"/>
            <a:r>
              <a:rPr lang="pl-PL" sz="1550" dirty="0" smtClean="0">
                <a:latin typeface="Calibri" panose="020F0502020204030204" pitchFamily="34" charset="0"/>
              </a:rPr>
              <a:t>w </a:t>
            </a:r>
            <a:r>
              <a:rPr lang="pl-PL" sz="1550" dirty="0">
                <a:latin typeface="Calibri" panose="020F0502020204030204" pitchFamily="34" charset="0"/>
              </a:rPr>
              <a:t>przypadku energii elektrycznej:</a:t>
            </a:r>
          </a:p>
          <a:p>
            <a:pPr marL="369888" lvl="5" indent="-369888" algn="just">
              <a:buFont typeface="Wingdings" panose="05000000000000000000" pitchFamily="2" charset="2"/>
              <a:buChar char="Ø"/>
            </a:pPr>
            <a:r>
              <a:rPr lang="pl-PL" sz="1550" dirty="0">
                <a:latin typeface="Calibri" panose="020F0502020204030204" pitchFamily="34" charset="0"/>
              </a:rPr>
              <a:t>infrastruktura do </a:t>
            </a:r>
            <a:r>
              <a:rPr lang="pl-PL" sz="1550" dirty="0" err="1">
                <a:latin typeface="Calibri" panose="020F0502020204030204" pitchFamily="34" charset="0"/>
              </a:rPr>
              <a:t>przesyłu</a:t>
            </a:r>
            <a:r>
              <a:rPr lang="pl-PL" sz="1550" dirty="0">
                <a:latin typeface="Calibri" panose="020F0502020204030204" pitchFamily="34" charset="0"/>
              </a:rPr>
              <a:t>, zgodnie z definicją w art. 2 ust. 3 dyrektywy Parlamentu Europejskiego i Rady 2009/72/WE z dnia 13 lipca 2009 r. dotyczącej wspólnych zasad rynku wewnętrznego energii elektrycznej;</a:t>
            </a:r>
          </a:p>
          <a:p>
            <a:pPr marL="369888" lvl="5" indent="-369888" algn="just">
              <a:buFont typeface="Wingdings" panose="05000000000000000000" pitchFamily="2" charset="2"/>
              <a:buChar char="Ø"/>
            </a:pPr>
            <a:r>
              <a:rPr lang="pl-PL" sz="1550" dirty="0">
                <a:latin typeface="Calibri" panose="020F0502020204030204" pitchFamily="34" charset="0"/>
              </a:rPr>
              <a:t>infrastruktura do dystrybucji, zgodnie z definicją w art. 2 ust. 5 dyrektywy Parlamentu Europejskiego i Rady 2009/72/WE z dnia 13 lipca 2009 r. dotyczącej wspólnych zasad rynku wewnętrznego energii elektrycznej;</a:t>
            </a:r>
          </a:p>
          <a:p>
            <a:pPr marL="369888" lvl="5" indent="-369888" algn="just">
              <a:buFont typeface="Wingdings" panose="05000000000000000000" pitchFamily="2" charset="2"/>
              <a:buChar char="Ø"/>
            </a:pPr>
            <a:r>
              <a:rPr lang="pl-PL" sz="1550" dirty="0">
                <a:latin typeface="Calibri" panose="020F0502020204030204" pitchFamily="34" charset="0"/>
              </a:rPr>
              <a:t>magazynowanie energii elektrycznej, definiowane jako obiekty służące do magazynowania energii elektrycznej, na stałe lub czasowo, w infrastrukturze naziemnej lub podziemnej lub na składowiskach, pod warunkiem że są bezpośrednio połączone z liniami przesyłowymi wysokiego napięcia zaprojektowanymi dla napięcia równego co najmniej 110 </a:t>
            </a:r>
            <a:r>
              <a:rPr lang="pl-PL" sz="1550" dirty="0" err="1">
                <a:latin typeface="Calibri" panose="020F0502020204030204" pitchFamily="34" charset="0"/>
              </a:rPr>
              <a:t>kV</a:t>
            </a:r>
            <a:r>
              <a:rPr lang="pl-PL" sz="1550" dirty="0">
                <a:latin typeface="Calibri" panose="020F0502020204030204" pitchFamily="34" charset="0"/>
              </a:rPr>
              <a:t>;</a:t>
            </a:r>
          </a:p>
          <a:p>
            <a:pPr marL="369888" lvl="5" indent="-369888" algn="just">
              <a:buFont typeface="Wingdings" panose="05000000000000000000" pitchFamily="2" charset="2"/>
              <a:buChar char="Ø"/>
            </a:pPr>
            <a:r>
              <a:rPr lang="pl-PL" sz="1550" dirty="0">
                <a:latin typeface="Calibri" panose="020F0502020204030204" pitchFamily="34" charset="0"/>
              </a:rPr>
              <a:t>wszelkie urządzenia lub instalacje mające istotne znaczenie dla pewnego, bezpiecznego i efektywnego funkcjonowania systemów, o których mowa w </a:t>
            </a:r>
            <a:r>
              <a:rPr lang="pl-PL" sz="1550" dirty="0" err="1">
                <a:latin typeface="Calibri" panose="020F0502020204030204" pitchFamily="34" charset="0"/>
              </a:rPr>
              <a:t>ppkt</a:t>
            </a:r>
            <a:r>
              <a:rPr lang="pl-PL" sz="1550" dirty="0">
                <a:latin typeface="Calibri" panose="020F0502020204030204" pitchFamily="34" charset="0"/>
              </a:rPr>
              <a:t> (i)-(iii), w tym systemy ochrony i monitorowania oraz systemy sterujące na wszystkich poziomach napięcia i podstacji; oraz</a:t>
            </a:r>
          </a:p>
          <a:p>
            <a:pPr marL="369888" lvl="5" indent="-369888" algn="just">
              <a:buFont typeface="Wingdings" panose="05000000000000000000" pitchFamily="2" charset="2"/>
              <a:buChar char="Ø"/>
            </a:pPr>
            <a:r>
              <a:rPr lang="pl-PL" sz="1550" dirty="0">
                <a:latin typeface="Calibri" panose="020F0502020204030204" pitchFamily="34" charset="0"/>
              </a:rPr>
              <a:t>inteligentne sieci, zdefiniowane jako dowolny sprzęt, linia, kabel lub instalacja, zarówno na poziomie </a:t>
            </a:r>
            <a:r>
              <a:rPr lang="pl-PL" sz="1550" dirty="0" err="1">
                <a:latin typeface="Calibri" panose="020F0502020204030204" pitchFamily="34" charset="0"/>
              </a:rPr>
              <a:t>przesyłu</a:t>
            </a:r>
            <a:r>
              <a:rPr lang="pl-PL" sz="1550" dirty="0">
                <a:latin typeface="Calibri" panose="020F0502020204030204" pitchFamily="34" charset="0"/>
              </a:rPr>
              <a:t>, jak i dystrybucji niskiego i średniego napięcia, mające na celu dwukierunkową komunikację cyfrową w czasie rzeczywistym lub zbliżonym do czasu rzeczywistego, interaktywne i inteligentne monitorowanie wytwarzania energii elektrycznej, </a:t>
            </a:r>
            <a:r>
              <a:rPr lang="pl-PL" sz="1550" dirty="0" err="1">
                <a:latin typeface="Calibri" panose="020F0502020204030204" pitchFamily="34" charset="0"/>
              </a:rPr>
              <a:t>przesyłu</a:t>
            </a:r>
            <a:r>
              <a:rPr lang="pl-PL" sz="1550" dirty="0">
                <a:latin typeface="Calibri" panose="020F0502020204030204" pitchFamily="34" charset="0"/>
              </a:rPr>
              <a:t>, dystrybucji i zużycia energii oraz zarządzanie takim wytwarzaniem, </a:t>
            </a:r>
            <a:r>
              <a:rPr lang="pl-PL" sz="1550" dirty="0" err="1">
                <a:latin typeface="Calibri" panose="020F0502020204030204" pitchFamily="34" charset="0"/>
              </a:rPr>
              <a:t>przesyłem</a:t>
            </a:r>
            <a:r>
              <a:rPr lang="pl-PL" sz="1550" dirty="0">
                <a:latin typeface="Calibri" panose="020F0502020204030204" pitchFamily="34" charset="0"/>
              </a:rPr>
              <a:t>, dystrybucją i zużyciem w ramach sieci energetycznych w celu stworzenia sieci skutecznie integrującej zachowania i działania wszystkich podłączonych do niej użytkowników - wytwórców, odbiorców i użytkowników będących zarazem wytwórcami i odbiorcami - w celu zapewnienia efektywnego pod względem ekonomicznym, zrównoważonego systemu elektroenergetycznego o niskim poziomie strat i wysokim poziomie jakości oraz zabezpieczenia dostaw i bezpieczeństwa;</a:t>
            </a:r>
          </a:p>
          <a:p>
            <a:pPr marL="0" indent="0">
              <a:buNone/>
            </a:pPr>
            <a:endParaRPr lang="pl-PL" dirty="0"/>
          </a:p>
        </p:txBody>
      </p:sp>
      <p:sp>
        <p:nvSpPr>
          <p:cNvPr id="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10949394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7504" y="1052736"/>
            <a:ext cx="8928992" cy="5805264"/>
          </a:xfrm>
        </p:spPr>
        <p:txBody>
          <a:bodyPr/>
          <a:lstStyle/>
          <a:p>
            <a:pPr lvl="0" algn="just"/>
            <a:r>
              <a:rPr lang="pl-PL" sz="2400" dirty="0">
                <a:latin typeface="Calibri" panose="020F0502020204030204" pitchFamily="34" charset="0"/>
              </a:rPr>
              <a:t>w przypadku gazu:</a:t>
            </a:r>
          </a:p>
          <a:p>
            <a:pPr lvl="1" algn="just"/>
            <a:r>
              <a:rPr lang="pl-PL" sz="2400" dirty="0">
                <a:latin typeface="Calibri" panose="020F0502020204030204" pitchFamily="34" charset="0"/>
              </a:rPr>
              <a:t>rurociągi przesyłowe i dystrybucyjne do transportu gazu ziemnego i biogazu, stanowiące część sieci, z wyłączeniem rurociągów wysokociśnieniowych wykorzystywanych do dystrybucji gazu ziemnego na etapie poszukiwawczo-wydobywczym;</a:t>
            </a:r>
          </a:p>
          <a:p>
            <a:pPr lvl="1" algn="just"/>
            <a:r>
              <a:rPr lang="pl-PL" sz="2400" dirty="0">
                <a:latin typeface="Calibri" panose="020F0502020204030204" pitchFamily="34" charset="0"/>
              </a:rPr>
              <a:t>podziemne obiekty do magazynowania podłączone do gazociągów wysokociśnieniowych, o których mowa w </a:t>
            </a:r>
            <a:r>
              <a:rPr lang="pl-PL" sz="2400" dirty="0" err="1">
                <a:latin typeface="Calibri" panose="020F0502020204030204" pitchFamily="34" charset="0"/>
              </a:rPr>
              <a:t>ppkt</a:t>
            </a:r>
            <a:r>
              <a:rPr lang="pl-PL" sz="2400" dirty="0">
                <a:latin typeface="Calibri" panose="020F0502020204030204" pitchFamily="34" charset="0"/>
              </a:rPr>
              <a:t> (i);</a:t>
            </a:r>
          </a:p>
          <a:p>
            <a:pPr lvl="1" algn="just"/>
            <a:r>
              <a:rPr lang="pl-PL" sz="2400" dirty="0">
                <a:latin typeface="Calibri" panose="020F0502020204030204" pitchFamily="34" charset="0"/>
              </a:rPr>
              <a:t>obiekty do odbioru, magazynowania i </a:t>
            </a:r>
            <a:r>
              <a:rPr lang="pl-PL" sz="2400" dirty="0" err="1">
                <a:latin typeface="Calibri" panose="020F0502020204030204" pitchFamily="34" charset="0"/>
              </a:rPr>
              <a:t>regazyfikacji</a:t>
            </a:r>
            <a:r>
              <a:rPr lang="pl-PL" sz="2400" dirty="0">
                <a:latin typeface="Calibri" panose="020F0502020204030204" pitchFamily="34" charset="0"/>
              </a:rPr>
              <a:t> lub rozprężania skroplonego gazu ziemnego lub przepustowość, m.in. w tłoczni gazu; sprężonego gazu ziemnego; oraz</a:t>
            </a:r>
          </a:p>
          <a:p>
            <a:pPr lvl="1" algn="just"/>
            <a:r>
              <a:rPr lang="pl-PL" sz="2400" dirty="0">
                <a:latin typeface="Calibri" panose="020F0502020204030204" pitchFamily="34" charset="0"/>
              </a:rPr>
              <a:t>wszelkie urządzenia lub instalacje niezbędne do tego, by system mógł funkcjonować w sposób pewny, bezpieczny i skuteczny lub by umożliwić dwukierunkową </a:t>
            </a:r>
          </a:p>
          <a:p>
            <a:pPr marL="0" indent="0" algn="just">
              <a:buNone/>
            </a:pPr>
            <a:endParaRPr lang="pl-PL" sz="2400" dirty="0">
              <a:latin typeface="Calibri" panose="020F0502020204030204" pitchFamily="34" charset="0"/>
            </a:endParaRPr>
          </a:p>
        </p:txBody>
      </p:sp>
      <p:sp>
        <p:nvSpPr>
          <p:cNvPr id="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1035719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7504" y="1052736"/>
            <a:ext cx="9001000" cy="5688632"/>
          </a:xfrm>
        </p:spPr>
        <p:txBody>
          <a:bodyPr/>
          <a:lstStyle/>
          <a:p>
            <a:pPr lvl="0" algn="just"/>
            <a:r>
              <a:rPr lang="pl-PL" sz="2400" dirty="0">
                <a:latin typeface="Calibri" panose="020F0502020204030204" pitchFamily="34" charset="0"/>
              </a:rPr>
              <a:t>w przypadku ropy naftowej:</a:t>
            </a:r>
          </a:p>
          <a:p>
            <a:pPr lvl="1" algn="just"/>
            <a:r>
              <a:rPr lang="pl-PL" sz="2400" dirty="0">
                <a:latin typeface="Calibri" panose="020F0502020204030204" pitchFamily="34" charset="0"/>
              </a:rPr>
              <a:t>rurociągi wykorzystywane do transportu ropy naftowej;</a:t>
            </a:r>
          </a:p>
          <a:p>
            <a:pPr lvl="1" algn="just"/>
            <a:r>
              <a:rPr lang="pl-PL" sz="2400" dirty="0">
                <a:latin typeface="Calibri" panose="020F0502020204030204" pitchFamily="34" charset="0"/>
              </a:rPr>
              <a:t>pompownie i obiekty do magazynowania niezbędne do eksploatacji rurociągów ropy naftowej;</a:t>
            </a:r>
          </a:p>
          <a:p>
            <a:pPr lvl="1" algn="just"/>
            <a:r>
              <a:rPr lang="pl-PL" sz="2400" dirty="0">
                <a:latin typeface="Calibri" panose="020F0502020204030204" pitchFamily="34" charset="0"/>
              </a:rPr>
              <a:t>wszelkie urządzenia lub instalacje istotne dla prawidłowego, bezpiecznego i efektywnego funkcjonowania systemu, w tym systemy ochronne, monitorujące i sterujące oraz infrastruktura zwrotnego przepływu</a:t>
            </a:r>
            <a:r>
              <a:rPr lang="pl-PL" sz="2400" dirty="0" smtClean="0">
                <a:latin typeface="Calibri" panose="020F0502020204030204" pitchFamily="34" charset="0"/>
              </a:rPr>
              <a:t>;</a:t>
            </a:r>
          </a:p>
          <a:p>
            <a:pPr lvl="1" algn="just"/>
            <a:endParaRPr lang="pl-PL" sz="2400" dirty="0">
              <a:latin typeface="Calibri" panose="020F0502020204030204" pitchFamily="34" charset="0"/>
            </a:endParaRPr>
          </a:p>
          <a:p>
            <a:pPr lvl="0" algn="just"/>
            <a:r>
              <a:rPr lang="pl-PL" sz="2400" dirty="0">
                <a:latin typeface="Calibri" panose="020F0502020204030204" pitchFamily="34" charset="0"/>
              </a:rPr>
              <a:t>w przypadku CO</a:t>
            </a:r>
            <a:r>
              <a:rPr lang="pl-PL" sz="2400" baseline="-25000" dirty="0">
                <a:latin typeface="Calibri" panose="020F0502020204030204" pitchFamily="34" charset="0"/>
              </a:rPr>
              <a:t>2</a:t>
            </a:r>
            <a:r>
              <a:rPr lang="pl-PL" sz="2400" dirty="0">
                <a:latin typeface="Calibri" panose="020F0502020204030204" pitchFamily="34" charset="0"/>
              </a:rPr>
              <a:t>: sieci rurociągów, w tym powiązane stacje wspomagające, służące do transportu CO</a:t>
            </a:r>
            <a:r>
              <a:rPr lang="pl-PL" sz="2400" baseline="-25000" dirty="0">
                <a:latin typeface="Calibri" panose="020F0502020204030204" pitchFamily="34" charset="0"/>
              </a:rPr>
              <a:t>2</a:t>
            </a:r>
            <a:r>
              <a:rPr lang="pl-PL" sz="2400" dirty="0">
                <a:latin typeface="Calibri" panose="020F0502020204030204" pitchFamily="34" charset="0"/>
              </a:rPr>
              <a:t> na składowiska, w celu wprowadzenia CO</a:t>
            </a:r>
            <a:r>
              <a:rPr lang="pl-PL" sz="2400" baseline="-25000" dirty="0">
                <a:latin typeface="Calibri" panose="020F0502020204030204" pitchFamily="34" charset="0"/>
              </a:rPr>
              <a:t>2</a:t>
            </a:r>
            <a:r>
              <a:rPr lang="pl-PL" sz="2400" dirty="0">
                <a:latin typeface="Calibri" panose="020F0502020204030204" pitchFamily="34" charset="0"/>
              </a:rPr>
              <a:t> do odpowiednich podziemnych formacji geologicznych, gdzie ma miejsce trwałe składowanie.</a:t>
            </a:r>
          </a:p>
          <a:p>
            <a:pPr marL="0" indent="0">
              <a:buNone/>
            </a:pPr>
            <a:endParaRPr lang="pl-PL" dirty="0"/>
          </a:p>
        </p:txBody>
      </p:sp>
      <p:sp>
        <p:nvSpPr>
          <p:cNvPr id="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8795263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91880" y="188640"/>
            <a:ext cx="5184576" cy="792088"/>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br>
              <a:rPr lang="pl-PL" altLang="pl-PL" sz="1600" b="1" dirty="0">
                <a:solidFill>
                  <a:schemeClr val="bg1"/>
                </a:solidFill>
                <a:latin typeface="Calibri" panose="020F0502020204030204" pitchFamily="34" charset="0"/>
              </a:rPr>
            </a:br>
            <a:endParaRPr lang="pl-PL" sz="1600" dirty="0"/>
          </a:p>
        </p:txBody>
      </p:sp>
      <p:sp>
        <p:nvSpPr>
          <p:cNvPr id="3" name="Symbol zastępczy zawartości 2"/>
          <p:cNvSpPr>
            <a:spLocks noGrp="1"/>
          </p:cNvSpPr>
          <p:nvPr>
            <p:ph idx="1"/>
          </p:nvPr>
        </p:nvSpPr>
        <p:spPr>
          <a:xfrm>
            <a:off x="0" y="980728"/>
            <a:ext cx="9144000" cy="5877272"/>
          </a:xfrm>
        </p:spPr>
        <p:txBody>
          <a:bodyPr/>
          <a:lstStyle/>
          <a:p>
            <a:pPr marL="0" indent="0" algn="ctr">
              <a:buNone/>
            </a:pPr>
            <a:r>
              <a:rPr lang="pl-PL" sz="1800" b="1" dirty="0">
                <a:latin typeface="Calibri" panose="020F0502020204030204" pitchFamily="34" charset="0"/>
              </a:rPr>
              <a:t>Pomoc na badania </a:t>
            </a:r>
            <a:r>
              <a:rPr lang="pl-PL" sz="1800" b="1" dirty="0" smtClean="0">
                <a:latin typeface="Calibri" panose="020F0502020204030204" pitchFamily="34" charset="0"/>
              </a:rPr>
              <a:t>środowiska – art</a:t>
            </a:r>
            <a:r>
              <a:rPr lang="pl-PL" sz="1800" b="1" dirty="0">
                <a:latin typeface="Calibri" panose="020F0502020204030204" pitchFamily="34" charset="0"/>
              </a:rPr>
              <a:t>. </a:t>
            </a:r>
            <a:r>
              <a:rPr lang="pl-PL" sz="1800" b="1" dirty="0" smtClean="0">
                <a:latin typeface="Calibri" panose="020F0502020204030204" pitchFamily="34" charset="0"/>
              </a:rPr>
              <a:t>49 GBER</a:t>
            </a:r>
          </a:p>
          <a:p>
            <a:pPr marL="0" indent="0" algn="ctr">
              <a:buNone/>
            </a:pPr>
            <a:endParaRPr lang="pl-PL" sz="1800" b="1" dirty="0">
              <a:latin typeface="Calibri" panose="020F0502020204030204" pitchFamily="34" charset="0"/>
            </a:endParaRPr>
          </a:p>
          <a:p>
            <a:pPr marL="285750" indent="-285750" algn="just">
              <a:buFont typeface="Arial" panose="020B0604020202020204" pitchFamily="34" charset="0"/>
              <a:buChar char="•"/>
            </a:pPr>
            <a:r>
              <a:rPr lang="pl-PL" sz="1600" dirty="0" smtClean="0">
                <a:latin typeface="Calibri" panose="020F0502020204030204" pitchFamily="34" charset="0"/>
              </a:rPr>
              <a:t>Kwalifikowalne projekty: badania, </a:t>
            </a:r>
            <a:r>
              <a:rPr lang="pl-PL" sz="1600" dirty="0">
                <a:latin typeface="Calibri" panose="020F0502020204030204" pitchFamily="34" charset="0"/>
              </a:rPr>
              <a:t>tym </a:t>
            </a:r>
            <a:r>
              <a:rPr lang="pl-PL" sz="1600" dirty="0" smtClean="0">
                <a:latin typeface="Calibri" panose="020F0502020204030204" pitchFamily="34" charset="0"/>
              </a:rPr>
              <a:t>audyty energetyczne, </a:t>
            </a:r>
            <a:r>
              <a:rPr lang="pl-PL" sz="1600" dirty="0">
                <a:latin typeface="Calibri" panose="020F0502020204030204" pitchFamily="34" charset="0"/>
              </a:rPr>
              <a:t>bezpośrednio związane z </a:t>
            </a:r>
            <a:r>
              <a:rPr lang="pl-PL" sz="1600" dirty="0" smtClean="0">
                <a:latin typeface="Calibri" panose="020F0502020204030204" pitchFamily="34" charset="0"/>
              </a:rPr>
              <a:t>inwestycjami:</a:t>
            </a:r>
          </a:p>
          <a:p>
            <a:pPr marL="539750" lvl="1" indent="-269875" algn="just">
              <a:buFont typeface="Wingdings" panose="05000000000000000000" pitchFamily="2" charset="2"/>
              <a:buChar char="v"/>
            </a:pPr>
            <a:r>
              <a:rPr lang="pl-PL" sz="1600" dirty="0" smtClean="0">
                <a:latin typeface="Calibri" panose="020F0502020204030204" pitchFamily="34" charset="0"/>
              </a:rPr>
              <a:t>w układy wysokosprawnej kogeneracji;</a:t>
            </a:r>
          </a:p>
          <a:p>
            <a:pPr marL="539750" lvl="1" indent="-269875" algn="just">
              <a:buFont typeface="Wingdings" panose="05000000000000000000" pitchFamily="2" charset="2"/>
              <a:buChar char="v"/>
            </a:pPr>
            <a:r>
              <a:rPr lang="pl-PL" sz="1600" dirty="0" smtClean="0">
                <a:latin typeface="Calibri" panose="020F0502020204030204" pitchFamily="34" charset="0"/>
              </a:rPr>
              <a:t>w środki mające na celu propagowanie energii ze źródeł odnawialnych;</a:t>
            </a:r>
          </a:p>
          <a:p>
            <a:pPr marL="539750" lvl="1" indent="-269875" algn="just">
              <a:buFont typeface="Wingdings" panose="05000000000000000000" pitchFamily="2" charset="2"/>
              <a:buChar char="v"/>
            </a:pPr>
            <a:r>
              <a:rPr lang="pl-PL" sz="1600" dirty="0" smtClean="0">
                <a:latin typeface="Calibri" panose="020F0502020204030204" pitchFamily="34" charset="0"/>
              </a:rPr>
              <a:t>w infrastrukturę energetyczną.</a:t>
            </a:r>
          </a:p>
          <a:p>
            <a:pPr marL="685800" lvl="1" algn="just">
              <a:buFont typeface="Wingdings" panose="05000000000000000000" pitchFamily="2" charset="2"/>
              <a:buChar char="v"/>
            </a:pPr>
            <a:endParaRPr lang="pl-PL" sz="1600" dirty="0">
              <a:latin typeface="Calibri" panose="020F0502020204030204" pitchFamily="34" charset="0"/>
            </a:endParaRPr>
          </a:p>
          <a:p>
            <a:pPr marL="285750" indent="-285750" algn="just">
              <a:buFont typeface="Arial" panose="020B0604020202020204" pitchFamily="34" charset="0"/>
              <a:buChar char="•"/>
            </a:pPr>
            <a:r>
              <a:rPr lang="pl-PL" sz="1600" u="sng" dirty="0" smtClean="0">
                <a:latin typeface="Calibri" panose="020F0502020204030204" pitchFamily="34" charset="0"/>
              </a:rPr>
              <a:t>Koszty </a:t>
            </a:r>
            <a:r>
              <a:rPr lang="pl-PL" sz="1600" u="sng" dirty="0">
                <a:latin typeface="Calibri" panose="020F0502020204030204" pitchFamily="34" charset="0"/>
              </a:rPr>
              <a:t>kwalifikowalne:</a:t>
            </a:r>
            <a:r>
              <a:rPr lang="pl-PL" sz="1600" dirty="0">
                <a:latin typeface="Calibri" panose="020F0502020204030204" pitchFamily="34" charset="0"/>
              </a:rPr>
              <a:t> koszty realizacji badań.</a:t>
            </a:r>
          </a:p>
          <a:p>
            <a:pPr marL="285750" indent="-285750" algn="just">
              <a:buFont typeface="Arial" panose="020B0604020202020204" pitchFamily="34" charset="0"/>
              <a:buChar char="•"/>
            </a:pPr>
            <a:endParaRPr lang="pl-PL" sz="1600" dirty="0">
              <a:latin typeface="Calibri" panose="020F0502020204030204" pitchFamily="34" charset="0"/>
            </a:endParaRPr>
          </a:p>
          <a:p>
            <a:pPr marL="285750" indent="-285750" algn="just">
              <a:buFont typeface="Arial" panose="020B0604020202020204" pitchFamily="34" charset="0"/>
              <a:buChar char="•"/>
            </a:pPr>
            <a:r>
              <a:rPr lang="pl-PL" sz="1600" u="sng" dirty="0">
                <a:latin typeface="Calibri" panose="020F0502020204030204" pitchFamily="34" charset="0"/>
              </a:rPr>
              <a:t>Intensywność:</a:t>
            </a:r>
          </a:p>
          <a:p>
            <a:pPr marL="285750" indent="-285750" algn="just">
              <a:buFont typeface="Wingdings" panose="05000000000000000000" pitchFamily="2" charset="2"/>
              <a:buChar char="v"/>
            </a:pPr>
            <a:r>
              <a:rPr lang="pl-PL" sz="1600" dirty="0">
                <a:latin typeface="Calibri" panose="020F0502020204030204" pitchFamily="34" charset="0"/>
              </a:rPr>
              <a:t>Zasada: 50% kosztów kwalifikowalnych.</a:t>
            </a:r>
          </a:p>
          <a:p>
            <a:pPr marL="536575" indent="-266700" algn="just"/>
            <a:r>
              <a:rPr lang="pl-PL" sz="1600" dirty="0">
                <a:latin typeface="Calibri" panose="020F0502020204030204" pitchFamily="34" charset="0"/>
              </a:rPr>
              <a:t>+ 20 punktów procentowych w przypadku badań przeprowadzanych w imieniu małych przedsiębiorstw, </a:t>
            </a:r>
            <a:endParaRPr lang="pl-PL" sz="1600" dirty="0" smtClean="0">
              <a:latin typeface="Calibri" panose="020F0502020204030204" pitchFamily="34" charset="0"/>
            </a:endParaRPr>
          </a:p>
          <a:p>
            <a:pPr marL="555625" indent="-285750" algn="just"/>
            <a:r>
              <a:rPr lang="pl-PL" sz="1600" dirty="0" smtClean="0">
                <a:latin typeface="Calibri" panose="020F0502020204030204" pitchFamily="34" charset="0"/>
              </a:rPr>
              <a:t>+ </a:t>
            </a:r>
            <a:r>
              <a:rPr lang="pl-PL" sz="1600" dirty="0">
                <a:latin typeface="Calibri" panose="020F0502020204030204" pitchFamily="34" charset="0"/>
              </a:rPr>
              <a:t>10 punktów procentowych w przypadku badań przeprowadzanych w imieniu średnich przedsiębiorstw.</a:t>
            </a:r>
          </a:p>
          <a:p>
            <a:pPr marL="0" indent="0" algn="just">
              <a:buNone/>
            </a:pPr>
            <a:r>
              <a:rPr lang="pl-PL" sz="1600" dirty="0" smtClean="0">
                <a:latin typeface="Calibri" panose="020F0502020204030204" pitchFamily="34" charset="0"/>
              </a:rPr>
              <a:t>Pomoc nie może zostać przyznana dużym przedsiębiorstwom na obowiązkowe audyty energetyczne (art. 8 ust. 4 </a:t>
            </a:r>
            <a:r>
              <a:rPr lang="pl-PL" sz="1600" dirty="0">
                <a:latin typeface="Calibri" panose="020F0502020204030204" pitchFamily="34" charset="0"/>
              </a:rPr>
              <a:t>dyrektywy 2012/27/UE z dnia 25 października 2012 r. w sprawie efektywności </a:t>
            </a:r>
            <a:r>
              <a:rPr lang="pl-PL" sz="1600" dirty="0" smtClean="0">
                <a:latin typeface="Calibri" panose="020F0502020204030204" pitchFamily="34" charset="0"/>
              </a:rPr>
              <a:t>energetycznej), chyba że taki audyt energetyczny jest prowadzony w uzupełnieniu obowiązkowego audytu energetycznego.</a:t>
            </a:r>
          </a:p>
          <a:p>
            <a:endParaRPr lang="pl-PL" dirty="0"/>
          </a:p>
        </p:txBody>
      </p:sp>
    </p:spTree>
    <p:extLst>
      <p:ext uri="{BB962C8B-B14F-4D97-AF65-F5344CB8AC3E}">
        <p14:creationId xmlns:p14="http://schemas.microsoft.com/office/powerpoint/2010/main" val="34073815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just">
              <a:buNone/>
            </a:pPr>
            <a:r>
              <a:rPr lang="pl-PL" dirty="0" smtClean="0">
                <a:latin typeface="Calibri" panose="020F0502020204030204" pitchFamily="34" charset="0"/>
              </a:rPr>
              <a:t>Pomocne w interpretacji pomocy na energetykę:</a:t>
            </a:r>
          </a:p>
          <a:p>
            <a:pPr marL="0" indent="0" algn="just">
              <a:buNone/>
            </a:pPr>
            <a:r>
              <a:rPr lang="pl-PL" dirty="0" smtClean="0">
                <a:latin typeface="Calibri" panose="020F0502020204030204" pitchFamily="34" charset="0"/>
              </a:rPr>
              <a:t>Wytyczne Komisji w sprawie pomocy państwa na ochronę środowiska i cele związane z energią w latach 2014-2020 (Dz. Urz. UE C 200 z 28.06.2014 r., s. 1).</a:t>
            </a:r>
            <a:endParaRPr lang="pl-PL" dirty="0">
              <a:latin typeface="Calibri" panose="020F0502020204030204" pitchFamily="34" charset="0"/>
            </a:endParaRPr>
          </a:p>
        </p:txBody>
      </p:sp>
      <p:sp>
        <p:nvSpPr>
          <p:cNvPr id="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4245228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5" name="Rectangle 3"/>
          <p:cNvSpPr txBox="1">
            <a:spLocks noChangeArrowheads="1"/>
          </p:cNvSpPr>
          <p:nvPr/>
        </p:nvSpPr>
        <p:spPr bwMode="auto">
          <a:xfrm>
            <a:off x="179386" y="980728"/>
            <a:ext cx="8785225" cy="5300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spcBef>
                <a:spcPts val="1800"/>
              </a:spcBef>
              <a:buNone/>
              <a:defRPr/>
            </a:pPr>
            <a:r>
              <a:rPr lang="pl-PL" sz="2400" b="1" i="1" dirty="0" smtClean="0">
                <a:latin typeface="Calibri" panose="020F0502020204030204" pitchFamily="34" charset="0"/>
              </a:rPr>
              <a:t>Zawiadomienie Komisji w sprawie pojęcia pomocy państwa w rozumieniu art. 107 ust. 1 TFUE</a:t>
            </a:r>
          </a:p>
          <a:p>
            <a:pPr marL="0" indent="0" algn="ctr">
              <a:spcBef>
                <a:spcPts val="1800"/>
              </a:spcBef>
              <a:buNone/>
              <a:defRPr/>
            </a:pPr>
            <a:r>
              <a:rPr lang="pl-PL" sz="2400" dirty="0" smtClean="0">
                <a:latin typeface="Calibri" panose="020F0502020204030204" pitchFamily="34" charset="0"/>
              </a:rPr>
              <a:t>(Dz. Urz. UE C </a:t>
            </a:r>
            <a:r>
              <a:rPr lang="pl-PL" sz="2400" dirty="0">
                <a:latin typeface="Calibri" panose="020F0502020204030204" pitchFamily="34" charset="0"/>
              </a:rPr>
              <a:t>62 z 19.07.2016 r., s. </a:t>
            </a:r>
            <a:r>
              <a:rPr lang="pl-PL" sz="2400" dirty="0" smtClean="0">
                <a:latin typeface="Calibri" panose="020F0502020204030204" pitchFamily="34" charset="0"/>
              </a:rPr>
              <a:t>1)</a:t>
            </a:r>
          </a:p>
          <a:p>
            <a:pPr marL="0" indent="0" algn="ctr">
              <a:buNone/>
              <a:defRPr/>
            </a:pPr>
            <a:endParaRPr lang="pl-PL" sz="2400" b="1" i="1" dirty="0">
              <a:latin typeface="Calibri" panose="020F0502020204030204" pitchFamily="34" charset="0"/>
            </a:endParaRPr>
          </a:p>
          <a:p>
            <a:pPr marL="0" indent="0" algn="ctr">
              <a:buNone/>
              <a:defRPr/>
            </a:pPr>
            <a:r>
              <a:rPr lang="pl-PL" sz="2400" dirty="0">
                <a:latin typeface="Calibri" panose="020F0502020204030204" pitchFamily="34" charset="0"/>
                <a:hlinkClick r:id="rId2"/>
              </a:rPr>
              <a:t>http://</a:t>
            </a:r>
            <a:r>
              <a:rPr lang="pl-PL" sz="2400" dirty="0" smtClean="0">
                <a:latin typeface="Calibri" panose="020F0502020204030204" pitchFamily="34" charset="0"/>
                <a:hlinkClick r:id="rId2"/>
              </a:rPr>
              <a:t>ec.europa.eu/competition/state_aid/modernisation/notice_of_aid_pl.pdf</a:t>
            </a:r>
            <a:r>
              <a:rPr lang="pl-PL" sz="2400" dirty="0" smtClean="0">
                <a:latin typeface="Calibri" panose="020F0502020204030204" pitchFamily="34" charset="0"/>
              </a:rPr>
              <a:t> </a:t>
            </a:r>
            <a:endParaRPr lang="pl-PL" sz="2400" dirty="0">
              <a:latin typeface="Calibri" panose="020F0502020204030204" pitchFamily="34" charset="0"/>
            </a:endParaRPr>
          </a:p>
        </p:txBody>
      </p:sp>
    </p:spTree>
    <p:extLst>
      <p:ext uri="{BB962C8B-B14F-4D97-AF65-F5344CB8AC3E}">
        <p14:creationId xmlns:p14="http://schemas.microsoft.com/office/powerpoint/2010/main" val="16448659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980728"/>
            <a:ext cx="9144000" cy="5145435"/>
          </a:xfrm>
        </p:spPr>
        <p:txBody>
          <a:bodyPr/>
          <a:lstStyle/>
          <a:p>
            <a:pPr marL="0" indent="0" algn="ctr">
              <a:buNone/>
            </a:pPr>
            <a:r>
              <a:rPr lang="pl-PL" sz="1800" b="1" dirty="0">
                <a:latin typeface="Calibri" panose="020F0502020204030204" pitchFamily="34" charset="0"/>
              </a:rPr>
              <a:t>Pomoc </a:t>
            </a:r>
            <a:r>
              <a:rPr lang="pl-PL" sz="1800" b="1" i="1" dirty="0">
                <a:latin typeface="Calibri" panose="020F0502020204030204" pitchFamily="34" charset="0"/>
              </a:rPr>
              <a:t>de </a:t>
            </a:r>
            <a:r>
              <a:rPr lang="pl-PL" sz="1800" b="1" i="1" dirty="0" err="1">
                <a:latin typeface="Calibri" panose="020F0502020204030204" pitchFamily="34" charset="0"/>
              </a:rPr>
              <a:t>minimis</a:t>
            </a:r>
            <a:endParaRPr lang="pl-PL" sz="1800" b="1" i="1" dirty="0">
              <a:latin typeface="Calibri" panose="020F0502020204030204" pitchFamily="34" charset="0"/>
            </a:endParaRPr>
          </a:p>
          <a:p>
            <a:pPr marL="87313" indent="-87313" algn="just">
              <a:buFont typeface="Arial" panose="020B0604020202020204" pitchFamily="34" charset="0"/>
              <a:buChar char="•"/>
            </a:pPr>
            <a:r>
              <a:rPr lang="pl-PL" sz="1800" dirty="0" smtClean="0">
                <a:latin typeface="Calibri" panose="020F0502020204030204" pitchFamily="34" charset="0"/>
              </a:rPr>
              <a:t>Podstawa </a:t>
            </a:r>
            <a:r>
              <a:rPr lang="pl-PL" sz="1800" dirty="0">
                <a:latin typeface="Calibri" panose="020F0502020204030204" pitchFamily="34" charset="0"/>
              </a:rPr>
              <a:t>prawna: rozporządzenie Ministra Infrastruktury i Rozwoju z dnia 19 marca 2015 r. w sprawie udzielania pomocy </a:t>
            </a:r>
            <a:r>
              <a:rPr lang="pl-PL" sz="1800" i="1" dirty="0">
                <a:latin typeface="Calibri" panose="020F0502020204030204" pitchFamily="34" charset="0"/>
              </a:rPr>
              <a:t>de </a:t>
            </a:r>
            <a:r>
              <a:rPr lang="pl-PL" sz="1800" i="1" dirty="0" err="1">
                <a:latin typeface="Calibri" panose="020F0502020204030204" pitchFamily="34" charset="0"/>
              </a:rPr>
              <a:t>minimis</a:t>
            </a:r>
            <a:r>
              <a:rPr lang="pl-PL" sz="1800" dirty="0">
                <a:latin typeface="Calibri" panose="020F0502020204030204" pitchFamily="34" charset="0"/>
              </a:rPr>
              <a:t> w ramach regionalnych programów operacyjnych na lata 2014-2020 (Dz. U. poz. 488), wydane w oparciu o rozporządzenie Komisji (UE) nr 1407/2013 z dnia 18 grudnia 2013 r. w sprawie stosowania art. 107 i 108 Traktatu o funkcjonowaniu Unii Europejskiej do pomocy </a:t>
            </a:r>
            <a:r>
              <a:rPr lang="pl-PL" sz="1800" i="1" dirty="0">
                <a:latin typeface="Calibri" panose="020F0502020204030204" pitchFamily="34" charset="0"/>
              </a:rPr>
              <a:t>de </a:t>
            </a:r>
            <a:r>
              <a:rPr lang="pl-PL" sz="1800" i="1" dirty="0" err="1">
                <a:latin typeface="Calibri" panose="020F0502020204030204" pitchFamily="34" charset="0"/>
              </a:rPr>
              <a:t>minimis</a:t>
            </a:r>
            <a:r>
              <a:rPr lang="pl-PL" sz="1800" i="1" dirty="0">
                <a:latin typeface="Calibri" panose="020F0502020204030204" pitchFamily="34" charset="0"/>
              </a:rPr>
              <a:t> </a:t>
            </a:r>
            <a:r>
              <a:rPr lang="pl-PL" sz="1800" dirty="0">
                <a:latin typeface="Calibri" panose="020F0502020204030204" pitchFamily="34" charset="0"/>
              </a:rPr>
              <a:t>(Dz. Urz. UE L 352 z 24.12.2013, str. 1).</a:t>
            </a:r>
          </a:p>
          <a:p>
            <a:pPr marL="87313" indent="-87313" algn="just">
              <a:buFont typeface="Arial" panose="020B0604020202020204" pitchFamily="34" charset="0"/>
              <a:buChar char="•"/>
            </a:pPr>
            <a:endParaRPr lang="pl-PL" sz="1800" dirty="0">
              <a:latin typeface="Calibri" panose="020F0502020204030204" pitchFamily="34" charset="0"/>
            </a:endParaRPr>
          </a:p>
          <a:p>
            <a:pPr marL="87313" indent="-87313" algn="just">
              <a:buFont typeface="Arial" panose="020B0604020202020204" pitchFamily="34" charset="0"/>
              <a:buChar char="•"/>
            </a:pPr>
            <a:r>
              <a:rPr lang="pl-PL" sz="1800" dirty="0">
                <a:latin typeface="Calibri" panose="020F0502020204030204" pitchFamily="34" charset="0"/>
              </a:rPr>
              <a:t>Co do zasady: całkowita kwota pomocy </a:t>
            </a:r>
            <a:r>
              <a:rPr lang="pl-PL" sz="1800" i="1" dirty="0">
                <a:latin typeface="Calibri" panose="020F0502020204030204" pitchFamily="34" charset="0"/>
              </a:rPr>
              <a:t>de </a:t>
            </a:r>
            <a:r>
              <a:rPr lang="pl-PL" sz="1800" i="1" dirty="0" err="1">
                <a:latin typeface="Calibri" panose="020F0502020204030204" pitchFamily="34" charset="0"/>
              </a:rPr>
              <a:t>minimis</a:t>
            </a:r>
            <a:r>
              <a:rPr lang="pl-PL" sz="1800" i="1" dirty="0">
                <a:latin typeface="Calibri" panose="020F0502020204030204" pitchFamily="34" charset="0"/>
              </a:rPr>
              <a:t> </a:t>
            </a:r>
            <a:r>
              <a:rPr lang="pl-PL" sz="1800" dirty="0">
                <a:latin typeface="Calibri" panose="020F0502020204030204" pitchFamily="34" charset="0"/>
              </a:rPr>
              <a:t>przyznanej przez państwo jednemu przedsiębiorstwu nie może przekroczyć 200 000 euro w okresie trzech lat podatkowych (inaczej np. w sektorze transportu).</a:t>
            </a:r>
          </a:p>
          <a:p>
            <a:pPr marL="87313" indent="-87313" algn="just">
              <a:buFont typeface="Arial" panose="020B0604020202020204" pitchFamily="34" charset="0"/>
              <a:buChar char="•"/>
            </a:pPr>
            <a:endParaRPr lang="pl-PL" sz="1800" dirty="0">
              <a:latin typeface="Calibri" panose="020F0502020204030204" pitchFamily="34" charset="0"/>
            </a:endParaRPr>
          </a:p>
          <a:p>
            <a:pPr marL="87313" indent="-87313" algn="just">
              <a:buFont typeface="Arial" panose="020B0604020202020204" pitchFamily="34" charset="0"/>
              <a:buChar char="•"/>
            </a:pPr>
            <a:r>
              <a:rPr lang="pl-PL" sz="1800" dirty="0">
                <a:latin typeface="Calibri" panose="020F0502020204030204" pitchFamily="34" charset="0"/>
              </a:rPr>
              <a:t>Pomoc ma na celu wspieranie rozwoju gospodarczego i społecznego województwa pomorskiego w ramach RPO WP 2014-2020.</a:t>
            </a:r>
          </a:p>
          <a:p>
            <a:pPr marL="87313" indent="-87313" algn="just">
              <a:buFont typeface="Arial" panose="020B0604020202020204" pitchFamily="34" charset="0"/>
              <a:buChar char="•"/>
            </a:pPr>
            <a:endParaRPr lang="pl-PL" sz="1800" dirty="0">
              <a:latin typeface="Calibri" panose="020F0502020204030204" pitchFamily="34" charset="0"/>
            </a:endParaRPr>
          </a:p>
          <a:p>
            <a:pPr marL="87313" indent="-87313" algn="just">
              <a:buFont typeface="Arial" panose="020B0604020202020204" pitchFamily="34" charset="0"/>
              <a:buChar char="•"/>
            </a:pPr>
            <a:r>
              <a:rPr lang="pl-PL" sz="1800" dirty="0">
                <a:latin typeface="Calibri" panose="020F0502020204030204" pitchFamily="34" charset="0"/>
              </a:rPr>
              <a:t>Pomoc może być udzielona przedsiębiorcy na pokrycie części kosztów kwalifikowalnych (zgodnie z regulaminem konkursu, Wytycznymi dotyczącymi kwalifikowalności wydatków w ramach RPO WP 2014-2020 itd.) i zgodnie z </a:t>
            </a:r>
            <a:r>
              <a:rPr lang="pl-PL" sz="1800" dirty="0" err="1">
                <a:latin typeface="Calibri" panose="020F0502020204030204" pitchFamily="34" charset="0"/>
              </a:rPr>
              <a:t>SzOOP</a:t>
            </a:r>
            <a:r>
              <a:rPr lang="pl-PL" sz="1800" dirty="0">
                <a:latin typeface="Calibri" panose="020F0502020204030204" pitchFamily="34" charset="0"/>
              </a:rPr>
              <a:t> RPO WP 2014-2020 maksymalny poziom dofinansowania ze środków funduszy UE dla Poddziałania </a:t>
            </a:r>
            <a:r>
              <a:rPr lang="pl-PL" sz="1800" dirty="0" smtClean="0">
                <a:latin typeface="Calibri" panose="020F0502020204030204" pitchFamily="34" charset="0"/>
              </a:rPr>
              <a:t>10.3.1 </a:t>
            </a:r>
            <a:r>
              <a:rPr lang="pl-PL" sz="1800" dirty="0">
                <a:latin typeface="Calibri" panose="020F0502020204030204" pitchFamily="34" charset="0"/>
              </a:rPr>
              <a:t>nie może przekroczyć 85% kosztów kwalifikowalnych projektu.</a:t>
            </a:r>
          </a:p>
        </p:txBody>
      </p:sp>
      <p:sp>
        <p:nvSpPr>
          <p:cNvPr id="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2469336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434" name="Text Box 5"/>
          <p:cNvSpPr txBox="1">
            <a:spLocks noChangeArrowheads="1"/>
          </p:cNvSpPr>
          <p:nvPr/>
        </p:nvSpPr>
        <p:spPr bwMode="auto">
          <a:xfrm>
            <a:off x="140494" y="2204864"/>
            <a:ext cx="880268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pl-PL" altLang="pl-PL" sz="2400" b="1" dirty="0">
              <a:solidFill>
                <a:schemeClr val="bg1"/>
              </a:solidFill>
              <a:latin typeface="Calibri" pitchFamily="34" charset="0"/>
            </a:endParaRPr>
          </a:p>
          <a:p>
            <a:pPr algn="ctr" eaLnBrk="1" hangingPunct="1">
              <a:spcBef>
                <a:spcPct val="0"/>
              </a:spcBef>
              <a:buFontTx/>
              <a:buNone/>
            </a:pPr>
            <a:r>
              <a:rPr lang="pl-PL" altLang="pl-PL" sz="3600" b="1" dirty="0" smtClean="0">
                <a:solidFill>
                  <a:schemeClr val="bg1"/>
                </a:solidFill>
                <a:latin typeface="Calibri" pitchFamily="34" charset="0"/>
              </a:rPr>
              <a:t>Dziękuję </a:t>
            </a:r>
            <a:r>
              <a:rPr lang="pl-PL" altLang="pl-PL" sz="3600" b="1" dirty="0">
                <a:solidFill>
                  <a:schemeClr val="bg1"/>
                </a:solidFill>
                <a:latin typeface="Calibri" pitchFamily="34" charset="0"/>
              </a:rPr>
              <a:t>za </a:t>
            </a:r>
            <a:r>
              <a:rPr lang="pl-PL" altLang="pl-PL" sz="3600" b="1" dirty="0" smtClean="0">
                <a:solidFill>
                  <a:schemeClr val="bg1"/>
                </a:solidFill>
                <a:latin typeface="Calibri" pitchFamily="34" charset="0"/>
              </a:rPr>
              <a:t>uwagę</a:t>
            </a:r>
            <a:endParaRPr lang="pl-PL" altLang="pl-PL" sz="2400" b="1" i="1" dirty="0">
              <a:solidFill>
                <a:schemeClr val="bg1"/>
              </a:solidFill>
              <a:latin typeface="Calibri" pitchFamily="34" charset="0"/>
            </a:endParaRPr>
          </a:p>
          <a:p>
            <a:pPr algn="ctr" eaLnBrk="1" hangingPunct="1">
              <a:spcBef>
                <a:spcPct val="0"/>
              </a:spcBef>
              <a:buFontTx/>
              <a:buNone/>
            </a:pPr>
            <a:endParaRPr lang="pl-PL" altLang="pl-PL" sz="2400" b="1" u="sng" dirty="0">
              <a:solidFill>
                <a:schemeClr val="bg1"/>
              </a:solidFill>
              <a:latin typeface="Calibri" pitchFamily="34" charset="0"/>
            </a:endParaRPr>
          </a:p>
        </p:txBody>
      </p:sp>
      <p:pic>
        <p:nvPicPr>
          <p:cNvPr id="18436" name="Picture 7" descr="D:\POMORSKIE W UNII_SIW_NSS_ZNAKI_UNIJNE\NSS-NOWY-2014-2020\FE-2014-2020-PREZENTACJA PP\listownik-monoKONTRA-PASEK-Pomorskie-FE-UMWP-UE-EFSI-2015.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063" y="260350"/>
            <a:ext cx="83375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ole tekstowe 3"/>
          <p:cNvSpPr txBox="1"/>
          <p:nvPr/>
        </p:nvSpPr>
        <p:spPr>
          <a:xfrm>
            <a:off x="4784331" y="4437112"/>
            <a:ext cx="3926282" cy="1815882"/>
          </a:xfrm>
          <a:prstGeom prst="rect">
            <a:avLst/>
          </a:prstGeom>
          <a:noFill/>
        </p:spPr>
        <p:txBody>
          <a:bodyPr wrap="square" rtlCol="0">
            <a:spAutoFit/>
          </a:bodyPr>
          <a:lstStyle/>
          <a:p>
            <a:r>
              <a:rPr lang="pl-PL" sz="1600" b="1" dirty="0" smtClean="0">
                <a:solidFill>
                  <a:schemeClr val="bg1"/>
                </a:solidFill>
                <a:latin typeface="Calibri" pitchFamily="34" charset="0"/>
              </a:rPr>
              <a:t>Kamil Ciupak</a:t>
            </a:r>
          </a:p>
          <a:p>
            <a:r>
              <a:rPr lang="pl-PL" sz="1600" b="1" dirty="0">
                <a:solidFill>
                  <a:schemeClr val="bg1"/>
                </a:solidFill>
                <a:latin typeface="Calibri" pitchFamily="34" charset="0"/>
              </a:rPr>
              <a:t>Centrum Kompetencji</a:t>
            </a:r>
          </a:p>
          <a:p>
            <a:r>
              <a:rPr lang="pl-PL" sz="1600" b="1" dirty="0">
                <a:solidFill>
                  <a:schemeClr val="bg1"/>
                </a:solidFill>
                <a:latin typeface="Calibri" pitchFamily="34" charset="0"/>
              </a:rPr>
              <a:t>Departament Programów Regionalnych</a:t>
            </a:r>
          </a:p>
          <a:p>
            <a:r>
              <a:rPr lang="pl-PL" sz="1600" b="1" dirty="0" smtClean="0">
                <a:solidFill>
                  <a:schemeClr val="bg1"/>
                </a:solidFill>
                <a:latin typeface="Calibri" pitchFamily="34" charset="0"/>
              </a:rPr>
              <a:t>Urząd Marszałkowski Województwa Pomorskiego</a:t>
            </a:r>
          </a:p>
          <a:p>
            <a:r>
              <a:rPr lang="pl-PL" sz="1600" b="1" dirty="0" smtClean="0">
                <a:solidFill>
                  <a:schemeClr val="bg1"/>
                </a:solidFill>
                <a:latin typeface="Calibri" pitchFamily="34" charset="0"/>
              </a:rPr>
              <a:t>Tel.  (58) 326-81-53, fax: (58) 326-81-34 </a:t>
            </a:r>
          </a:p>
          <a:p>
            <a:r>
              <a:rPr lang="pl-PL" sz="1600" b="1" dirty="0" smtClean="0">
                <a:solidFill>
                  <a:schemeClr val="bg1"/>
                </a:solidFill>
                <a:latin typeface="Calibri" pitchFamily="34" charset="0"/>
              </a:rPr>
              <a:t>e-mail: k.ciupak@pomorskie.eu</a:t>
            </a: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7" name="Rectangle 3"/>
          <p:cNvSpPr txBox="1">
            <a:spLocks noChangeArrowheads="1"/>
          </p:cNvSpPr>
          <p:nvPr/>
        </p:nvSpPr>
        <p:spPr bwMode="auto">
          <a:xfrm>
            <a:off x="179388" y="1700809"/>
            <a:ext cx="8785224" cy="4536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just">
              <a:spcAft>
                <a:spcPts val="600"/>
              </a:spcAft>
              <a:buNone/>
              <a:defRPr/>
            </a:pPr>
            <a:r>
              <a:rPr lang="pl-PL" sz="1800" dirty="0">
                <a:latin typeface="Calibri" panose="020F0502020204030204" pitchFamily="34" charset="0"/>
              </a:rPr>
              <a:t>Pomoc publiczna (pomoc państwa) to wsparcie udzielane przedsiębiorstwu (w rozumieniu prawa UE) w jakiejkolwiek formie, które:</a:t>
            </a:r>
          </a:p>
          <a:p>
            <a:pPr marL="285750" indent="-285750" algn="just">
              <a:spcAft>
                <a:spcPts val="600"/>
              </a:spcAft>
              <a:buFont typeface="Arial" panose="020B0604020202020204" pitchFamily="34" charset="0"/>
              <a:buChar char="•"/>
              <a:defRPr/>
            </a:pPr>
            <a:endParaRPr lang="pl-PL" sz="1800" dirty="0">
              <a:latin typeface="Calibri" panose="020F0502020204030204" pitchFamily="34" charset="0"/>
            </a:endParaRP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udzielane jest przedsiębiorstwu przez państwo lub ze źródeł państwowych,</a:t>
            </a: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powoduje uzyskanie przez przedsiębiorstwo przysporzenia na warunkach korzystniejszych od rynkowych,</a:t>
            </a: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ma charakter selektywny (uprzywilejowuje określone przedsiębiorstwa albo produkcję określonych towarów),</a:t>
            </a: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grozi zakłóceniem lub zakłóca konkurencję oraz wpływa na wymianę handlową między państwami członkowskimi Unii Europejskiej.</a:t>
            </a:r>
          </a:p>
          <a:p>
            <a:pPr marL="0" indent="0" algn="ctr" eaLnBrk="1" hangingPunct="1">
              <a:buNone/>
            </a:pPr>
            <a:endParaRPr lang="pl-PL" altLang="pl-PL" sz="2000" i="1" dirty="0">
              <a:solidFill>
                <a:srgbClr val="000000"/>
              </a:solidFill>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9" name="Rectangle 3"/>
          <p:cNvSpPr txBox="1">
            <a:spLocks noChangeArrowheads="1"/>
          </p:cNvSpPr>
          <p:nvPr/>
        </p:nvSpPr>
        <p:spPr bwMode="auto">
          <a:xfrm>
            <a:off x="179388" y="980728"/>
            <a:ext cx="8785224" cy="530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spcBef>
                <a:spcPts val="0"/>
              </a:spcBef>
              <a:spcAft>
                <a:spcPts val="600"/>
              </a:spcAft>
              <a:buNone/>
            </a:pPr>
            <a:r>
              <a:rPr lang="pl-PL" sz="1900" u="sng" dirty="0" smtClean="0">
                <a:latin typeface="Calibri" panose="020F0502020204030204" pitchFamily="34" charset="0"/>
              </a:rPr>
              <a:t>Kto może być beneficjentem pomocy publicznej?</a:t>
            </a:r>
          </a:p>
          <a:p>
            <a:pPr algn="just">
              <a:spcBef>
                <a:spcPts val="0"/>
              </a:spcBef>
              <a:spcAft>
                <a:spcPts val="600"/>
              </a:spcAft>
            </a:pPr>
            <a:endParaRPr lang="pl-PL" sz="1900" dirty="0">
              <a:latin typeface="Calibri" panose="020F0502020204030204" pitchFamily="34" charset="0"/>
              <a:ea typeface="Calibri"/>
              <a:cs typeface="Times New Roman"/>
            </a:endParaRPr>
          </a:p>
          <a:p>
            <a:pPr algn="just">
              <a:spcBef>
                <a:spcPts val="0"/>
              </a:spcBef>
              <a:spcAft>
                <a:spcPts val="600"/>
              </a:spcAft>
            </a:pPr>
            <a:r>
              <a:rPr lang="pl-PL" sz="1900" dirty="0" smtClean="0">
                <a:latin typeface="Calibri" panose="020F0502020204030204" pitchFamily="34" charset="0"/>
                <a:ea typeface="Calibri"/>
                <a:cs typeface="Times New Roman"/>
              </a:rPr>
              <a:t>Przedsiębiorstwo – każdy podmiot prowadzący działalność gospodarczą, </a:t>
            </a:r>
            <a:br>
              <a:rPr lang="pl-PL" sz="1900" dirty="0" smtClean="0">
                <a:latin typeface="Calibri" panose="020F0502020204030204" pitchFamily="34" charset="0"/>
                <a:ea typeface="Calibri"/>
                <a:cs typeface="Times New Roman"/>
              </a:rPr>
            </a:br>
            <a:r>
              <a:rPr lang="pl-PL" sz="1900" dirty="0" smtClean="0">
                <a:latin typeface="Calibri" panose="020F0502020204030204" pitchFamily="34" charset="0"/>
                <a:ea typeface="Calibri"/>
                <a:cs typeface="Times New Roman"/>
              </a:rPr>
              <a:t>bez względu na jego status i sposób finansowania.</a:t>
            </a:r>
          </a:p>
          <a:p>
            <a:pPr algn="just">
              <a:spcBef>
                <a:spcPts val="0"/>
              </a:spcBef>
              <a:spcAft>
                <a:spcPts val="600"/>
              </a:spcAft>
            </a:pPr>
            <a:endParaRPr lang="pl-PL" sz="1900" dirty="0">
              <a:latin typeface="Calibri" panose="020F0502020204030204" pitchFamily="34" charset="0"/>
              <a:ea typeface="Calibri"/>
              <a:cs typeface="Times New Roman"/>
            </a:endParaRPr>
          </a:p>
          <a:p>
            <a:pPr algn="just">
              <a:spcBef>
                <a:spcPts val="0"/>
              </a:spcBef>
              <a:spcAft>
                <a:spcPts val="600"/>
              </a:spcAft>
            </a:pPr>
            <a:r>
              <a:rPr lang="pl-PL" sz="1900" dirty="0" smtClean="0">
                <a:latin typeface="Calibri" panose="020F0502020204030204" pitchFamily="34" charset="0"/>
                <a:ea typeface="Calibri"/>
                <a:cs typeface="Times New Roman"/>
              </a:rPr>
              <a:t>Działalność gospodarcza – każda działalność polegająca na oferowaniu towarów </a:t>
            </a:r>
            <a:br>
              <a:rPr lang="pl-PL" sz="1900" dirty="0" smtClean="0">
                <a:latin typeface="Calibri" panose="020F0502020204030204" pitchFamily="34" charset="0"/>
                <a:ea typeface="Calibri"/>
                <a:cs typeface="Times New Roman"/>
              </a:rPr>
            </a:br>
            <a:r>
              <a:rPr lang="pl-PL" sz="1900" dirty="0" smtClean="0">
                <a:latin typeface="Calibri" panose="020F0502020204030204" pitchFamily="34" charset="0"/>
                <a:ea typeface="Calibri"/>
                <a:cs typeface="Times New Roman"/>
              </a:rPr>
              <a:t>lub usług na rynku za opłatą.</a:t>
            </a:r>
          </a:p>
          <a:p>
            <a:pPr algn="just">
              <a:spcBef>
                <a:spcPts val="0"/>
              </a:spcBef>
              <a:spcAft>
                <a:spcPts val="600"/>
              </a:spcAft>
            </a:pPr>
            <a:endParaRPr lang="pl-PL" sz="1900" dirty="0">
              <a:latin typeface="Calibri" panose="020F0502020204030204" pitchFamily="34" charset="0"/>
              <a:ea typeface="Calibri"/>
              <a:cs typeface="Times New Roman"/>
            </a:endParaRPr>
          </a:p>
          <a:p>
            <a:pPr algn="just">
              <a:spcBef>
                <a:spcPts val="0"/>
              </a:spcBef>
              <a:spcAft>
                <a:spcPts val="600"/>
              </a:spcAft>
            </a:pPr>
            <a:r>
              <a:rPr lang="pl-PL" sz="2000" dirty="0">
                <a:latin typeface="Calibri" panose="020F0502020204030204" pitchFamily="34" charset="0"/>
              </a:rPr>
              <a:t>Ujęcie funkcjonalne, a nie podmiotowe – w każdym przypadku badanie statusu przedsiębiorcy trzeba odnosić do konkretnej działalności danego podmiotu. Ma to także takie konsekwencje, że dany podmiot w pewnych sferach swojej działalności może być uznawany za przedsiębiorstwo, natomiast w innych za podmiot nieprowadzący działalności gospodarczej.</a:t>
            </a:r>
          </a:p>
          <a:p>
            <a:pPr algn="just">
              <a:spcBef>
                <a:spcPts val="0"/>
              </a:spcBef>
              <a:spcAft>
                <a:spcPts val="600"/>
              </a:spcAft>
            </a:pPr>
            <a:endParaRPr lang="pl-PL" sz="1900" dirty="0">
              <a:latin typeface="Calibri" panose="020F0502020204030204" pitchFamily="34" charset="0"/>
              <a:ea typeface="Calibri"/>
              <a:cs typeface="Times New Roman"/>
            </a:endParaRPr>
          </a:p>
        </p:txBody>
      </p:sp>
    </p:spTree>
    <p:extLst>
      <p:ext uri="{BB962C8B-B14F-4D97-AF65-F5344CB8AC3E}">
        <p14:creationId xmlns:p14="http://schemas.microsoft.com/office/powerpoint/2010/main" val="10269192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9" name="Rectangle 3"/>
          <p:cNvSpPr txBox="1">
            <a:spLocks noChangeArrowheads="1"/>
          </p:cNvSpPr>
          <p:nvPr/>
        </p:nvSpPr>
        <p:spPr bwMode="auto">
          <a:xfrm>
            <a:off x="179388" y="980728"/>
            <a:ext cx="8785224" cy="530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just">
              <a:lnSpc>
                <a:spcPct val="120000"/>
              </a:lnSpc>
              <a:buNone/>
            </a:pPr>
            <a:r>
              <a:rPr lang="pl-PL" sz="1800" kern="0" dirty="0">
                <a:latin typeface="Calibri" panose="020F0502020204030204" pitchFamily="34" charset="0"/>
              </a:rPr>
              <a:t>Kto może być przedsiębiorstwem - przykłady: </a:t>
            </a:r>
          </a:p>
          <a:p>
            <a:pPr marL="571500" indent="-571500" algn="just">
              <a:lnSpc>
                <a:spcPct val="120000"/>
              </a:lnSpc>
              <a:buFont typeface="Arial" panose="020B0604020202020204" pitchFamily="34" charset="0"/>
              <a:buChar char="•"/>
            </a:pPr>
            <a:endParaRPr lang="pl-PL" sz="1800" kern="0" dirty="0">
              <a:latin typeface="Calibri" panose="020F0502020204030204" pitchFamily="34" charset="0"/>
            </a:endParaRPr>
          </a:p>
          <a:p>
            <a:pPr marL="571500" indent="-571500" algn="just">
              <a:lnSpc>
                <a:spcPct val="120000"/>
              </a:lnSpc>
              <a:buFont typeface="Arial" panose="020B0604020202020204" pitchFamily="34" charset="0"/>
              <a:buChar char="•"/>
            </a:pPr>
            <a:r>
              <a:rPr lang="pl-PL" sz="1800" kern="0" dirty="0">
                <a:latin typeface="Calibri" panose="020F0502020204030204" pitchFamily="34" charset="0"/>
              </a:rPr>
              <a:t>Podmioty nienastawione na zysk (w tym podmioty </a:t>
            </a:r>
            <a:r>
              <a:rPr lang="pl-PL" sz="1800" i="1" kern="0" dirty="0">
                <a:latin typeface="Calibri" panose="020F0502020204030204" pitchFamily="34" charset="0"/>
              </a:rPr>
              <a:t>non-for-profit</a:t>
            </a:r>
            <a:r>
              <a:rPr lang="pl-PL" sz="1800" kern="0" dirty="0">
                <a:latin typeface="Calibri" panose="020F0502020204030204" pitchFamily="34" charset="0"/>
              </a:rPr>
              <a:t> oraz </a:t>
            </a:r>
            <a:r>
              <a:rPr lang="pl-PL" sz="1800" i="1" kern="0" dirty="0">
                <a:latin typeface="Calibri" panose="020F0502020204030204" pitchFamily="34" charset="0"/>
              </a:rPr>
              <a:t>non-profit</a:t>
            </a:r>
            <a:r>
              <a:rPr lang="pl-PL" sz="1800" kern="0" dirty="0">
                <a:latin typeface="Calibri" panose="020F0502020204030204" pitchFamily="34" charset="0"/>
              </a:rPr>
              <a:t>) mogą także oferować na rynku towary i usługi (np. </a:t>
            </a:r>
            <a:r>
              <a:rPr lang="pl-PL" sz="1800" i="1" kern="0" dirty="0">
                <a:latin typeface="Calibri" panose="020F0502020204030204" pitchFamily="34" charset="0"/>
              </a:rPr>
              <a:t>wyrok TSUE w sprawie C-244/94 FFSA i in.</a:t>
            </a:r>
            <a:r>
              <a:rPr lang="pl-PL" sz="1800" kern="0" dirty="0">
                <a:latin typeface="Calibri" panose="020F0502020204030204" pitchFamily="34" charset="0"/>
              </a:rPr>
              <a:t>).</a:t>
            </a:r>
          </a:p>
          <a:p>
            <a:pPr marL="571500" indent="-571500" algn="just">
              <a:lnSpc>
                <a:spcPct val="120000"/>
              </a:lnSpc>
              <a:buFont typeface="Arial" panose="020B0604020202020204" pitchFamily="34" charset="0"/>
              <a:buChar char="•"/>
            </a:pPr>
            <a:r>
              <a:rPr lang="pl-PL" sz="1800" kern="0" dirty="0" smtClean="0">
                <a:latin typeface="Calibri" panose="020F0502020204030204" pitchFamily="34" charset="0"/>
              </a:rPr>
              <a:t>Podmiot</a:t>
            </a:r>
            <a:r>
              <a:rPr lang="pl-PL" sz="1800" kern="0" dirty="0">
                <a:latin typeface="Calibri" panose="020F0502020204030204" pitchFamily="34" charset="0"/>
              </a:rPr>
              <a:t>, który jest częścią administracji państwowej i nie ma wyodrębnionej od niej osobowości prawnej (</a:t>
            </a:r>
            <a:r>
              <a:rPr lang="pl-PL" sz="1800" i="1" kern="0" dirty="0">
                <a:latin typeface="Calibri" panose="020F0502020204030204" pitchFamily="34" charset="0"/>
              </a:rPr>
              <a:t>wyrok TSUE w sprawie 118/85 Komisja vs. Włochy</a:t>
            </a:r>
            <a:r>
              <a:rPr lang="pl-PL" sz="1800" kern="0" dirty="0">
                <a:latin typeface="Calibri" panose="020F0502020204030204" pitchFamily="34" charset="0"/>
              </a:rPr>
              <a:t>).</a:t>
            </a:r>
          </a:p>
          <a:p>
            <a:pPr marL="571500" indent="-571500" algn="just">
              <a:lnSpc>
                <a:spcPct val="120000"/>
              </a:lnSpc>
              <a:buFont typeface="Arial" panose="020B0604020202020204" pitchFamily="34" charset="0"/>
              <a:buChar char="•"/>
            </a:pPr>
            <a:r>
              <a:rPr lang="pl-PL" sz="1800" kern="0" dirty="0" smtClean="0">
                <a:latin typeface="Calibri" panose="020F0502020204030204" pitchFamily="34" charset="0"/>
              </a:rPr>
              <a:t>Jednostka </a:t>
            </a:r>
            <a:r>
              <a:rPr lang="pl-PL" sz="1800" kern="0" dirty="0">
                <a:latin typeface="Calibri" panose="020F0502020204030204" pitchFamily="34" charset="0"/>
              </a:rPr>
              <a:t>samorządu terytorialnego.</a:t>
            </a:r>
          </a:p>
          <a:p>
            <a:pPr marL="571500" indent="-571500" algn="just">
              <a:lnSpc>
                <a:spcPct val="120000"/>
              </a:lnSpc>
              <a:buFont typeface="Arial" panose="020B0604020202020204" pitchFamily="34" charset="0"/>
              <a:buChar char="•"/>
            </a:pPr>
            <a:r>
              <a:rPr lang="pl-PL" sz="1800" kern="0" dirty="0" smtClean="0">
                <a:latin typeface="Calibri" panose="020F0502020204030204" pitchFamily="34" charset="0"/>
              </a:rPr>
              <a:t>Fundacja.</a:t>
            </a:r>
            <a:endParaRPr lang="pl-PL" sz="1800" kern="0" dirty="0">
              <a:latin typeface="Calibri" panose="020F0502020204030204" pitchFamily="34" charset="0"/>
            </a:endParaRPr>
          </a:p>
          <a:p>
            <a:pPr marL="571500" indent="-571500" algn="just">
              <a:lnSpc>
                <a:spcPct val="120000"/>
              </a:lnSpc>
              <a:buFont typeface="Arial" panose="020B0604020202020204" pitchFamily="34" charset="0"/>
              <a:buChar char="•"/>
            </a:pPr>
            <a:r>
              <a:rPr lang="pl-PL" sz="1800" kern="0" dirty="0" smtClean="0">
                <a:latin typeface="Calibri" panose="020F0502020204030204" pitchFamily="34" charset="0"/>
              </a:rPr>
              <a:t>Prosument</a:t>
            </a:r>
            <a:r>
              <a:rPr lang="pl-PL" sz="1800" kern="0" dirty="0">
                <a:latin typeface="Calibri" panose="020F0502020204030204" pitchFamily="34" charset="0"/>
              </a:rPr>
              <a:t>.</a:t>
            </a:r>
          </a:p>
          <a:p>
            <a:pPr marL="571500" indent="-571500" algn="just">
              <a:lnSpc>
                <a:spcPct val="120000"/>
              </a:lnSpc>
              <a:buFont typeface="Arial" panose="020B0604020202020204" pitchFamily="34" charset="0"/>
              <a:buChar char="•"/>
            </a:pPr>
            <a:r>
              <a:rPr lang="pl-PL" sz="1800" kern="0" dirty="0" smtClean="0">
                <a:latin typeface="Calibri" panose="020F0502020204030204" pitchFamily="34" charset="0"/>
              </a:rPr>
              <a:t>Publiczne </a:t>
            </a:r>
            <a:r>
              <a:rPr lang="pl-PL" sz="1800" kern="0" dirty="0">
                <a:latin typeface="Calibri" panose="020F0502020204030204" pitchFamily="34" charset="0"/>
              </a:rPr>
              <a:t>i niepubliczne uczelnie wyższe.</a:t>
            </a:r>
          </a:p>
          <a:p>
            <a:pPr marL="571500" indent="-571500" algn="just">
              <a:lnSpc>
                <a:spcPct val="120000"/>
              </a:lnSpc>
              <a:buFont typeface="Arial" panose="020B0604020202020204" pitchFamily="34" charset="0"/>
              <a:buChar char="•"/>
            </a:pPr>
            <a:r>
              <a:rPr lang="pl-PL" sz="1800" kern="0" dirty="0" smtClean="0">
                <a:latin typeface="Calibri" panose="020F0502020204030204" pitchFamily="34" charset="0"/>
              </a:rPr>
              <a:t>Stowarzyszenie</a:t>
            </a:r>
            <a:r>
              <a:rPr lang="pl-PL" sz="1800" kern="0" dirty="0">
                <a:latin typeface="Calibri" panose="020F0502020204030204" pitchFamily="34" charset="0"/>
              </a:rPr>
              <a:t>.</a:t>
            </a:r>
          </a:p>
          <a:p>
            <a:pPr marL="571500" indent="-571500" algn="just">
              <a:lnSpc>
                <a:spcPct val="120000"/>
              </a:lnSpc>
              <a:buFont typeface="Arial" panose="020B0604020202020204" pitchFamily="34" charset="0"/>
              <a:buChar char="•"/>
            </a:pPr>
            <a:r>
              <a:rPr lang="pl-PL" sz="1800" kern="0" dirty="0" smtClean="0">
                <a:latin typeface="Calibri" panose="020F0502020204030204" pitchFamily="34" charset="0"/>
              </a:rPr>
              <a:t>Kościoły </a:t>
            </a:r>
            <a:r>
              <a:rPr lang="pl-PL" sz="1800" kern="0" dirty="0">
                <a:latin typeface="Calibri" panose="020F0502020204030204" pitchFamily="34" charset="0"/>
              </a:rPr>
              <a:t>(parafie), związki wyznaniowe.</a:t>
            </a:r>
          </a:p>
          <a:p>
            <a:pPr algn="just">
              <a:spcBef>
                <a:spcPts val="0"/>
              </a:spcBef>
              <a:spcAft>
                <a:spcPts val="600"/>
              </a:spcAft>
            </a:pPr>
            <a:endParaRPr lang="pl-PL" sz="1900" dirty="0">
              <a:latin typeface="Calibri" panose="020F0502020204030204" pitchFamily="34" charset="0"/>
              <a:ea typeface="Calibri"/>
              <a:cs typeface="Times New Roman"/>
            </a:endParaRPr>
          </a:p>
        </p:txBody>
      </p:sp>
    </p:spTree>
    <p:extLst>
      <p:ext uri="{BB962C8B-B14F-4D97-AF65-F5344CB8AC3E}">
        <p14:creationId xmlns:p14="http://schemas.microsoft.com/office/powerpoint/2010/main" val="1405767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980728"/>
            <a:ext cx="9144000" cy="5877272"/>
          </a:xfrm>
        </p:spPr>
        <p:txBody>
          <a:bodyPr/>
          <a:lstStyle/>
          <a:p>
            <a:pPr marL="0" indent="0" algn="ctr">
              <a:buNone/>
            </a:pPr>
            <a:r>
              <a:rPr lang="pl-PL" sz="2000" b="1" dirty="0" smtClean="0">
                <a:latin typeface="Calibri" panose="020F0502020204030204" pitchFamily="34" charset="0"/>
              </a:rPr>
              <a:t>Prosument jako przedsiębiorstwo?</a:t>
            </a:r>
          </a:p>
          <a:p>
            <a:pPr algn="just"/>
            <a:endParaRPr lang="pl-PL" sz="2000" dirty="0" smtClean="0">
              <a:latin typeface="Calibri" panose="020F0502020204030204" pitchFamily="34" charset="0"/>
            </a:endParaRPr>
          </a:p>
          <a:p>
            <a:pPr algn="just"/>
            <a:r>
              <a:rPr lang="pl-PL" sz="2000" dirty="0" smtClean="0">
                <a:latin typeface="Calibri" panose="020F0502020204030204" pitchFamily="34" charset="0"/>
              </a:rPr>
              <a:t>Nie ma znaczenia kwalifikacja podmiotu na gruncie prawa krajowego. Za </a:t>
            </a:r>
            <a:r>
              <a:rPr lang="pl-PL" sz="2000" dirty="0">
                <a:latin typeface="Calibri" panose="020F0502020204030204" pitchFamily="34" charset="0"/>
              </a:rPr>
              <a:t>przedsiębiorstwo uznawany jest podmiot, wytwarzający energię na własne potrzeby, który jednak jej nadwyżki wprowadza do sieci dystrybucyjnej i sprzedaje. Dotyczy to nawet także tzw. prosumentów, a więc osób fizycznych wykonujących taką działalność i to mimo tego, że art. 4 ust. </a:t>
            </a:r>
            <a:r>
              <a:rPr lang="pl-PL" sz="2000" dirty="0" smtClean="0">
                <a:latin typeface="Calibri" panose="020F0502020204030204" pitchFamily="34" charset="0"/>
              </a:rPr>
              <a:t>8 </a:t>
            </a:r>
            <a:r>
              <a:rPr lang="pl-PL" sz="2000" dirty="0">
                <a:latin typeface="Calibri" panose="020F0502020204030204" pitchFamily="34" charset="0"/>
              </a:rPr>
              <a:t>ustawy z dnia 20 lutego 2015 r. o odnawialnych źródłach energii (Dz. U. poz. </a:t>
            </a:r>
            <a:r>
              <a:rPr lang="pl-PL" sz="2000" dirty="0" smtClean="0">
                <a:latin typeface="Calibri" panose="020F0502020204030204" pitchFamily="34" charset="0"/>
              </a:rPr>
              <a:t>478, z </a:t>
            </a:r>
            <a:r>
              <a:rPr lang="pl-PL" sz="2000" dirty="0" err="1" smtClean="0">
                <a:latin typeface="Calibri" panose="020F0502020204030204" pitchFamily="34" charset="0"/>
              </a:rPr>
              <a:t>późn</a:t>
            </a:r>
            <a:r>
              <a:rPr lang="pl-PL" sz="2000" dirty="0" smtClean="0">
                <a:latin typeface="Calibri" panose="020F0502020204030204" pitchFamily="34" charset="0"/>
              </a:rPr>
              <a:t>. zm.) </a:t>
            </a:r>
            <a:r>
              <a:rPr lang="pl-PL" sz="2000" dirty="0">
                <a:latin typeface="Calibri" panose="020F0502020204030204" pitchFamily="34" charset="0"/>
              </a:rPr>
              <a:t>wprost stanowi, że wytwarzanie i sprzedaż energii przez prosumenta nie jest działalnością gospodarczą w rozumieniu ustawy z dnia 2 lipca 2004 r. o swobodzie działalności gospodarczej (Dz. U. z 2015 r. poz. 584, z </a:t>
            </a:r>
            <a:r>
              <a:rPr lang="pl-PL" sz="2000" dirty="0" err="1">
                <a:latin typeface="Calibri" panose="020F0502020204030204" pitchFamily="34" charset="0"/>
              </a:rPr>
              <a:t>późn</a:t>
            </a:r>
            <a:r>
              <a:rPr lang="pl-PL" sz="2000" dirty="0">
                <a:latin typeface="Calibri" panose="020F0502020204030204" pitchFamily="34" charset="0"/>
              </a:rPr>
              <a:t>. zm.). </a:t>
            </a:r>
            <a:endParaRPr lang="pl-PL" sz="2000" dirty="0" smtClean="0">
              <a:latin typeface="Calibri" panose="020F0502020204030204" pitchFamily="34" charset="0"/>
            </a:endParaRPr>
          </a:p>
          <a:p>
            <a:pPr algn="just"/>
            <a:endParaRPr lang="pl-PL" sz="2000" dirty="0" smtClean="0">
              <a:latin typeface="Calibri" panose="020F0502020204030204" pitchFamily="34" charset="0"/>
            </a:endParaRPr>
          </a:p>
          <a:p>
            <a:pPr algn="just"/>
            <a:r>
              <a:rPr lang="pl-PL" sz="2000" dirty="0">
                <a:latin typeface="Calibri" panose="020F0502020204030204" pitchFamily="34" charset="0"/>
              </a:rPr>
              <a:t>Dla kwalifikacji jako działalności gospodarczej nie ma znaczenia także to, że rozliczanie energii wprowadzanej do sieci przez konsumenta i z niej odbieranej odbywa się za pomocą tzw. mechanizmu bilansowania, a zużycie energii na potrzeby własne jest znacznie większe od ilości wprowadzanej do </a:t>
            </a:r>
            <a:r>
              <a:rPr lang="pl-PL" sz="2000" dirty="0" smtClean="0">
                <a:latin typeface="Calibri" panose="020F0502020204030204" pitchFamily="34" charset="0"/>
              </a:rPr>
              <a:t>sieci – por. </a:t>
            </a:r>
            <a:r>
              <a:rPr lang="pl-PL" sz="2000" dirty="0">
                <a:latin typeface="Calibri" panose="020F0502020204030204" pitchFamily="34" charset="0"/>
              </a:rPr>
              <a:t>w</a:t>
            </a:r>
            <a:r>
              <a:rPr lang="pl-PL" sz="2000" dirty="0" smtClean="0">
                <a:latin typeface="Calibri" panose="020F0502020204030204" pitchFamily="34" charset="0"/>
              </a:rPr>
              <a:t>yrok </a:t>
            </a:r>
            <a:r>
              <a:rPr lang="pl-PL" sz="2000" dirty="0">
                <a:latin typeface="Calibri" panose="020F0502020204030204" pitchFamily="34" charset="0"/>
              </a:rPr>
              <a:t>Trybunału Sprawiedliwości UE z dnia 20 czerwca 2013 r. w sprawie C-219/12 Thomas Fuchs.</a:t>
            </a:r>
          </a:p>
        </p:txBody>
      </p:sp>
      <p:sp>
        <p:nvSpPr>
          <p:cNvPr id="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18142699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7504" y="1124744"/>
            <a:ext cx="8928992" cy="5616624"/>
          </a:xfrm>
        </p:spPr>
        <p:txBody>
          <a:bodyPr/>
          <a:lstStyle/>
          <a:p>
            <a:pPr algn="just"/>
            <a:r>
              <a:rPr lang="pl-PL" sz="2400" dirty="0">
                <a:latin typeface="Calibri" panose="020F0502020204030204" pitchFamily="34" charset="0"/>
              </a:rPr>
              <a:t>Powoduje to, że jeżeli dany podmiot wytwarza energię (nawet głównie na własne potrzeby), a jej nadwyżki sprzedaje, jest przedsiębiorstwem i dotyczą go regulacje o pomocy publicznej. </a:t>
            </a:r>
            <a:endParaRPr lang="pl-PL" sz="2400" dirty="0" smtClean="0">
              <a:latin typeface="Calibri" panose="020F0502020204030204" pitchFamily="34" charset="0"/>
            </a:endParaRPr>
          </a:p>
          <a:p>
            <a:pPr algn="just"/>
            <a:endParaRPr lang="pl-PL" sz="2400" dirty="0">
              <a:latin typeface="Calibri" panose="020F0502020204030204" pitchFamily="34" charset="0"/>
            </a:endParaRPr>
          </a:p>
          <a:p>
            <a:pPr algn="just"/>
            <a:r>
              <a:rPr lang="pl-PL" sz="2400" dirty="0" smtClean="0">
                <a:latin typeface="Calibri" panose="020F0502020204030204" pitchFamily="34" charset="0"/>
              </a:rPr>
              <a:t>UOKiK: także po 1 lipca 2016 r. wsparcie </a:t>
            </a:r>
            <a:r>
              <a:rPr lang="pl-PL" sz="2400" dirty="0">
                <a:latin typeface="Calibri" panose="020F0502020204030204" pitchFamily="34" charset="0"/>
              </a:rPr>
              <a:t>inwestycyjne udzielone prosumentowi na zakup i montaż </a:t>
            </a:r>
            <a:r>
              <a:rPr lang="pl-PL" sz="2400" dirty="0" err="1">
                <a:latin typeface="Calibri" panose="020F0502020204030204" pitchFamily="34" charset="0"/>
              </a:rPr>
              <a:t>mikroinstalacji</a:t>
            </a:r>
            <a:r>
              <a:rPr lang="pl-PL" sz="2400" dirty="0">
                <a:latin typeface="Calibri" panose="020F0502020204030204" pitchFamily="34" charset="0"/>
              </a:rPr>
              <a:t> odnawialnego źródła energii będzie stanowiło pomoc publiczną, jeśli energia wytwarzana w tej instalacji będzie wprowadzana do sieci.</a:t>
            </a:r>
            <a:endParaRPr lang="pl-PL" sz="2400" dirty="0" smtClean="0">
              <a:latin typeface="Calibri" panose="020F0502020204030204" pitchFamily="34" charset="0"/>
            </a:endParaRPr>
          </a:p>
          <a:p>
            <a:pPr algn="just"/>
            <a:endParaRPr lang="pl-PL" sz="2400" dirty="0">
              <a:latin typeface="Calibri" panose="020F0502020204030204" pitchFamily="34" charset="0"/>
            </a:endParaRPr>
          </a:p>
          <a:p>
            <a:pPr algn="just"/>
            <a:r>
              <a:rPr lang="pl-PL" sz="2400" dirty="0">
                <a:latin typeface="Calibri" panose="020F0502020204030204" pitchFamily="34" charset="0"/>
              </a:rPr>
              <a:t>Przedsiębiorstwem nie będą natomiast podmioty posiadające tzw. instalacje wyspowe (off-</a:t>
            </a:r>
            <a:r>
              <a:rPr lang="pl-PL" sz="2400" dirty="0" err="1">
                <a:latin typeface="Calibri" panose="020F0502020204030204" pitchFamily="34" charset="0"/>
              </a:rPr>
              <a:t>grid</a:t>
            </a:r>
            <a:r>
              <a:rPr lang="pl-PL" sz="2400" dirty="0">
                <a:latin typeface="Calibri" panose="020F0502020204030204" pitchFamily="34" charset="0"/>
              </a:rPr>
              <a:t>), które uniemożliwiają wprowadzanie energii do sieci.</a:t>
            </a:r>
          </a:p>
        </p:txBody>
      </p:sp>
      <p:sp>
        <p:nvSpPr>
          <p:cNvPr id="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1872279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7504" y="1124744"/>
            <a:ext cx="8928992" cy="5616624"/>
          </a:xfrm>
        </p:spPr>
        <p:txBody>
          <a:bodyPr/>
          <a:lstStyle/>
          <a:p>
            <a:pPr marL="0" indent="0" algn="just">
              <a:buNone/>
            </a:pPr>
            <a:r>
              <a:rPr lang="pl-PL" sz="1800" dirty="0">
                <a:latin typeface="Calibri" panose="020F0502020204030204" pitchFamily="34" charset="0"/>
              </a:rPr>
              <a:t>Przesłanka zakłócenia lub groźby zakłócenia konkurencji i wpływu na wymianę handlową między państwami członkowskimi:</a:t>
            </a:r>
          </a:p>
          <a:p>
            <a:pPr algn="just"/>
            <a:endParaRPr lang="pl-PL" sz="1800" dirty="0">
              <a:latin typeface="Calibri" panose="020F0502020204030204" pitchFamily="34" charset="0"/>
            </a:endParaRPr>
          </a:p>
          <a:p>
            <a:pPr marL="571500" indent="-571500" algn="just">
              <a:buFont typeface="Arial" panose="020B0604020202020204" pitchFamily="34" charset="0"/>
              <a:buChar char="•"/>
            </a:pPr>
            <a:r>
              <a:rPr lang="pl-PL" sz="1800" dirty="0">
                <a:latin typeface="Calibri" panose="020F0502020204030204" pitchFamily="34" charset="0"/>
              </a:rPr>
              <a:t>Zazwyczaj analizowane są łącznie;</a:t>
            </a:r>
          </a:p>
          <a:p>
            <a:pPr marL="571500" indent="-571500" algn="just">
              <a:buFont typeface="Arial" panose="020B0604020202020204" pitchFamily="34" charset="0"/>
              <a:buChar char="•"/>
            </a:pPr>
            <a:endParaRPr lang="pl-PL" sz="1800" dirty="0">
              <a:latin typeface="Calibri" panose="020F0502020204030204" pitchFamily="34" charset="0"/>
            </a:endParaRPr>
          </a:p>
          <a:p>
            <a:pPr marL="571500" indent="-571500" algn="just">
              <a:buFont typeface="Arial" panose="020B0604020202020204" pitchFamily="34" charset="0"/>
              <a:buChar char="•"/>
            </a:pPr>
            <a:r>
              <a:rPr lang="pl-PL" sz="1800" dirty="0">
                <a:latin typeface="Calibri" panose="020F0502020204030204" pitchFamily="34" charset="0"/>
              </a:rPr>
              <a:t>Uznaje się, że środek przyznany przez państwo stwarza groźbę naruszenia konkurencji, jeżeli może powodować poprawę pozycji konkurencyjnej beneficjenta w porównaniu z pozycją innych przedsiębiorstw, z którymi beneficjent konkuruje;</a:t>
            </a:r>
          </a:p>
          <a:p>
            <a:pPr marL="571500" indent="-571500" algn="just">
              <a:buFont typeface="Arial" panose="020B0604020202020204" pitchFamily="34" charset="0"/>
              <a:buChar char="•"/>
            </a:pPr>
            <a:endParaRPr lang="pl-PL" sz="1800" dirty="0">
              <a:latin typeface="Calibri" panose="020F0502020204030204" pitchFamily="34" charset="0"/>
            </a:endParaRPr>
          </a:p>
          <a:p>
            <a:pPr marL="571500" indent="-571500" algn="just">
              <a:buFont typeface="Arial" panose="020B0604020202020204" pitchFamily="34" charset="0"/>
              <a:buChar char="•"/>
            </a:pPr>
            <a:r>
              <a:rPr lang="pl-PL" sz="1800" dirty="0">
                <a:latin typeface="Calibri" panose="020F0502020204030204" pitchFamily="34" charset="0"/>
              </a:rPr>
              <a:t>Zakłócenie konkurencji w wyniku udzielenia wsparcia nie musi być rzeczywiste. Wystarczy bowiem sama groźba zakłócenia konkurencji. Może być to więc potencjalne zakłócenie konkurencji;</a:t>
            </a:r>
          </a:p>
          <a:p>
            <a:pPr marL="571500" indent="-571500" algn="just">
              <a:buFont typeface="Arial" panose="020B0604020202020204" pitchFamily="34" charset="0"/>
              <a:buChar char="•"/>
            </a:pPr>
            <a:endParaRPr lang="pl-PL" sz="1800" dirty="0">
              <a:latin typeface="Calibri" panose="020F0502020204030204" pitchFamily="34" charset="0"/>
            </a:endParaRPr>
          </a:p>
          <a:p>
            <a:pPr marL="571500" indent="-571500" algn="just">
              <a:buFont typeface="Arial" panose="020B0604020202020204" pitchFamily="34" charset="0"/>
              <a:buChar char="•"/>
            </a:pPr>
            <a:r>
              <a:rPr lang="pl-PL" sz="1800" dirty="0">
                <a:latin typeface="Calibri" panose="020F0502020204030204" pitchFamily="34" charset="0"/>
              </a:rPr>
              <a:t>Wpływ na konkurencję nie musi być znaczny. </a:t>
            </a:r>
            <a:r>
              <a:rPr lang="pl-PL" sz="1800" u="sng" dirty="0">
                <a:latin typeface="Calibri" panose="020F0502020204030204" pitchFamily="34" charset="0"/>
              </a:rPr>
              <a:t>Fakt, że kwota pomocy jest niewielka lub że przedsiębiorstwo będące beneficjentem jest małe, nie wykluczy sam w sobie zakłócenia konkurencji lub groźby zakłócenia konkurencji,</a:t>
            </a:r>
            <a:r>
              <a:rPr lang="pl-PL" sz="1800" dirty="0">
                <a:latin typeface="Calibri" panose="020F0502020204030204" pitchFamily="34" charset="0"/>
              </a:rPr>
              <a:t> pod warunkiem jednak, że prawdopodobieństwo takiego zakłócenia nie jest jedynie hipotetyczne (wyrok TSUE </a:t>
            </a:r>
            <a:r>
              <a:rPr lang="pl-PL" sz="1800" dirty="0" err="1">
                <a:latin typeface="Calibri" panose="020F0502020204030204" pitchFamily="34" charset="0"/>
              </a:rPr>
              <a:t>ws</a:t>
            </a:r>
            <a:r>
              <a:rPr lang="pl-PL" sz="1800" dirty="0">
                <a:latin typeface="Calibri" panose="020F0502020204030204" pitchFamily="34" charset="0"/>
              </a:rPr>
              <a:t>. </a:t>
            </a:r>
            <a:r>
              <a:rPr lang="pl-PL" sz="1800" i="1" dirty="0" err="1">
                <a:latin typeface="Calibri" panose="020F0502020204030204" pitchFamily="34" charset="0"/>
              </a:rPr>
              <a:t>Altmark</a:t>
            </a:r>
            <a:r>
              <a:rPr lang="pl-PL" sz="1800" i="1" dirty="0">
                <a:latin typeface="Calibri" panose="020F0502020204030204" pitchFamily="34" charset="0"/>
              </a:rPr>
              <a:t> Trans</a:t>
            </a:r>
            <a:r>
              <a:rPr lang="pl-PL" sz="1800" dirty="0">
                <a:latin typeface="Calibri" panose="020F0502020204030204" pitchFamily="34" charset="0"/>
              </a:rPr>
              <a:t>).</a:t>
            </a:r>
          </a:p>
        </p:txBody>
      </p:sp>
      <p:sp>
        <p:nvSpPr>
          <p:cNvPr id="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1535399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Projekt domyślny">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Projekt domyśln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6334</TotalTime>
  <Words>3802</Words>
  <Application>Microsoft Office PowerPoint</Application>
  <PresentationFormat>Pokaz na ekranie (4:3)</PresentationFormat>
  <Paragraphs>259</Paragraphs>
  <Slides>31</Slides>
  <Notes>1</Notes>
  <HiddenSlides>0</HiddenSlides>
  <MMClips>0</MMClips>
  <ScaleCrop>false</ScaleCrop>
  <HeadingPairs>
    <vt:vector size="4" baseType="variant">
      <vt:variant>
        <vt:lpstr>Motyw</vt:lpstr>
      </vt:variant>
      <vt:variant>
        <vt:i4>1</vt:i4>
      </vt:variant>
      <vt:variant>
        <vt:lpstr>Tytuły slajdów</vt:lpstr>
      </vt:variant>
      <vt:variant>
        <vt:i4>31</vt:i4>
      </vt:variant>
    </vt:vector>
  </HeadingPairs>
  <TitlesOfParts>
    <vt:vector size="32" baseType="lpstr">
      <vt:lpstr>Projekt domyślny</vt:lpstr>
      <vt:lpstr>POMOC PUBLICZNA dla projektów realizowanych w ramach Poddziałania 10.3.1. RPO WP 2014-2020 – Odnawialne źródła energii – wsparcie dotacyjne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Regionalny Program Operacyjny  Województwa Pomorskiego na lata 2014-2020 </vt:lpstr>
      <vt:lpstr>Regionalny Program Operacyjny  Województwa Pomorskiego na lata 2014-2020 </vt:lpstr>
      <vt:lpstr>Prezentacja programu PowerPoint</vt:lpstr>
      <vt:lpstr>Prezentacja programu PowerPoint</vt:lpstr>
      <vt:lpstr>Regionalny Program Operacyjny  Województwa Pomorskiego na lata 2014-2020</vt:lpstr>
      <vt:lpstr>Regionalny Program Operacyjny  Województwa Pomorskiego na lata 2014-2020</vt:lpstr>
      <vt:lpstr>Regionalny Program Operacyjny  Województwa Pomorskiego na lata 2014-2020</vt:lpstr>
      <vt:lpstr>Regionalny Program Operacyjny  Województwa Pomorskiego na lata 2014-2020</vt:lpstr>
      <vt:lpstr>Regionalny Program Operacyjny  Województwa Pomorskiego na lata 2014-2020</vt:lpstr>
      <vt:lpstr>Regionalny Program Operacyjny  Województwa Pomorskiego na lata 2014-2020</vt:lpstr>
      <vt:lpstr>Regionalny Program Operacyjny  Województwa Pomorskiego na lata 2014-2020</vt:lpstr>
      <vt:lpstr>Regionalny Program Operacyjny  Województwa Pomorskiego na lata 2014-2020</vt:lpstr>
      <vt:lpstr>Prezentacja programu PowerPoint</vt:lpstr>
      <vt:lpstr>Prezentacja programu PowerPoint</vt:lpstr>
      <vt:lpstr>Prezentacja programu PowerPoint</vt:lpstr>
      <vt:lpstr>Prezentacja programu PowerPoint</vt:lpstr>
      <vt:lpstr>Prezentacja programu PowerPoint</vt:lpstr>
      <vt:lpstr>Regionalny Program Operacyjny  Województwa Pomorskiego na lata 2014-2020 </vt:lpstr>
      <vt:lpstr>Prezentacja programu PowerPoint</vt:lpstr>
      <vt:lpstr>Prezentacja programu PowerPoint</vt:lpstr>
      <vt:lpstr>Prezentacja programu PowerPoint</vt:lpstr>
    </vt:vector>
  </TitlesOfParts>
  <Company>UMWP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72 dpi</dc:title>
  <dc:creator>Stawiński Arkadiusz</dc:creator>
  <cp:lastModifiedBy>DPR - Ciupak Kamil</cp:lastModifiedBy>
  <cp:revision>501</cp:revision>
  <dcterms:created xsi:type="dcterms:W3CDTF">2008-01-08T07:52:50Z</dcterms:created>
  <dcterms:modified xsi:type="dcterms:W3CDTF">2016-09-29T07:38:25Z</dcterms:modified>
</cp:coreProperties>
</file>