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1" r:id="rId2"/>
    <p:sldId id="458" r:id="rId3"/>
    <p:sldId id="434" r:id="rId4"/>
    <p:sldId id="459" r:id="rId5"/>
    <p:sldId id="460" r:id="rId6"/>
    <p:sldId id="435" r:id="rId7"/>
    <p:sldId id="436" r:id="rId8"/>
    <p:sldId id="461" r:id="rId9"/>
    <p:sldId id="449" r:id="rId10"/>
    <p:sldId id="438" r:id="rId11"/>
    <p:sldId id="441" r:id="rId12"/>
    <p:sldId id="443" r:id="rId13"/>
    <p:sldId id="448" r:id="rId14"/>
    <p:sldId id="450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31" r:id="rId2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00"/>
    <a:srgbClr val="FF9900"/>
    <a:srgbClr val="800000"/>
    <a:srgbClr val="FFFFCC"/>
    <a:srgbClr val="336699"/>
    <a:srgbClr val="003399"/>
    <a:srgbClr val="000099"/>
    <a:srgbClr val="0099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8168" autoAdjust="0"/>
  </p:normalViewPr>
  <p:slideViewPr>
    <p:cSldViewPr>
      <p:cViewPr varScale="1">
        <p:scale>
          <a:sx n="107" d="100"/>
          <a:sy n="107" d="100"/>
        </p:scale>
        <p:origin x="21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D447D-3E75-47E1-8458-1C6BFED847D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57264D-B500-4AB7-99FD-7235C41A0D56}">
      <dgm:prSet phldrT="[Tekst]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Stan osoby jest problemem</a:t>
          </a:r>
          <a:endParaRPr lang="pl-PL" dirty="0"/>
        </a:p>
      </dgm:t>
    </dgm:pt>
    <dgm:pt modelId="{F15AA17E-B540-4AC8-B749-F49C180EF1AD}" type="parTrans" cxnId="{C9E35442-397D-401C-ACE7-FEAC61D8CB9E}">
      <dgm:prSet/>
      <dgm:spPr/>
      <dgm:t>
        <a:bodyPr/>
        <a:lstStyle/>
        <a:p>
          <a:endParaRPr lang="pl-PL"/>
        </a:p>
      </dgm:t>
    </dgm:pt>
    <dgm:pt modelId="{1781568A-8774-4C6B-A347-9A78DA9CAFA9}" type="sibTrans" cxnId="{C9E35442-397D-401C-ACE7-FEAC61D8CB9E}">
      <dgm:prSet/>
      <dgm:spPr/>
      <dgm:t>
        <a:bodyPr/>
        <a:lstStyle/>
        <a:p>
          <a:endParaRPr lang="pl-PL"/>
        </a:p>
      </dgm:t>
    </dgm:pt>
    <dgm:pt modelId="{5AF84993-06A5-47C6-9E50-02D110C8500E}">
      <dgm:prSet phldrT="[Tekst]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diagnoza</a:t>
          </a:r>
          <a:endParaRPr lang="pl-PL" dirty="0"/>
        </a:p>
      </dgm:t>
    </dgm:pt>
    <dgm:pt modelId="{663D5A95-85A4-4D36-8AD3-2B3BCC5F1933}" type="parTrans" cxnId="{4DA2CED8-B369-4209-A832-CD8FAB6CF48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3C3B07A0-8F8D-47EF-9E03-198F13C3D7AD}" type="sibTrans" cxnId="{4DA2CED8-B369-4209-A832-CD8FAB6CF484}">
      <dgm:prSet/>
      <dgm:spPr/>
      <dgm:t>
        <a:bodyPr/>
        <a:lstStyle/>
        <a:p>
          <a:endParaRPr lang="pl-PL"/>
        </a:p>
      </dgm:t>
    </dgm:pt>
    <dgm:pt modelId="{6570DC05-1291-41AA-9C46-BEB0950D0A04}">
      <dgm:prSet phldrT="[Tekst]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terapia</a:t>
          </a:r>
          <a:endParaRPr lang="pl-PL" dirty="0"/>
        </a:p>
      </dgm:t>
    </dgm:pt>
    <dgm:pt modelId="{5C9192F9-2C65-4350-9C7E-4065D424DD6E}" type="parTrans" cxnId="{B97E8B49-2654-48AF-B979-1D7E0375F87A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EFC71482-E176-4383-A6E4-73D76F52EE91}" type="sibTrans" cxnId="{B97E8B49-2654-48AF-B979-1D7E0375F87A}">
      <dgm:prSet/>
      <dgm:spPr/>
      <dgm:t>
        <a:bodyPr/>
        <a:lstStyle/>
        <a:p>
          <a:endParaRPr lang="pl-PL"/>
        </a:p>
      </dgm:t>
    </dgm:pt>
    <dgm:pt modelId="{F6CE1CFA-A0B3-4A8D-85AB-317EF030E635}">
      <dgm:prSet phldrT="[Tekst]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rehabilitacja</a:t>
          </a:r>
          <a:endParaRPr lang="pl-PL" dirty="0"/>
        </a:p>
      </dgm:t>
    </dgm:pt>
    <dgm:pt modelId="{F321A1D1-66F3-4404-9B6F-C97DB1F3EF37}" type="parTrans" cxnId="{CC799392-4D44-4AC9-BCC9-164646A83FB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59F2F68F-4697-4D93-BECA-341FFB9E1FB9}" type="sibTrans" cxnId="{CC799392-4D44-4AC9-BCC9-164646A83FB8}">
      <dgm:prSet/>
      <dgm:spPr/>
      <dgm:t>
        <a:bodyPr/>
        <a:lstStyle/>
        <a:p>
          <a:endParaRPr lang="pl-PL"/>
        </a:p>
      </dgm:t>
    </dgm:pt>
    <dgm:pt modelId="{D0CF3C62-1407-4A5B-9B55-09F03E1F3A5E}">
      <dgm:prSet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specjalne Instytucje</a:t>
          </a:r>
          <a:endParaRPr lang="pl-PL" dirty="0"/>
        </a:p>
      </dgm:t>
    </dgm:pt>
    <dgm:pt modelId="{0C6E499E-CE90-41A5-9E1C-9C7F1DDEFC69}" type="parTrans" cxnId="{C118DB59-1828-4AE3-9A39-C1BA1949CB1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D0F148AC-35A8-4191-A391-ED8B66376AEE}" type="sibTrans" cxnId="{C118DB59-1828-4AE3-9A39-C1BA1949CB18}">
      <dgm:prSet/>
      <dgm:spPr/>
      <dgm:t>
        <a:bodyPr/>
        <a:lstStyle/>
        <a:p>
          <a:endParaRPr lang="pl-PL"/>
        </a:p>
      </dgm:t>
    </dgm:pt>
    <dgm:pt modelId="{E5AF2C0B-6B44-4169-9EA9-2562355096AA}">
      <dgm:prSet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leczenie</a:t>
          </a:r>
          <a:endParaRPr lang="pl-PL" dirty="0"/>
        </a:p>
      </dgm:t>
    </dgm:pt>
    <dgm:pt modelId="{827AB30B-100C-4A44-A269-E089F5C142FE}" type="parTrans" cxnId="{0C2B5304-1308-4F66-8480-D634EC2F6A2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CDC8AE5C-414D-4AEC-BAE5-B616E751AD90}" type="sibTrans" cxnId="{0C2B5304-1308-4F66-8480-D634EC2F6A24}">
      <dgm:prSet/>
      <dgm:spPr/>
      <dgm:t>
        <a:bodyPr/>
        <a:lstStyle/>
        <a:p>
          <a:endParaRPr lang="pl-PL"/>
        </a:p>
      </dgm:t>
    </dgm:pt>
    <dgm:pt modelId="{BCB21F35-4CB2-40BA-A9CC-EBD1BC5B72FA}">
      <dgm:prSet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segregacja w edukacji i na rynku pracy</a:t>
          </a:r>
          <a:endParaRPr lang="pl-PL" dirty="0"/>
        </a:p>
      </dgm:t>
    </dgm:pt>
    <dgm:pt modelId="{FF9F5A47-F5B2-4833-B952-826861ADB71A}" type="parTrans" cxnId="{74DA7A5C-79C5-4A1C-9770-B47FD8D8159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A1BF56C8-E7A3-4167-B718-A8DCC446923A}" type="sibTrans" cxnId="{74DA7A5C-79C5-4A1C-9770-B47FD8D81598}">
      <dgm:prSet/>
      <dgm:spPr/>
      <dgm:t>
        <a:bodyPr/>
        <a:lstStyle/>
        <a:p>
          <a:endParaRPr lang="pl-PL"/>
        </a:p>
      </dgm:t>
    </dgm:pt>
    <dgm:pt modelId="{05EB0124-849C-440A-AB0D-9B16C0E22232}" type="pres">
      <dgm:prSet presAssocID="{55DD447D-3E75-47E1-8458-1C6BFED847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E376E2-3DA7-481D-A316-06F9E2215C9F}" type="pres">
      <dgm:prSet presAssocID="{5557264D-B500-4AB7-99FD-7235C41A0D56}" presName="centerShape" presStyleLbl="node0" presStyleIdx="0" presStyleCnt="1"/>
      <dgm:spPr/>
      <dgm:t>
        <a:bodyPr/>
        <a:lstStyle/>
        <a:p>
          <a:endParaRPr lang="pl-PL"/>
        </a:p>
      </dgm:t>
    </dgm:pt>
    <dgm:pt modelId="{C76613C4-5BE8-48CB-9F67-26D60A528643}" type="pres">
      <dgm:prSet presAssocID="{663D5A95-85A4-4D36-8AD3-2B3BCC5F1933}" presName="parTrans" presStyleLbl="bgSibTrans2D1" presStyleIdx="0" presStyleCnt="6"/>
      <dgm:spPr/>
      <dgm:t>
        <a:bodyPr/>
        <a:lstStyle/>
        <a:p>
          <a:endParaRPr lang="pl-PL"/>
        </a:p>
      </dgm:t>
    </dgm:pt>
    <dgm:pt modelId="{6465A721-068E-4B74-9D4B-2E5C2CD0E50B}" type="pres">
      <dgm:prSet presAssocID="{5AF84993-06A5-47C6-9E50-02D110C8500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C7716B-CBD5-469D-96B2-7015DDD733B9}" type="pres">
      <dgm:prSet presAssocID="{5C9192F9-2C65-4350-9C7E-4065D424DD6E}" presName="parTrans" presStyleLbl="bgSibTrans2D1" presStyleIdx="1" presStyleCnt="6"/>
      <dgm:spPr/>
      <dgm:t>
        <a:bodyPr/>
        <a:lstStyle/>
        <a:p>
          <a:endParaRPr lang="pl-PL"/>
        </a:p>
      </dgm:t>
    </dgm:pt>
    <dgm:pt modelId="{2CACCE2A-5759-4D72-B408-4B647BD90712}" type="pres">
      <dgm:prSet presAssocID="{6570DC05-1291-41AA-9C46-BEB0950D0A0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5B46D9-BF4E-4287-B146-EF177B904D2F}" type="pres">
      <dgm:prSet presAssocID="{F321A1D1-66F3-4404-9B6F-C97DB1F3EF37}" presName="parTrans" presStyleLbl="bgSibTrans2D1" presStyleIdx="2" presStyleCnt="6"/>
      <dgm:spPr/>
      <dgm:t>
        <a:bodyPr/>
        <a:lstStyle/>
        <a:p>
          <a:endParaRPr lang="pl-PL"/>
        </a:p>
      </dgm:t>
    </dgm:pt>
    <dgm:pt modelId="{0C3EAD64-2A2C-4AA1-82F8-E32A40E0E1D9}" type="pres">
      <dgm:prSet presAssocID="{F6CE1CFA-A0B3-4A8D-85AB-317EF030E63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7183C3-5EAE-4C4E-B925-5F4D68DCD71E}" type="pres">
      <dgm:prSet presAssocID="{827AB30B-100C-4A44-A269-E089F5C142FE}" presName="parTrans" presStyleLbl="bgSibTrans2D1" presStyleIdx="3" presStyleCnt="6"/>
      <dgm:spPr/>
      <dgm:t>
        <a:bodyPr/>
        <a:lstStyle/>
        <a:p>
          <a:endParaRPr lang="pl-PL"/>
        </a:p>
      </dgm:t>
    </dgm:pt>
    <dgm:pt modelId="{F33BEE0D-348F-431F-A444-0A616E25C9B3}" type="pres">
      <dgm:prSet presAssocID="{E5AF2C0B-6B44-4169-9EA9-2562355096AA}" presName="node" presStyleLbl="node1" presStyleIdx="3" presStyleCnt="6" custRadScaleRad="100293" custRadScaleInc="16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91CED2-3A9E-4D8C-9810-8C6120B605C1}" type="pres">
      <dgm:prSet presAssocID="{0C6E499E-CE90-41A5-9E1C-9C7F1DDEFC69}" presName="parTrans" presStyleLbl="bgSibTrans2D1" presStyleIdx="4" presStyleCnt="6"/>
      <dgm:spPr/>
      <dgm:t>
        <a:bodyPr/>
        <a:lstStyle/>
        <a:p>
          <a:endParaRPr lang="pl-PL"/>
        </a:p>
      </dgm:t>
    </dgm:pt>
    <dgm:pt modelId="{45FB5CF5-3324-4E84-9567-8D0B2837CA38}" type="pres">
      <dgm:prSet presAssocID="{D0CF3C62-1407-4A5B-9B55-09F03E1F3A5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97F986-C20A-41A2-8AF2-AB4D0BDDB501}" type="pres">
      <dgm:prSet presAssocID="{FF9F5A47-F5B2-4833-B952-826861ADB71A}" presName="parTrans" presStyleLbl="bgSibTrans2D1" presStyleIdx="5" presStyleCnt="6"/>
      <dgm:spPr/>
      <dgm:t>
        <a:bodyPr/>
        <a:lstStyle/>
        <a:p>
          <a:endParaRPr lang="pl-PL"/>
        </a:p>
      </dgm:t>
    </dgm:pt>
    <dgm:pt modelId="{5631D231-960E-4B2A-A2E3-7C1D34012B7A}" type="pres">
      <dgm:prSet presAssocID="{BCB21F35-4CB2-40BA-A9CC-EBD1BC5B72F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C2B5304-1308-4F66-8480-D634EC2F6A24}" srcId="{5557264D-B500-4AB7-99FD-7235C41A0D56}" destId="{E5AF2C0B-6B44-4169-9EA9-2562355096AA}" srcOrd="3" destOrd="0" parTransId="{827AB30B-100C-4A44-A269-E089F5C142FE}" sibTransId="{CDC8AE5C-414D-4AEC-BAE5-B616E751AD90}"/>
    <dgm:cxn modelId="{E8A51854-F9B7-4324-A1C4-102F56467365}" type="presOf" srcId="{5557264D-B500-4AB7-99FD-7235C41A0D56}" destId="{53E376E2-3DA7-481D-A316-06F9E2215C9F}" srcOrd="0" destOrd="0" presId="urn:microsoft.com/office/officeart/2005/8/layout/radial4"/>
    <dgm:cxn modelId="{E932D013-A8AB-431C-8E3E-7ED7C6B533AE}" type="presOf" srcId="{55DD447D-3E75-47E1-8458-1C6BFED847D6}" destId="{05EB0124-849C-440A-AB0D-9B16C0E22232}" srcOrd="0" destOrd="0" presId="urn:microsoft.com/office/officeart/2005/8/layout/radial4"/>
    <dgm:cxn modelId="{74DA7A5C-79C5-4A1C-9770-B47FD8D81598}" srcId="{5557264D-B500-4AB7-99FD-7235C41A0D56}" destId="{BCB21F35-4CB2-40BA-A9CC-EBD1BC5B72FA}" srcOrd="5" destOrd="0" parTransId="{FF9F5A47-F5B2-4833-B952-826861ADB71A}" sibTransId="{A1BF56C8-E7A3-4167-B718-A8DCC446923A}"/>
    <dgm:cxn modelId="{CCAA3098-91D5-4277-8C6E-5BAFE80B308D}" type="presOf" srcId="{D0CF3C62-1407-4A5B-9B55-09F03E1F3A5E}" destId="{45FB5CF5-3324-4E84-9567-8D0B2837CA38}" srcOrd="0" destOrd="0" presId="urn:microsoft.com/office/officeart/2005/8/layout/radial4"/>
    <dgm:cxn modelId="{4DA2CED8-B369-4209-A832-CD8FAB6CF484}" srcId="{5557264D-B500-4AB7-99FD-7235C41A0D56}" destId="{5AF84993-06A5-47C6-9E50-02D110C8500E}" srcOrd="0" destOrd="0" parTransId="{663D5A95-85A4-4D36-8AD3-2B3BCC5F1933}" sibTransId="{3C3B07A0-8F8D-47EF-9E03-198F13C3D7AD}"/>
    <dgm:cxn modelId="{C118DB59-1828-4AE3-9A39-C1BA1949CB18}" srcId="{5557264D-B500-4AB7-99FD-7235C41A0D56}" destId="{D0CF3C62-1407-4A5B-9B55-09F03E1F3A5E}" srcOrd="4" destOrd="0" parTransId="{0C6E499E-CE90-41A5-9E1C-9C7F1DDEFC69}" sibTransId="{D0F148AC-35A8-4191-A391-ED8B66376AEE}"/>
    <dgm:cxn modelId="{4925C79D-D567-4C5B-B56A-AFBC3930B893}" type="presOf" srcId="{F6CE1CFA-A0B3-4A8D-85AB-317EF030E635}" destId="{0C3EAD64-2A2C-4AA1-82F8-E32A40E0E1D9}" srcOrd="0" destOrd="0" presId="urn:microsoft.com/office/officeart/2005/8/layout/radial4"/>
    <dgm:cxn modelId="{49E428EF-1CF1-43EB-BA43-3D70E130892D}" type="presOf" srcId="{6570DC05-1291-41AA-9C46-BEB0950D0A04}" destId="{2CACCE2A-5759-4D72-B408-4B647BD90712}" srcOrd="0" destOrd="0" presId="urn:microsoft.com/office/officeart/2005/8/layout/radial4"/>
    <dgm:cxn modelId="{C9E35442-397D-401C-ACE7-FEAC61D8CB9E}" srcId="{55DD447D-3E75-47E1-8458-1C6BFED847D6}" destId="{5557264D-B500-4AB7-99FD-7235C41A0D56}" srcOrd="0" destOrd="0" parTransId="{F15AA17E-B540-4AC8-B749-F49C180EF1AD}" sibTransId="{1781568A-8774-4C6B-A347-9A78DA9CAFA9}"/>
    <dgm:cxn modelId="{C2EAE0DB-7093-40CA-813F-8FC4A0650EE7}" type="presOf" srcId="{827AB30B-100C-4A44-A269-E089F5C142FE}" destId="{A37183C3-5EAE-4C4E-B925-5F4D68DCD71E}" srcOrd="0" destOrd="0" presId="urn:microsoft.com/office/officeart/2005/8/layout/radial4"/>
    <dgm:cxn modelId="{1E532227-CA65-477C-815A-841C4B67CA56}" type="presOf" srcId="{5C9192F9-2C65-4350-9C7E-4065D424DD6E}" destId="{FFC7716B-CBD5-469D-96B2-7015DDD733B9}" srcOrd="0" destOrd="0" presId="urn:microsoft.com/office/officeart/2005/8/layout/radial4"/>
    <dgm:cxn modelId="{EFACCF70-F872-4AE1-B834-02913DDC2263}" type="presOf" srcId="{663D5A95-85A4-4D36-8AD3-2B3BCC5F1933}" destId="{C76613C4-5BE8-48CB-9F67-26D60A528643}" srcOrd="0" destOrd="0" presId="urn:microsoft.com/office/officeart/2005/8/layout/radial4"/>
    <dgm:cxn modelId="{B97E8B49-2654-48AF-B979-1D7E0375F87A}" srcId="{5557264D-B500-4AB7-99FD-7235C41A0D56}" destId="{6570DC05-1291-41AA-9C46-BEB0950D0A04}" srcOrd="1" destOrd="0" parTransId="{5C9192F9-2C65-4350-9C7E-4065D424DD6E}" sibTransId="{EFC71482-E176-4383-A6E4-73D76F52EE91}"/>
    <dgm:cxn modelId="{A93D4F80-697D-4162-833B-B22647201A3C}" type="presOf" srcId="{F321A1D1-66F3-4404-9B6F-C97DB1F3EF37}" destId="{F45B46D9-BF4E-4287-B146-EF177B904D2F}" srcOrd="0" destOrd="0" presId="urn:microsoft.com/office/officeart/2005/8/layout/radial4"/>
    <dgm:cxn modelId="{04D0035B-C446-43DB-BBAE-1CD49EA4AF6A}" type="presOf" srcId="{5AF84993-06A5-47C6-9E50-02D110C8500E}" destId="{6465A721-068E-4B74-9D4B-2E5C2CD0E50B}" srcOrd="0" destOrd="0" presId="urn:microsoft.com/office/officeart/2005/8/layout/radial4"/>
    <dgm:cxn modelId="{D08A55BE-6FF6-4CFC-A570-90283257F637}" type="presOf" srcId="{BCB21F35-4CB2-40BA-A9CC-EBD1BC5B72FA}" destId="{5631D231-960E-4B2A-A2E3-7C1D34012B7A}" srcOrd="0" destOrd="0" presId="urn:microsoft.com/office/officeart/2005/8/layout/radial4"/>
    <dgm:cxn modelId="{D6BCD2FF-D1D6-4234-A8A0-908558D2FDFE}" type="presOf" srcId="{0C6E499E-CE90-41A5-9E1C-9C7F1DDEFC69}" destId="{7191CED2-3A9E-4D8C-9810-8C6120B605C1}" srcOrd="0" destOrd="0" presId="urn:microsoft.com/office/officeart/2005/8/layout/radial4"/>
    <dgm:cxn modelId="{CC799392-4D44-4AC9-BCC9-164646A83FB8}" srcId="{5557264D-B500-4AB7-99FD-7235C41A0D56}" destId="{F6CE1CFA-A0B3-4A8D-85AB-317EF030E635}" srcOrd="2" destOrd="0" parTransId="{F321A1D1-66F3-4404-9B6F-C97DB1F3EF37}" sibTransId="{59F2F68F-4697-4D93-BECA-341FFB9E1FB9}"/>
    <dgm:cxn modelId="{0CEF5EE2-050C-4DC0-A1E0-30CD1D34243F}" type="presOf" srcId="{FF9F5A47-F5B2-4833-B952-826861ADB71A}" destId="{2197F986-C20A-41A2-8AF2-AB4D0BDDB501}" srcOrd="0" destOrd="0" presId="urn:microsoft.com/office/officeart/2005/8/layout/radial4"/>
    <dgm:cxn modelId="{262EDA25-15DD-41A6-83E6-DAD14E3232BE}" type="presOf" srcId="{E5AF2C0B-6B44-4169-9EA9-2562355096AA}" destId="{F33BEE0D-348F-431F-A444-0A616E25C9B3}" srcOrd="0" destOrd="0" presId="urn:microsoft.com/office/officeart/2005/8/layout/radial4"/>
    <dgm:cxn modelId="{50F8B166-F7A4-49E7-A247-1E6D291922BC}" type="presParOf" srcId="{05EB0124-849C-440A-AB0D-9B16C0E22232}" destId="{53E376E2-3DA7-481D-A316-06F9E2215C9F}" srcOrd="0" destOrd="0" presId="urn:microsoft.com/office/officeart/2005/8/layout/radial4"/>
    <dgm:cxn modelId="{81C4F22A-CD7E-40EB-A8F1-73077801252D}" type="presParOf" srcId="{05EB0124-849C-440A-AB0D-9B16C0E22232}" destId="{C76613C4-5BE8-48CB-9F67-26D60A528643}" srcOrd="1" destOrd="0" presId="urn:microsoft.com/office/officeart/2005/8/layout/radial4"/>
    <dgm:cxn modelId="{A9664D6A-F88D-404F-8813-866E724279FA}" type="presParOf" srcId="{05EB0124-849C-440A-AB0D-9B16C0E22232}" destId="{6465A721-068E-4B74-9D4B-2E5C2CD0E50B}" srcOrd="2" destOrd="0" presId="urn:microsoft.com/office/officeart/2005/8/layout/radial4"/>
    <dgm:cxn modelId="{9EEC9647-9CBC-4729-98B1-8EF78E019302}" type="presParOf" srcId="{05EB0124-849C-440A-AB0D-9B16C0E22232}" destId="{FFC7716B-CBD5-469D-96B2-7015DDD733B9}" srcOrd="3" destOrd="0" presId="urn:microsoft.com/office/officeart/2005/8/layout/radial4"/>
    <dgm:cxn modelId="{8E9DBC62-2C1F-43A5-B89C-3DB941447A8A}" type="presParOf" srcId="{05EB0124-849C-440A-AB0D-9B16C0E22232}" destId="{2CACCE2A-5759-4D72-B408-4B647BD90712}" srcOrd="4" destOrd="0" presId="urn:microsoft.com/office/officeart/2005/8/layout/radial4"/>
    <dgm:cxn modelId="{48616E06-97FE-48D3-BE7D-03156AF76611}" type="presParOf" srcId="{05EB0124-849C-440A-AB0D-9B16C0E22232}" destId="{F45B46D9-BF4E-4287-B146-EF177B904D2F}" srcOrd="5" destOrd="0" presId="urn:microsoft.com/office/officeart/2005/8/layout/radial4"/>
    <dgm:cxn modelId="{B42832ED-35CD-49E3-8F85-489126650973}" type="presParOf" srcId="{05EB0124-849C-440A-AB0D-9B16C0E22232}" destId="{0C3EAD64-2A2C-4AA1-82F8-E32A40E0E1D9}" srcOrd="6" destOrd="0" presId="urn:microsoft.com/office/officeart/2005/8/layout/radial4"/>
    <dgm:cxn modelId="{C1FDB050-583F-4083-A191-16B8B8669735}" type="presParOf" srcId="{05EB0124-849C-440A-AB0D-9B16C0E22232}" destId="{A37183C3-5EAE-4C4E-B925-5F4D68DCD71E}" srcOrd="7" destOrd="0" presId="urn:microsoft.com/office/officeart/2005/8/layout/radial4"/>
    <dgm:cxn modelId="{3B6BA8CA-30D2-4B80-8199-9EF59640680D}" type="presParOf" srcId="{05EB0124-849C-440A-AB0D-9B16C0E22232}" destId="{F33BEE0D-348F-431F-A444-0A616E25C9B3}" srcOrd="8" destOrd="0" presId="urn:microsoft.com/office/officeart/2005/8/layout/radial4"/>
    <dgm:cxn modelId="{9B69532E-E736-458A-A6CB-E2167B9E9029}" type="presParOf" srcId="{05EB0124-849C-440A-AB0D-9B16C0E22232}" destId="{7191CED2-3A9E-4D8C-9810-8C6120B605C1}" srcOrd="9" destOrd="0" presId="urn:microsoft.com/office/officeart/2005/8/layout/radial4"/>
    <dgm:cxn modelId="{D4D31BD9-E3E5-4DAC-8724-388BDA35EC8C}" type="presParOf" srcId="{05EB0124-849C-440A-AB0D-9B16C0E22232}" destId="{45FB5CF5-3324-4E84-9567-8D0B2837CA38}" srcOrd="10" destOrd="0" presId="urn:microsoft.com/office/officeart/2005/8/layout/radial4"/>
    <dgm:cxn modelId="{C0C4A14F-BC26-447E-A111-A5B83563A183}" type="presParOf" srcId="{05EB0124-849C-440A-AB0D-9B16C0E22232}" destId="{2197F986-C20A-41A2-8AF2-AB4D0BDDB501}" srcOrd="11" destOrd="0" presId="urn:microsoft.com/office/officeart/2005/8/layout/radial4"/>
    <dgm:cxn modelId="{D5E18F8B-E6C3-458E-80D4-E1D4047874B4}" type="presParOf" srcId="{05EB0124-849C-440A-AB0D-9B16C0E22232}" destId="{5631D231-960E-4B2A-A2E3-7C1D34012B7A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D447D-3E75-47E1-8458-1C6BFED847D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57264D-B500-4AB7-99FD-7235C41A0D56}">
      <dgm:prSet phldrT="[Tekst]" custT="1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sz="1400" dirty="0" smtClean="0"/>
            <a:t>Struktury </a:t>
          </a:r>
          <a:r>
            <a:rPr lang="pl-PL" sz="1400" dirty="0" smtClean="0"/>
            <a:t>  </a:t>
          </a:r>
          <a:br>
            <a:rPr lang="pl-PL" sz="1400" dirty="0" smtClean="0"/>
          </a:br>
          <a:r>
            <a:rPr lang="pl-PL" sz="1400" dirty="0" smtClean="0"/>
            <a:t>w społeczeństwie </a:t>
          </a:r>
          <a:r>
            <a:rPr lang="pl-PL" sz="1400" dirty="0" smtClean="0"/>
            <a:t>są problemem</a:t>
          </a:r>
          <a:endParaRPr lang="pl-PL" sz="1400" dirty="0"/>
        </a:p>
      </dgm:t>
    </dgm:pt>
    <dgm:pt modelId="{F15AA17E-B540-4AC8-B749-F49C180EF1AD}" type="parTrans" cxnId="{C9E35442-397D-401C-ACE7-FEAC61D8CB9E}">
      <dgm:prSet/>
      <dgm:spPr/>
      <dgm:t>
        <a:bodyPr/>
        <a:lstStyle/>
        <a:p>
          <a:endParaRPr lang="pl-PL"/>
        </a:p>
      </dgm:t>
    </dgm:pt>
    <dgm:pt modelId="{1781568A-8774-4C6B-A347-9A78DA9CAFA9}" type="sibTrans" cxnId="{C9E35442-397D-401C-ACE7-FEAC61D8CB9E}">
      <dgm:prSet/>
      <dgm:spPr/>
      <dgm:t>
        <a:bodyPr/>
        <a:lstStyle/>
        <a:p>
          <a:endParaRPr lang="pl-PL"/>
        </a:p>
      </dgm:t>
    </dgm:pt>
    <dgm:pt modelId="{5AF84993-06A5-47C6-9E50-02D110C8500E}">
      <dgm:prSet phldrT="[Tekst]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Uprzedzenia / postawa otoczenia</a:t>
          </a:r>
          <a:endParaRPr lang="pl-PL" dirty="0"/>
        </a:p>
      </dgm:t>
    </dgm:pt>
    <dgm:pt modelId="{663D5A95-85A4-4D36-8AD3-2B3BCC5F1933}" type="parTrans" cxnId="{4DA2CED8-B369-4209-A832-CD8FAB6CF48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3C3B07A0-8F8D-47EF-9E03-198F13C3D7AD}" type="sibTrans" cxnId="{4DA2CED8-B369-4209-A832-CD8FAB6CF484}">
      <dgm:prSet/>
      <dgm:spPr/>
      <dgm:t>
        <a:bodyPr/>
        <a:lstStyle/>
        <a:p>
          <a:endParaRPr lang="pl-PL"/>
        </a:p>
      </dgm:t>
    </dgm:pt>
    <dgm:pt modelId="{6570DC05-1291-41AA-9C46-BEB0950D0A04}">
      <dgm:prSet phldrT="[Tekst]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Bariery architektoniczne</a:t>
          </a:r>
          <a:endParaRPr lang="pl-PL" dirty="0"/>
        </a:p>
      </dgm:t>
    </dgm:pt>
    <dgm:pt modelId="{5C9192F9-2C65-4350-9C7E-4065D424DD6E}" type="parTrans" cxnId="{B97E8B49-2654-48AF-B979-1D7E0375F87A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EFC71482-E176-4383-A6E4-73D76F52EE91}" type="sibTrans" cxnId="{B97E8B49-2654-48AF-B979-1D7E0375F87A}">
      <dgm:prSet/>
      <dgm:spPr/>
      <dgm:t>
        <a:bodyPr/>
        <a:lstStyle/>
        <a:p>
          <a:endParaRPr lang="pl-PL"/>
        </a:p>
      </dgm:t>
    </dgm:pt>
    <dgm:pt modelId="{F6CE1CFA-A0B3-4A8D-85AB-317EF030E635}">
      <dgm:prSet phldrT="[Tekst]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Utrudniony dostęp do edukacji</a:t>
          </a:r>
          <a:endParaRPr lang="pl-PL" dirty="0"/>
        </a:p>
      </dgm:t>
    </dgm:pt>
    <dgm:pt modelId="{F321A1D1-66F3-4404-9B6F-C97DB1F3EF37}" type="parTrans" cxnId="{CC799392-4D44-4AC9-BCC9-164646A83FB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59F2F68F-4697-4D93-BECA-341FFB9E1FB9}" type="sibTrans" cxnId="{CC799392-4D44-4AC9-BCC9-164646A83FB8}">
      <dgm:prSet/>
      <dgm:spPr/>
      <dgm:t>
        <a:bodyPr/>
        <a:lstStyle/>
        <a:p>
          <a:endParaRPr lang="pl-PL"/>
        </a:p>
      </dgm:t>
    </dgm:pt>
    <dgm:pt modelId="{D0CF3C62-1407-4A5B-9B55-09F03E1F3A5E}">
      <dgm:prSet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Niedostępny transport</a:t>
          </a:r>
          <a:endParaRPr lang="pl-PL" dirty="0"/>
        </a:p>
      </dgm:t>
    </dgm:pt>
    <dgm:pt modelId="{0C6E499E-CE90-41A5-9E1C-9C7F1DDEFC69}" type="parTrans" cxnId="{C118DB59-1828-4AE3-9A39-C1BA1949CB1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D0F148AC-35A8-4191-A391-ED8B66376AEE}" type="sibTrans" cxnId="{C118DB59-1828-4AE3-9A39-C1BA1949CB18}">
      <dgm:prSet/>
      <dgm:spPr/>
      <dgm:t>
        <a:bodyPr/>
        <a:lstStyle/>
        <a:p>
          <a:endParaRPr lang="pl-PL"/>
        </a:p>
      </dgm:t>
    </dgm:pt>
    <dgm:pt modelId="{E5AF2C0B-6B44-4169-9EA9-2562355096AA}">
      <dgm:prSet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Dyskryminacja na rynku pracy</a:t>
          </a:r>
          <a:endParaRPr lang="pl-PL" dirty="0"/>
        </a:p>
      </dgm:t>
    </dgm:pt>
    <dgm:pt modelId="{827AB30B-100C-4A44-A269-E089F5C142FE}" type="parTrans" cxnId="{0C2B5304-1308-4F66-8480-D634EC2F6A2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CDC8AE5C-414D-4AEC-BAE5-B616E751AD90}" type="sibTrans" cxnId="{0C2B5304-1308-4F66-8480-D634EC2F6A24}">
      <dgm:prSet/>
      <dgm:spPr/>
      <dgm:t>
        <a:bodyPr/>
        <a:lstStyle/>
        <a:p>
          <a:endParaRPr lang="pl-PL"/>
        </a:p>
      </dgm:t>
    </dgm:pt>
    <dgm:pt modelId="{BCB21F35-4CB2-40BA-A9CC-EBD1BC5B72FA}">
      <dgm:prSet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pl-PL" dirty="0" smtClean="0"/>
            <a:t>Utrudniony dostęp do informacji</a:t>
          </a:r>
          <a:endParaRPr lang="pl-PL" dirty="0"/>
        </a:p>
      </dgm:t>
    </dgm:pt>
    <dgm:pt modelId="{FF9F5A47-F5B2-4833-B952-826861ADB71A}" type="parTrans" cxnId="{74DA7A5C-79C5-4A1C-9770-B47FD8D81598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pl-PL"/>
        </a:p>
      </dgm:t>
    </dgm:pt>
    <dgm:pt modelId="{A1BF56C8-E7A3-4167-B718-A8DCC446923A}" type="sibTrans" cxnId="{74DA7A5C-79C5-4A1C-9770-B47FD8D81598}">
      <dgm:prSet/>
      <dgm:spPr/>
      <dgm:t>
        <a:bodyPr/>
        <a:lstStyle/>
        <a:p>
          <a:endParaRPr lang="pl-PL"/>
        </a:p>
      </dgm:t>
    </dgm:pt>
    <dgm:pt modelId="{05EB0124-849C-440A-AB0D-9B16C0E22232}" type="pres">
      <dgm:prSet presAssocID="{55DD447D-3E75-47E1-8458-1C6BFED847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3E376E2-3DA7-481D-A316-06F9E2215C9F}" type="pres">
      <dgm:prSet presAssocID="{5557264D-B500-4AB7-99FD-7235C41A0D56}" presName="centerShape" presStyleLbl="node0" presStyleIdx="0" presStyleCnt="1" custScaleX="124662"/>
      <dgm:spPr/>
      <dgm:t>
        <a:bodyPr/>
        <a:lstStyle/>
        <a:p>
          <a:endParaRPr lang="pl-PL"/>
        </a:p>
      </dgm:t>
    </dgm:pt>
    <dgm:pt modelId="{C76613C4-5BE8-48CB-9F67-26D60A528643}" type="pres">
      <dgm:prSet presAssocID="{663D5A95-85A4-4D36-8AD3-2B3BCC5F1933}" presName="parTrans" presStyleLbl="bgSibTrans2D1" presStyleIdx="0" presStyleCnt="6"/>
      <dgm:spPr/>
      <dgm:t>
        <a:bodyPr/>
        <a:lstStyle/>
        <a:p>
          <a:endParaRPr lang="pl-PL"/>
        </a:p>
      </dgm:t>
    </dgm:pt>
    <dgm:pt modelId="{6465A721-068E-4B74-9D4B-2E5C2CD0E50B}" type="pres">
      <dgm:prSet presAssocID="{5AF84993-06A5-47C6-9E50-02D110C8500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C7716B-CBD5-469D-96B2-7015DDD733B9}" type="pres">
      <dgm:prSet presAssocID="{5C9192F9-2C65-4350-9C7E-4065D424DD6E}" presName="parTrans" presStyleLbl="bgSibTrans2D1" presStyleIdx="1" presStyleCnt="6"/>
      <dgm:spPr/>
      <dgm:t>
        <a:bodyPr/>
        <a:lstStyle/>
        <a:p>
          <a:endParaRPr lang="pl-PL"/>
        </a:p>
      </dgm:t>
    </dgm:pt>
    <dgm:pt modelId="{2CACCE2A-5759-4D72-B408-4B647BD90712}" type="pres">
      <dgm:prSet presAssocID="{6570DC05-1291-41AA-9C46-BEB0950D0A0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5B46D9-BF4E-4287-B146-EF177B904D2F}" type="pres">
      <dgm:prSet presAssocID="{F321A1D1-66F3-4404-9B6F-C97DB1F3EF37}" presName="parTrans" presStyleLbl="bgSibTrans2D1" presStyleIdx="2" presStyleCnt="6"/>
      <dgm:spPr/>
      <dgm:t>
        <a:bodyPr/>
        <a:lstStyle/>
        <a:p>
          <a:endParaRPr lang="pl-PL"/>
        </a:p>
      </dgm:t>
    </dgm:pt>
    <dgm:pt modelId="{0C3EAD64-2A2C-4AA1-82F8-E32A40E0E1D9}" type="pres">
      <dgm:prSet presAssocID="{F6CE1CFA-A0B3-4A8D-85AB-317EF030E635}" presName="node" presStyleLbl="node1" presStyleIdx="2" presStyleCnt="6" custRadScaleRad="99808" custRadScaleInc="73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7183C3-5EAE-4C4E-B925-5F4D68DCD71E}" type="pres">
      <dgm:prSet presAssocID="{827AB30B-100C-4A44-A269-E089F5C142FE}" presName="parTrans" presStyleLbl="bgSibTrans2D1" presStyleIdx="3" presStyleCnt="6"/>
      <dgm:spPr/>
      <dgm:t>
        <a:bodyPr/>
        <a:lstStyle/>
        <a:p>
          <a:endParaRPr lang="pl-PL"/>
        </a:p>
      </dgm:t>
    </dgm:pt>
    <dgm:pt modelId="{F33BEE0D-348F-431F-A444-0A616E25C9B3}" type="pres">
      <dgm:prSet presAssocID="{E5AF2C0B-6B44-4169-9EA9-2562355096AA}" presName="node" presStyleLbl="node1" presStyleIdx="3" presStyleCnt="6" custRadScaleRad="100293" custRadScaleInc="16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91CED2-3A9E-4D8C-9810-8C6120B605C1}" type="pres">
      <dgm:prSet presAssocID="{0C6E499E-CE90-41A5-9E1C-9C7F1DDEFC69}" presName="parTrans" presStyleLbl="bgSibTrans2D1" presStyleIdx="4" presStyleCnt="6"/>
      <dgm:spPr/>
      <dgm:t>
        <a:bodyPr/>
        <a:lstStyle/>
        <a:p>
          <a:endParaRPr lang="pl-PL"/>
        </a:p>
      </dgm:t>
    </dgm:pt>
    <dgm:pt modelId="{45FB5CF5-3324-4E84-9567-8D0B2837CA38}" type="pres">
      <dgm:prSet presAssocID="{D0CF3C62-1407-4A5B-9B55-09F03E1F3A5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97F986-C20A-41A2-8AF2-AB4D0BDDB501}" type="pres">
      <dgm:prSet presAssocID="{FF9F5A47-F5B2-4833-B952-826861ADB71A}" presName="parTrans" presStyleLbl="bgSibTrans2D1" presStyleIdx="5" presStyleCnt="6"/>
      <dgm:spPr/>
      <dgm:t>
        <a:bodyPr/>
        <a:lstStyle/>
        <a:p>
          <a:endParaRPr lang="pl-PL"/>
        </a:p>
      </dgm:t>
    </dgm:pt>
    <dgm:pt modelId="{5631D231-960E-4B2A-A2E3-7C1D34012B7A}" type="pres">
      <dgm:prSet presAssocID="{BCB21F35-4CB2-40BA-A9CC-EBD1BC5B72F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F05B1C1-83B5-46B2-BF00-7079042B4820}" type="presOf" srcId="{5C9192F9-2C65-4350-9C7E-4065D424DD6E}" destId="{FFC7716B-CBD5-469D-96B2-7015DDD733B9}" srcOrd="0" destOrd="0" presId="urn:microsoft.com/office/officeart/2005/8/layout/radial4"/>
    <dgm:cxn modelId="{B704E06C-6C43-43E5-9633-9B9BA3B6B4FC}" type="presOf" srcId="{0C6E499E-CE90-41A5-9E1C-9C7F1DDEFC69}" destId="{7191CED2-3A9E-4D8C-9810-8C6120B605C1}" srcOrd="0" destOrd="0" presId="urn:microsoft.com/office/officeart/2005/8/layout/radial4"/>
    <dgm:cxn modelId="{57B66095-EFB6-4E40-81C9-3E4A40C4D76C}" type="presOf" srcId="{5AF84993-06A5-47C6-9E50-02D110C8500E}" destId="{6465A721-068E-4B74-9D4B-2E5C2CD0E50B}" srcOrd="0" destOrd="0" presId="urn:microsoft.com/office/officeart/2005/8/layout/radial4"/>
    <dgm:cxn modelId="{3E299236-4B92-44E5-8418-DE3917EBCAF4}" type="presOf" srcId="{6570DC05-1291-41AA-9C46-BEB0950D0A04}" destId="{2CACCE2A-5759-4D72-B408-4B647BD90712}" srcOrd="0" destOrd="0" presId="urn:microsoft.com/office/officeart/2005/8/layout/radial4"/>
    <dgm:cxn modelId="{79003B1A-E0A3-4704-97AD-D62969B7C1BB}" type="presOf" srcId="{BCB21F35-4CB2-40BA-A9CC-EBD1BC5B72FA}" destId="{5631D231-960E-4B2A-A2E3-7C1D34012B7A}" srcOrd="0" destOrd="0" presId="urn:microsoft.com/office/officeart/2005/8/layout/radial4"/>
    <dgm:cxn modelId="{C9E35442-397D-401C-ACE7-FEAC61D8CB9E}" srcId="{55DD447D-3E75-47E1-8458-1C6BFED847D6}" destId="{5557264D-B500-4AB7-99FD-7235C41A0D56}" srcOrd="0" destOrd="0" parTransId="{F15AA17E-B540-4AC8-B749-F49C180EF1AD}" sibTransId="{1781568A-8774-4C6B-A347-9A78DA9CAFA9}"/>
    <dgm:cxn modelId="{6531E766-3D54-4F4C-9552-7616C259D7BD}" type="presOf" srcId="{5557264D-B500-4AB7-99FD-7235C41A0D56}" destId="{53E376E2-3DA7-481D-A316-06F9E2215C9F}" srcOrd="0" destOrd="0" presId="urn:microsoft.com/office/officeart/2005/8/layout/radial4"/>
    <dgm:cxn modelId="{7449C389-9D03-4F24-8C02-0FD0A7A7AA64}" type="presOf" srcId="{F321A1D1-66F3-4404-9B6F-C97DB1F3EF37}" destId="{F45B46D9-BF4E-4287-B146-EF177B904D2F}" srcOrd="0" destOrd="0" presId="urn:microsoft.com/office/officeart/2005/8/layout/radial4"/>
    <dgm:cxn modelId="{C118DB59-1828-4AE3-9A39-C1BA1949CB18}" srcId="{5557264D-B500-4AB7-99FD-7235C41A0D56}" destId="{D0CF3C62-1407-4A5B-9B55-09F03E1F3A5E}" srcOrd="4" destOrd="0" parTransId="{0C6E499E-CE90-41A5-9E1C-9C7F1DDEFC69}" sibTransId="{D0F148AC-35A8-4191-A391-ED8B66376AEE}"/>
    <dgm:cxn modelId="{67E775DA-268A-46AC-BA89-BAEC1E867CE2}" type="presOf" srcId="{E5AF2C0B-6B44-4169-9EA9-2562355096AA}" destId="{F33BEE0D-348F-431F-A444-0A616E25C9B3}" srcOrd="0" destOrd="0" presId="urn:microsoft.com/office/officeart/2005/8/layout/radial4"/>
    <dgm:cxn modelId="{62536423-651E-4815-8968-1ACBEB24F389}" type="presOf" srcId="{55DD447D-3E75-47E1-8458-1C6BFED847D6}" destId="{05EB0124-849C-440A-AB0D-9B16C0E22232}" srcOrd="0" destOrd="0" presId="urn:microsoft.com/office/officeart/2005/8/layout/radial4"/>
    <dgm:cxn modelId="{4DA2CED8-B369-4209-A832-CD8FAB6CF484}" srcId="{5557264D-B500-4AB7-99FD-7235C41A0D56}" destId="{5AF84993-06A5-47C6-9E50-02D110C8500E}" srcOrd="0" destOrd="0" parTransId="{663D5A95-85A4-4D36-8AD3-2B3BCC5F1933}" sibTransId="{3C3B07A0-8F8D-47EF-9E03-198F13C3D7AD}"/>
    <dgm:cxn modelId="{01ECB653-499F-42D5-8AB8-8C07FD4A1227}" type="presOf" srcId="{827AB30B-100C-4A44-A269-E089F5C142FE}" destId="{A37183C3-5EAE-4C4E-B925-5F4D68DCD71E}" srcOrd="0" destOrd="0" presId="urn:microsoft.com/office/officeart/2005/8/layout/radial4"/>
    <dgm:cxn modelId="{74DA7A5C-79C5-4A1C-9770-B47FD8D81598}" srcId="{5557264D-B500-4AB7-99FD-7235C41A0D56}" destId="{BCB21F35-4CB2-40BA-A9CC-EBD1BC5B72FA}" srcOrd="5" destOrd="0" parTransId="{FF9F5A47-F5B2-4833-B952-826861ADB71A}" sibTransId="{A1BF56C8-E7A3-4167-B718-A8DCC446923A}"/>
    <dgm:cxn modelId="{0C2B5304-1308-4F66-8480-D634EC2F6A24}" srcId="{5557264D-B500-4AB7-99FD-7235C41A0D56}" destId="{E5AF2C0B-6B44-4169-9EA9-2562355096AA}" srcOrd="3" destOrd="0" parTransId="{827AB30B-100C-4A44-A269-E089F5C142FE}" sibTransId="{CDC8AE5C-414D-4AEC-BAE5-B616E751AD90}"/>
    <dgm:cxn modelId="{B9CBFBC4-41BE-400D-8509-75531978CBF0}" type="presOf" srcId="{663D5A95-85A4-4D36-8AD3-2B3BCC5F1933}" destId="{C76613C4-5BE8-48CB-9F67-26D60A528643}" srcOrd="0" destOrd="0" presId="urn:microsoft.com/office/officeart/2005/8/layout/radial4"/>
    <dgm:cxn modelId="{B97E8B49-2654-48AF-B979-1D7E0375F87A}" srcId="{5557264D-B500-4AB7-99FD-7235C41A0D56}" destId="{6570DC05-1291-41AA-9C46-BEB0950D0A04}" srcOrd="1" destOrd="0" parTransId="{5C9192F9-2C65-4350-9C7E-4065D424DD6E}" sibTransId="{EFC71482-E176-4383-A6E4-73D76F52EE91}"/>
    <dgm:cxn modelId="{CC799392-4D44-4AC9-BCC9-164646A83FB8}" srcId="{5557264D-B500-4AB7-99FD-7235C41A0D56}" destId="{F6CE1CFA-A0B3-4A8D-85AB-317EF030E635}" srcOrd="2" destOrd="0" parTransId="{F321A1D1-66F3-4404-9B6F-C97DB1F3EF37}" sibTransId="{59F2F68F-4697-4D93-BECA-341FFB9E1FB9}"/>
    <dgm:cxn modelId="{452A14A6-D0D1-4C38-8980-3B8675D213A0}" type="presOf" srcId="{D0CF3C62-1407-4A5B-9B55-09F03E1F3A5E}" destId="{45FB5CF5-3324-4E84-9567-8D0B2837CA38}" srcOrd="0" destOrd="0" presId="urn:microsoft.com/office/officeart/2005/8/layout/radial4"/>
    <dgm:cxn modelId="{4E79DE53-50F7-42E9-88F6-EBE5C3B16EF9}" type="presOf" srcId="{F6CE1CFA-A0B3-4A8D-85AB-317EF030E635}" destId="{0C3EAD64-2A2C-4AA1-82F8-E32A40E0E1D9}" srcOrd="0" destOrd="0" presId="urn:microsoft.com/office/officeart/2005/8/layout/radial4"/>
    <dgm:cxn modelId="{553AD9E6-2623-43EB-B6E0-6BBE4C6EE3F8}" type="presOf" srcId="{FF9F5A47-F5B2-4833-B952-826861ADB71A}" destId="{2197F986-C20A-41A2-8AF2-AB4D0BDDB501}" srcOrd="0" destOrd="0" presId="urn:microsoft.com/office/officeart/2005/8/layout/radial4"/>
    <dgm:cxn modelId="{F5CB9722-82F7-4AD5-8385-E9457BB5388F}" type="presParOf" srcId="{05EB0124-849C-440A-AB0D-9B16C0E22232}" destId="{53E376E2-3DA7-481D-A316-06F9E2215C9F}" srcOrd="0" destOrd="0" presId="urn:microsoft.com/office/officeart/2005/8/layout/radial4"/>
    <dgm:cxn modelId="{E2769FAB-EB1D-4402-A900-5B3FB770EFDA}" type="presParOf" srcId="{05EB0124-849C-440A-AB0D-9B16C0E22232}" destId="{C76613C4-5BE8-48CB-9F67-26D60A528643}" srcOrd="1" destOrd="0" presId="urn:microsoft.com/office/officeart/2005/8/layout/radial4"/>
    <dgm:cxn modelId="{2F68459E-6811-4E5A-9217-E5EC262A27DB}" type="presParOf" srcId="{05EB0124-849C-440A-AB0D-9B16C0E22232}" destId="{6465A721-068E-4B74-9D4B-2E5C2CD0E50B}" srcOrd="2" destOrd="0" presId="urn:microsoft.com/office/officeart/2005/8/layout/radial4"/>
    <dgm:cxn modelId="{BB30DCCF-D03E-4E73-9A1A-689235E5FD2C}" type="presParOf" srcId="{05EB0124-849C-440A-AB0D-9B16C0E22232}" destId="{FFC7716B-CBD5-469D-96B2-7015DDD733B9}" srcOrd="3" destOrd="0" presId="urn:microsoft.com/office/officeart/2005/8/layout/radial4"/>
    <dgm:cxn modelId="{4C3CE59B-E9E4-4C9C-A7E6-29E403558FCE}" type="presParOf" srcId="{05EB0124-849C-440A-AB0D-9B16C0E22232}" destId="{2CACCE2A-5759-4D72-B408-4B647BD90712}" srcOrd="4" destOrd="0" presId="urn:microsoft.com/office/officeart/2005/8/layout/radial4"/>
    <dgm:cxn modelId="{CB0E00F3-E62D-4C28-A044-73A3F5D1F974}" type="presParOf" srcId="{05EB0124-849C-440A-AB0D-9B16C0E22232}" destId="{F45B46D9-BF4E-4287-B146-EF177B904D2F}" srcOrd="5" destOrd="0" presId="urn:microsoft.com/office/officeart/2005/8/layout/radial4"/>
    <dgm:cxn modelId="{1FE6C6C3-7FF0-4520-8E55-F7BF4174AB85}" type="presParOf" srcId="{05EB0124-849C-440A-AB0D-9B16C0E22232}" destId="{0C3EAD64-2A2C-4AA1-82F8-E32A40E0E1D9}" srcOrd="6" destOrd="0" presId="urn:microsoft.com/office/officeart/2005/8/layout/radial4"/>
    <dgm:cxn modelId="{077E6104-21D0-4DC0-98B0-457449B12D60}" type="presParOf" srcId="{05EB0124-849C-440A-AB0D-9B16C0E22232}" destId="{A37183C3-5EAE-4C4E-B925-5F4D68DCD71E}" srcOrd="7" destOrd="0" presId="urn:microsoft.com/office/officeart/2005/8/layout/radial4"/>
    <dgm:cxn modelId="{DEEB18C9-3838-41A7-86BD-9DF7CC0F09EF}" type="presParOf" srcId="{05EB0124-849C-440A-AB0D-9B16C0E22232}" destId="{F33BEE0D-348F-431F-A444-0A616E25C9B3}" srcOrd="8" destOrd="0" presId="urn:microsoft.com/office/officeart/2005/8/layout/radial4"/>
    <dgm:cxn modelId="{19B61BD1-D4EF-4887-9ED8-51CA1131888A}" type="presParOf" srcId="{05EB0124-849C-440A-AB0D-9B16C0E22232}" destId="{7191CED2-3A9E-4D8C-9810-8C6120B605C1}" srcOrd="9" destOrd="0" presId="urn:microsoft.com/office/officeart/2005/8/layout/radial4"/>
    <dgm:cxn modelId="{953947EF-F41F-42F8-88E1-2262489155E1}" type="presParOf" srcId="{05EB0124-849C-440A-AB0D-9B16C0E22232}" destId="{45FB5CF5-3324-4E84-9567-8D0B2837CA38}" srcOrd="10" destOrd="0" presId="urn:microsoft.com/office/officeart/2005/8/layout/radial4"/>
    <dgm:cxn modelId="{B8BC0C7C-4CF0-4B39-8C94-ADC3E4B28560}" type="presParOf" srcId="{05EB0124-849C-440A-AB0D-9B16C0E22232}" destId="{2197F986-C20A-41A2-8AF2-AB4D0BDDB501}" srcOrd="11" destOrd="0" presId="urn:microsoft.com/office/officeart/2005/8/layout/radial4"/>
    <dgm:cxn modelId="{6CBD8072-3EED-4A82-9A50-D08F1725C3A6}" type="presParOf" srcId="{05EB0124-849C-440A-AB0D-9B16C0E22232}" destId="{5631D231-960E-4B2A-A2E3-7C1D34012B7A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376E2-3DA7-481D-A316-06F9E2215C9F}">
      <dsp:nvSpPr>
        <dsp:cNvPr id="0" name=""/>
        <dsp:cNvSpPr/>
      </dsp:nvSpPr>
      <dsp:spPr>
        <a:xfrm>
          <a:off x="3439589" y="1977890"/>
          <a:ext cx="1620295" cy="1620295"/>
        </a:xfrm>
        <a:prstGeom prst="ellipse">
          <a:avLst/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Stan osoby jest problemem</a:t>
          </a:r>
          <a:endParaRPr lang="pl-PL" sz="1700" kern="1200" dirty="0"/>
        </a:p>
      </dsp:txBody>
      <dsp:txXfrm>
        <a:off x="3676876" y="2215177"/>
        <a:ext cx="1145721" cy="1145721"/>
      </dsp:txXfrm>
    </dsp:sp>
    <dsp:sp modelId="{C76613C4-5BE8-48CB-9F67-26D60A528643}">
      <dsp:nvSpPr>
        <dsp:cNvPr id="0" name=""/>
        <dsp:cNvSpPr/>
      </dsp:nvSpPr>
      <dsp:spPr>
        <a:xfrm rot="10800000">
          <a:off x="1796250" y="2557146"/>
          <a:ext cx="1552955" cy="461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5A721-068E-4B74-9D4B-2E5C2CD0E50B}">
      <dsp:nvSpPr>
        <dsp:cNvPr id="0" name=""/>
        <dsp:cNvSpPr/>
      </dsp:nvSpPr>
      <dsp:spPr>
        <a:xfrm>
          <a:off x="1229147" y="2334355"/>
          <a:ext cx="1134206" cy="907365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diagnoza</a:t>
          </a:r>
          <a:endParaRPr lang="pl-PL" sz="1500" kern="1200" dirty="0"/>
        </a:p>
      </dsp:txBody>
      <dsp:txXfrm>
        <a:off x="1255723" y="2360931"/>
        <a:ext cx="1081054" cy="854213"/>
      </dsp:txXfrm>
    </dsp:sp>
    <dsp:sp modelId="{FFC7716B-CBD5-469D-96B2-7015DDD733B9}">
      <dsp:nvSpPr>
        <dsp:cNvPr id="0" name=""/>
        <dsp:cNvSpPr/>
      </dsp:nvSpPr>
      <dsp:spPr>
        <a:xfrm rot="12960000">
          <a:off x="2116530" y="1571425"/>
          <a:ext cx="1552955" cy="461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CCE2A-5759-4D72-B408-4B647BD90712}">
      <dsp:nvSpPr>
        <dsp:cNvPr id="0" name=""/>
        <dsp:cNvSpPr/>
      </dsp:nvSpPr>
      <dsp:spPr>
        <a:xfrm>
          <a:off x="1697721" y="892232"/>
          <a:ext cx="1134206" cy="907365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terapia</a:t>
          </a:r>
          <a:endParaRPr lang="pl-PL" sz="1500" kern="1200" dirty="0"/>
        </a:p>
      </dsp:txBody>
      <dsp:txXfrm>
        <a:off x="1724297" y="918808"/>
        <a:ext cx="1081054" cy="854213"/>
      </dsp:txXfrm>
    </dsp:sp>
    <dsp:sp modelId="{F45B46D9-BF4E-4287-B146-EF177B904D2F}">
      <dsp:nvSpPr>
        <dsp:cNvPr id="0" name=""/>
        <dsp:cNvSpPr/>
      </dsp:nvSpPr>
      <dsp:spPr>
        <a:xfrm rot="15120000">
          <a:off x="2955035" y="962215"/>
          <a:ext cx="1552955" cy="461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EAD64-2A2C-4AA1-82F8-E32A40E0E1D9}">
      <dsp:nvSpPr>
        <dsp:cNvPr id="0" name=""/>
        <dsp:cNvSpPr/>
      </dsp:nvSpPr>
      <dsp:spPr>
        <a:xfrm>
          <a:off x="2924464" y="950"/>
          <a:ext cx="1134206" cy="907365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rehabilitacja</a:t>
          </a:r>
          <a:endParaRPr lang="pl-PL" sz="1500" kern="1200" dirty="0"/>
        </a:p>
      </dsp:txBody>
      <dsp:txXfrm>
        <a:off x="2951040" y="27526"/>
        <a:ext cx="1081054" cy="854213"/>
      </dsp:txXfrm>
    </dsp:sp>
    <dsp:sp modelId="{A37183C3-5EAE-4C4E-B925-5F4D68DCD71E}">
      <dsp:nvSpPr>
        <dsp:cNvPr id="0" name=""/>
        <dsp:cNvSpPr/>
      </dsp:nvSpPr>
      <dsp:spPr>
        <a:xfrm rot="17310456">
          <a:off x="4003400" y="963273"/>
          <a:ext cx="1559748" cy="461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BEE0D-348F-431F-A444-0A616E25C9B3}">
      <dsp:nvSpPr>
        <dsp:cNvPr id="0" name=""/>
        <dsp:cNvSpPr/>
      </dsp:nvSpPr>
      <dsp:spPr>
        <a:xfrm>
          <a:off x="4463727" y="942"/>
          <a:ext cx="1134206" cy="907365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leczenie</a:t>
          </a:r>
          <a:endParaRPr lang="pl-PL" sz="1500" kern="1200" dirty="0"/>
        </a:p>
      </dsp:txBody>
      <dsp:txXfrm>
        <a:off x="4490303" y="27518"/>
        <a:ext cx="1081054" cy="854213"/>
      </dsp:txXfrm>
    </dsp:sp>
    <dsp:sp modelId="{7191CED2-3A9E-4D8C-9810-8C6120B605C1}">
      <dsp:nvSpPr>
        <dsp:cNvPr id="0" name=""/>
        <dsp:cNvSpPr/>
      </dsp:nvSpPr>
      <dsp:spPr>
        <a:xfrm rot="19440000">
          <a:off x="4829988" y="1571425"/>
          <a:ext cx="1552955" cy="461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B5CF5-3324-4E84-9567-8D0B2837CA38}">
      <dsp:nvSpPr>
        <dsp:cNvPr id="0" name=""/>
        <dsp:cNvSpPr/>
      </dsp:nvSpPr>
      <dsp:spPr>
        <a:xfrm>
          <a:off x="5667546" y="892232"/>
          <a:ext cx="1134206" cy="907365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specjalne Instytucje</a:t>
          </a:r>
          <a:endParaRPr lang="pl-PL" sz="1500" kern="1200" dirty="0"/>
        </a:p>
      </dsp:txBody>
      <dsp:txXfrm>
        <a:off x="5694122" y="918808"/>
        <a:ext cx="1081054" cy="854213"/>
      </dsp:txXfrm>
    </dsp:sp>
    <dsp:sp modelId="{2197F986-C20A-41A2-8AF2-AB4D0BDDB501}">
      <dsp:nvSpPr>
        <dsp:cNvPr id="0" name=""/>
        <dsp:cNvSpPr/>
      </dsp:nvSpPr>
      <dsp:spPr>
        <a:xfrm>
          <a:off x="5150268" y="2557146"/>
          <a:ext cx="1552955" cy="461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1D231-960E-4B2A-A2E3-7C1D34012B7A}">
      <dsp:nvSpPr>
        <dsp:cNvPr id="0" name=""/>
        <dsp:cNvSpPr/>
      </dsp:nvSpPr>
      <dsp:spPr>
        <a:xfrm>
          <a:off x="6136121" y="2334355"/>
          <a:ext cx="1134206" cy="907365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segregacja w edukacji i na rynku pracy</a:t>
          </a:r>
          <a:endParaRPr lang="pl-PL" sz="1500" kern="1200" dirty="0"/>
        </a:p>
      </dsp:txBody>
      <dsp:txXfrm>
        <a:off x="6162697" y="2360931"/>
        <a:ext cx="1081054" cy="854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376E2-3DA7-481D-A316-06F9E2215C9F}">
      <dsp:nvSpPr>
        <dsp:cNvPr id="0" name=""/>
        <dsp:cNvSpPr/>
      </dsp:nvSpPr>
      <dsp:spPr>
        <a:xfrm>
          <a:off x="3256355" y="2018630"/>
          <a:ext cx="2059789" cy="1652299"/>
        </a:xfrm>
        <a:prstGeom prst="ellipse">
          <a:avLst/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Struktury </a:t>
          </a:r>
          <a:r>
            <a:rPr lang="pl-PL" sz="1400" kern="1200" dirty="0" smtClean="0"/>
            <a:t>  </a:t>
          </a:r>
          <a:br>
            <a:rPr lang="pl-PL" sz="1400" kern="1200" dirty="0" smtClean="0"/>
          </a:br>
          <a:r>
            <a:rPr lang="pl-PL" sz="1400" kern="1200" dirty="0" smtClean="0"/>
            <a:t>w społeczeństwie </a:t>
          </a:r>
          <a:r>
            <a:rPr lang="pl-PL" sz="1400" kern="1200" dirty="0" smtClean="0"/>
            <a:t>są problemem</a:t>
          </a:r>
          <a:endParaRPr lang="pl-PL" sz="1400" kern="1200" dirty="0"/>
        </a:p>
      </dsp:txBody>
      <dsp:txXfrm>
        <a:off x="3558004" y="2260604"/>
        <a:ext cx="1456491" cy="1168351"/>
      </dsp:txXfrm>
    </dsp:sp>
    <dsp:sp modelId="{C76613C4-5BE8-48CB-9F67-26D60A528643}">
      <dsp:nvSpPr>
        <dsp:cNvPr id="0" name=""/>
        <dsp:cNvSpPr/>
      </dsp:nvSpPr>
      <dsp:spPr>
        <a:xfrm rot="10800000">
          <a:off x="1782791" y="2609327"/>
          <a:ext cx="1392518" cy="4709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5A721-068E-4B74-9D4B-2E5C2CD0E50B}">
      <dsp:nvSpPr>
        <dsp:cNvPr id="0" name=""/>
        <dsp:cNvSpPr/>
      </dsp:nvSpPr>
      <dsp:spPr>
        <a:xfrm>
          <a:off x="1204486" y="2382136"/>
          <a:ext cx="1156609" cy="9252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Uprzedzenia / postawa otoczenia</a:t>
          </a:r>
          <a:endParaRPr lang="pl-PL" sz="1100" kern="1200" dirty="0"/>
        </a:p>
      </dsp:txBody>
      <dsp:txXfrm>
        <a:off x="1231587" y="2409237"/>
        <a:ext cx="1102407" cy="871085"/>
      </dsp:txXfrm>
    </dsp:sp>
    <dsp:sp modelId="{FFC7716B-CBD5-469D-96B2-7015DDD733B9}">
      <dsp:nvSpPr>
        <dsp:cNvPr id="0" name=""/>
        <dsp:cNvSpPr/>
      </dsp:nvSpPr>
      <dsp:spPr>
        <a:xfrm rot="12960000">
          <a:off x="2120142" y="1571066"/>
          <a:ext cx="1474124" cy="4709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CCE2A-5759-4D72-B408-4B647BD90712}">
      <dsp:nvSpPr>
        <dsp:cNvPr id="0" name=""/>
        <dsp:cNvSpPr/>
      </dsp:nvSpPr>
      <dsp:spPr>
        <a:xfrm>
          <a:off x="1682604" y="910640"/>
          <a:ext cx="1156609" cy="9252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Bariery architektoniczne</a:t>
          </a:r>
          <a:endParaRPr lang="pl-PL" sz="1100" kern="1200" dirty="0"/>
        </a:p>
      </dsp:txBody>
      <dsp:txXfrm>
        <a:off x="1709705" y="937741"/>
        <a:ext cx="1102407" cy="871085"/>
      </dsp:txXfrm>
    </dsp:sp>
    <dsp:sp modelId="{F45B46D9-BF4E-4287-B146-EF177B904D2F}">
      <dsp:nvSpPr>
        <dsp:cNvPr id="0" name=""/>
        <dsp:cNvSpPr/>
      </dsp:nvSpPr>
      <dsp:spPr>
        <a:xfrm rot="15243993">
          <a:off x="3044059" y="972245"/>
          <a:ext cx="1549644" cy="4709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EAD64-2A2C-4AA1-82F8-E32A40E0E1D9}">
      <dsp:nvSpPr>
        <dsp:cNvPr id="0" name=""/>
        <dsp:cNvSpPr/>
      </dsp:nvSpPr>
      <dsp:spPr>
        <a:xfrm>
          <a:off x="3027871" y="0"/>
          <a:ext cx="1156609" cy="9252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Utrudniony dostęp do edukacji</a:t>
          </a:r>
          <a:endParaRPr lang="pl-PL" sz="1100" kern="1200" dirty="0"/>
        </a:p>
      </dsp:txBody>
      <dsp:txXfrm>
        <a:off x="3054972" y="27101"/>
        <a:ext cx="1102407" cy="871085"/>
      </dsp:txXfrm>
    </dsp:sp>
    <dsp:sp modelId="{A37183C3-5EAE-4C4E-B925-5F4D68DCD71E}">
      <dsp:nvSpPr>
        <dsp:cNvPr id="0" name=""/>
        <dsp:cNvSpPr/>
      </dsp:nvSpPr>
      <dsp:spPr>
        <a:xfrm rot="17310456">
          <a:off x="4044078" y="976381"/>
          <a:ext cx="1577576" cy="4709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BEE0D-348F-431F-A444-0A616E25C9B3}">
      <dsp:nvSpPr>
        <dsp:cNvPr id="0" name=""/>
        <dsp:cNvSpPr/>
      </dsp:nvSpPr>
      <dsp:spPr>
        <a:xfrm>
          <a:off x="4504947" y="1197"/>
          <a:ext cx="1156609" cy="9252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Dyskryminacja na rynku pracy</a:t>
          </a:r>
          <a:endParaRPr lang="pl-PL" sz="1100" kern="1200" dirty="0"/>
        </a:p>
      </dsp:txBody>
      <dsp:txXfrm>
        <a:off x="4532048" y="28298"/>
        <a:ext cx="1102407" cy="871085"/>
      </dsp:txXfrm>
    </dsp:sp>
    <dsp:sp modelId="{7191CED2-3A9E-4D8C-9810-8C6120B605C1}">
      <dsp:nvSpPr>
        <dsp:cNvPr id="0" name=""/>
        <dsp:cNvSpPr/>
      </dsp:nvSpPr>
      <dsp:spPr>
        <a:xfrm rot="19440000">
          <a:off x="4978232" y="1571066"/>
          <a:ext cx="1474124" cy="4709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B5CF5-3324-4E84-9567-8D0B2837CA38}">
      <dsp:nvSpPr>
        <dsp:cNvPr id="0" name=""/>
        <dsp:cNvSpPr/>
      </dsp:nvSpPr>
      <dsp:spPr>
        <a:xfrm>
          <a:off x="5733286" y="910640"/>
          <a:ext cx="1156609" cy="9252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Niedostępny transport</a:t>
          </a:r>
          <a:endParaRPr lang="pl-PL" sz="1100" kern="1200" dirty="0"/>
        </a:p>
      </dsp:txBody>
      <dsp:txXfrm>
        <a:off x="5760387" y="937741"/>
        <a:ext cx="1102407" cy="871085"/>
      </dsp:txXfrm>
    </dsp:sp>
    <dsp:sp modelId="{2197F986-C20A-41A2-8AF2-AB4D0BDDB501}">
      <dsp:nvSpPr>
        <dsp:cNvPr id="0" name=""/>
        <dsp:cNvSpPr/>
      </dsp:nvSpPr>
      <dsp:spPr>
        <a:xfrm>
          <a:off x="5397190" y="2609327"/>
          <a:ext cx="1392518" cy="47090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1D231-960E-4B2A-A2E3-7C1D34012B7A}">
      <dsp:nvSpPr>
        <dsp:cNvPr id="0" name=""/>
        <dsp:cNvSpPr/>
      </dsp:nvSpPr>
      <dsp:spPr>
        <a:xfrm>
          <a:off x="6211404" y="2382136"/>
          <a:ext cx="1156609" cy="9252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Utrudniony dostęp do informacji</a:t>
          </a:r>
          <a:endParaRPr lang="pl-PL" sz="1100" kern="1200" dirty="0"/>
        </a:p>
      </dsp:txBody>
      <dsp:txXfrm>
        <a:off x="6238505" y="2409237"/>
        <a:ext cx="1102407" cy="871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09.09.2016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495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7"/>
            <a:ext cx="5438464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495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8165"/>
            <a:ext cx="294495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61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75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94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79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36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2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8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8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25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63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1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16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9428165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07" tIns="45204" rIns="90407" bIns="45204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1B3541-2BF5-48E3-ADAC-847A15FFE129}" type="slidenum">
              <a:rPr lang="pl-PL" altLang="pl-PL" sz="11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191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4" rIns="90407" bIns="45204"/>
          <a:lstStyle/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Char char="à"/>
            </a:pPr>
            <a:endParaRPr lang="pl-PL" altLang="pl-PL" sz="160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6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3063" y="2060848"/>
            <a:ext cx="8447409" cy="208823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pl-PL" sz="2800" b="1" dirty="0" smtClean="0">
                <a:solidFill>
                  <a:schemeClr val="bg1"/>
                </a:solidFill>
              </a:rPr>
              <a:t>Zasada </a:t>
            </a:r>
            <a:r>
              <a:rPr lang="pl-PL" sz="2800" b="1" dirty="0">
                <a:solidFill>
                  <a:schemeClr val="bg1"/>
                </a:solidFill>
              </a:rPr>
              <a:t>równości szans i niedyskryminacji, </a:t>
            </a: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w </a:t>
            </a:r>
            <a:r>
              <a:rPr lang="pl-PL" sz="2800" b="1" dirty="0">
                <a:solidFill>
                  <a:schemeClr val="bg1"/>
                </a:solidFill>
              </a:rPr>
              <a:t>tym dostępności </a:t>
            </a: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dla </a:t>
            </a:r>
            <a:r>
              <a:rPr lang="pl-PL" sz="2800" b="1" dirty="0">
                <a:solidFill>
                  <a:schemeClr val="bg1"/>
                </a:solidFill>
              </a:rPr>
              <a:t>osób z niepełnosprawnościami </a:t>
            </a: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oraz </a:t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zasada </a:t>
            </a:r>
            <a:r>
              <a:rPr lang="pl-PL" sz="2800" b="1" dirty="0">
                <a:solidFill>
                  <a:schemeClr val="bg1"/>
                </a:solidFill>
              </a:rPr>
              <a:t>równości szans kobiet i mężczyzn </a:t>
            </a: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w </a:t>
            </a:r>
            <a:r>
              <a:rPr lang="pl-PL" sz="2800" b="1" dirty="0">
                <a:solidFill>
                  <a:schemeClr val="bg1"/>
                </a:solidFill>
              </a:rPr>
              <a:t>ramach funduszy unijnych na lata 2014-2020</a:t>
            </a:r>
            <a:endParaRPr lang="pl-PL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10121" y="5650079"/>
            <a:ext cx="8663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059113" y="5895975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Regionalny Program Operacyjny dla Województwa Pomorskiego na lata 2014-2020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7F1EF-B192-4D58-956B-F02DE1C20BE4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412777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400" b="1" dirty="0">
                <a:latin typeface="Calibri" panose="020F0502020204030204" pitchFamily="34" charset="0"/>
              </a:rPr>
              <a:t>Stwierdzenia typu: </a:t>
            </a:r>
            <a:endParaRPr lang="pl-PL" sz="24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b="1" dirty="0" smtClean="0">
                <a:latin typeface="Calibri" panose="020F0502020204030204" pitchFamily="34" charset="0"/>
              </a:rPr>
              <a:t>„</a:t>
            </a:r>
            <a:r>
              <a:rPr lang="pl-PL" sz="2000" b="1" i="1" dirty="0" smtClean="0">
                <a:latin typeface="Calibri" panose="020F0502020204030204" pitchFamily="34" charset="0"/>
              </a:rPr>
              <a:t>Projekt </a:t>
            </a:r>
            <a:r>
              <a:rPr lang="pl-PL" sz="2000" b="1" i="1" dirty="0">
                <a:latin typeface="Calibri" panose="020F0502020204030204" pitchFamily="34" charset="0"/>
              </a:rPr>
              <a:t>będzie realizował założenia </a:t>
            </a:r>
            <a:r>
              <a:rPr lang="pl-PL" sz="2000" b="1" i="1" dirty="0" smtClean="0">
                <a:latin typeface="Calibri" panose="020F0502020204030204" pitchFamily="34" charset="0"/>
              </a:rPr>
              <a:t>równościowe.”</a:t>
            </a:r>
          </a:p>
          <a:p>
            <a:pPr marL="0" indent="0"/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latin typeface="Calibri" panose="020F0502020204030204" pitchFamily="34" charset="0"/>
              </a:rPr>
              <a:t> </a:t>
            </a:r>
            <a:r>
              <a:rPr lang="pl-PL" sz="2000" b="1" dirty="0" smtClean="0">
                <a:latin typeface="Calibri" panose="020F0502020204030204" pitchFamily="34" charset="0"/>
              </a:rPr>
              <a:t>„P</a:t>
            </a:r>
            <a:r>
              <a:rPr lang="pl-PL" sz="2000" b="1" i="1" dirty="0" smtClean="0">
                <a:latin typeface="Calibri" panose="020F0502020204030204" pitchFamily="34" charset="0"/>
              </a:rPr>
              <a:t>rojekt </a:t>
            </a:r>
            <a:r>
              <a:rPr lang="pl-PL" sz="2000" b="1" i="1" dirty="0">
                <a:latin typeface="Calibri" panose="020F0502020204030204" pitchFamily="34" charset="0"/>
              </a:rPr>
              <a:t>jest zgodny z polityką równości szans kobiet </a:t>
            </a:r>
            <a:r>
              <a:rPr lang="pl-PL" sz="2000" b="1" i="1" dirty="0" smtClean="0">
                <a:latin typeface="Calibri" panose="020F0502020204030204" pitchFamily="34" charset="0"/>
              </a:rPr>
              <a:t>i mężczyzn.</a:t>
            </a:r>
            <a:r>
              <a:rPr lang="pl-PL" sz="2000" b="1" dirty="0" smtClean="0">
                <a:latin typeface="Calibri" panose="020F0502020204030204" pitchFamily="34" charset="0"/>
              </a:rPr>
              <a:t>”</a:t>
            </a:r>
          </a:p>
          <a:p>
            <a:pPr marL="0" indent="0"/>
            <a:endParaRPr lang="pl-PL" sz="2000" b="1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latin typeface="Calibri" panose="020F0502020204030204" pitchFamily="34" charset="0"/>
              </a:rPr>
              <a:t> </a:t>
            </a:r>
            <a:r>
              <a:rPr lang="pl-PL" sz="2000" b="1" dirty="0" smtClean="0">
                <a:latin typeface="Calibri" panose="020F0502020204030204" pitchFamily="34" charset="0"/>
              </a:rPr>
              <a:t>„</a:t>
            </a:r>
            <a:r>
              <a:rPr lang="pl-PL" sz="2000" b="1" i="1" dirty="0" smtClean="0">
                <a:latin typeface="Calibri" panose="020F0502020204030204" pitchFamily="34" charset="0"/>
              </a:rPr>
              <a:t>Wnioskodawca </a:t>
            </a:r>
            <a:r>
              <a:rPr lang="pl-PL" sz="2000" b="1" i="1" dirty="0">
                <a:latin typeface="Calibri" panose="020F0502020204030204" pitchFamily="34" charset="0"/>
              </a:rPr>
              <a:t>nie będzie dyskryminował nikogo ze względu  na </a:t>
            </a:r>
            <a:r>
              <a:rPr lang="pl-PL" sz="2000" b="1" i="1" dirty="0" smtClean="0">
                <a:latin typeface="Calibri" panose="020F0502020204030204" pitchFamily="34" charset="0"/>
              </a:rPr>
              <a:t>płeć.”</a:t>
            </a:r>
            <a:r>
              <a:rPr lang="pl-PL" sz="2000" b="1" dirty="0" smtClean="0">
                <a:latin typeface="Calibri" panose="020F0502020204030204" pitchFamily="34" charset="0"/>
              </a:rPr>
              <a:t> </a:t>
            </a:r>
            <a:endParaRPr lang="pl-PL" sz="20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800" b="1" dirty="0" smtClean="0">
                <a:latin typeface="Calibri" panose="020F0502020204030204" pitchFamily="34" charset="0"/>
              </a:rPr>
              <a:t>są niewystarczające</a:t>
            </a:r>
            <a:r>
              <a:rPr lang="pl-PL" sz="2000" b="1" dirty="0" smtClean="0">
                <a:latin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Stwierdzenia </a:t>
            </a:r>
            <a:r>
              <a:rPr lang="pl-PL" sz="2000" dirty="0">
                <a:latin typeface="Calibri" panose="020F0502020204030204" pitchFamily="34" charset="0"/>
              </a:rPr>
              <a:t>te są deklaratywne i nie wynika z nich,  w jaki sposób faktycznie zostanie zapewniona realizacja zasady równości </a:t>
            </a:r>
            <a:r>
              <a:rPr lang="pl-PL" sz="2000" dirty="0" smtClean="0">
                <a:latin typeface="Calibri" panose="020F0502020204030204" pitchFamily="34" charset="0"/>
              </a:rPr>
              <a:t>szans kobiet i mężczyzn.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31344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166843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Przy </a:t>
            </a:r>
            <a:r>
              <a:rPr lang="pl-PL" dirty="0"/>
              <a:t>diagnozowaniu barier równościowych należy wziąć pod uwagę, w jakim położeniu znajdują się kobiety i mężczyźni wchodzący w skład grupy </a:t>
            </a:r>
            <a:r>
              <a:rPr lang="pl-PL" dirty="0" smtClean="0"/>
              <a:t>docelowej.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Istotne </a:t>
            </a:r>
            <a:r>
              <a:rPr lang="pl-PL" dirty="0"/>
              <a:t>jest podanie nie tylko liczby kobiet i mężczyzn</a:t>
            </a:r>
            <a:r>
              <a:rPr lang="pl-PL" dirty="0" smtClean="0"/>
              <a:t>, </a:t>
            </a:r>
            <a:r>
              <a:rPr lang="pl-PL" dirty="0"/>
              <a:t>ale odpowiedź m.in.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pytania: </a:t>
            </a:r>
          </a:p>
          <a:p>
            <a:pPr marL="538163" indent="-285750">
              <a:buFont typeface="Arial" panose="020B0604020202020204" pitchFamily="34" charset="0"/>
              <a:buChar char="•"/>
            </a:pPr>
            <a:r>
              <a:rPr lang="pl-PL" dirty="0"/>
              <a:t>czy któraś z tych grup znajduje się w gorszym </a:t>
            </a:r>
            <a:r>
              <a:rPr lang="pl-PL" dirty="0" smtClean="0"/>
              <a:t>położeniu?</a:t>
            </a:r>
          </a:p>
          <a:p>
            <a:pPr marL="538163" indent="-285750">
              <a:buFont typeface="Arial" panose="020B0604020202020204" pitchFamily="34" charset="0"/>
              <a:buChar char="•"/>
            </a:pPr>
            <a:r>
              <a:rPr lang="pl-PL" dirty="0" smtClean="0"/>
              <a:t>jakie </a:t>
            </a:r>
            <a:r>
              <a:rPr lang="pl-PL" dirty="0"/>
              <a:t>są tego </a:t>
            </a:r>
            <a:r>
              <a:rPr lang="pl-PL" dirty="0" smtClean="0"/>
              <a:t>przyczyny?</a:t>
            </a:r>
          </a:p>
          <a:p>
            <a:pPr marL="538163" indent="-285750">
              <a:buFont typeface="Arial" panose="020B0604020202020204" pitchFamily="34" charset="0"/>
              <a:buChar char="•"/>
            </a:pPr>
            <a:r>
              <a:rPr lang="pl-PL" dirty="0" smtClean="0"/>
              <a:t>czy </a:t>
            </a:r>
            <a:r>
              <a:rPr lang="pl-PL" dirty="0"/>
              <a:t>któraś z grup ma trudniejszy dostęp do edukacji, zatrudnienia, </a:t>
            </a:r>
            <a:r>
              <a:rPr lang="pl-PL" dirty="0" smtClean="0"/>
              <a:t>szkoleń?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48575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95536" y="1443841"/>
            <a:ext cx="84969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Calibri" panose="020F0502020204030204" pitchFamily="34" charset="0"/>
              </a:rPr>
              <a:t>Planowane </a:t>
            </a:r>
            <a:r>
              <a:rPr lang="pl-PL" sz="2000" dirty="0">
                <a:latin typeface="Calibri" panose="020F0502020204030204" pitchFamily="34" charset="0"/>
              </a:rPr>
              <a:t>działania </a:t>
            </a:r>
            <a:r>
              <a:rPr lang="pl-PL" sz="2000" b="1" dirty="0">
                <a:latin typeface="Calibri" panose="020F0502020204030204" pitchFamily="34" charset="0"/>
              </a:rPr>
              <a:t>powinny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b="1" dirty="0">
                <a:latin typeface="Calibri" panose="020F0502020204030204" pitchFamily="34" charset="0"/>
              </a:rPr>
              <a:t>wynikać z wcześniej przedstawionych danych </a:t>
            </a:r>
            <a:r>
              <a:rPr lang="pl-PL" sz="2000" b="1" dirty="0" smtClean="0"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</a:rPr>
              <a:t>i </a:t>
            </a:r>
            <a:r>
              <a:rPr lang="pl-PL" sz="2000" b="1" dirty="0">
                <a:latin typeface="Calibri" panose="020F0502020204030204" pitchFamily="34" charset="0"/>
              </a:rPr>
              <a:t>analiz</a:t>
            </a:r>
            <a:r>
              <a:rPr lang="pl-PL" sz="2000" dirty="0">
                <a:latin typeface="Calibri" panose="020F0502020204030204" pitchFamily="34" charset="0"/>
              </a:rPr>
              <a:t> identyfikujących bariery wpływające na sytuację każdej </a:t>
            </a:r>
            <a:r>
              <a:rPr lang="pl-PL" sz="2000" dirty="0" smtClean="0">
                <a:latin typeface="Calibri" panose="020F0502020204030204" pitchFamily="34" charset="0"/>
              </a:rPr>
              <a:t>płci.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sytuacji, gdy </a:t>
            </a:r>
            <a:r>
              <a:rPr lang="pl-PL" sz="2000" b="1" dirty="0">
                <a:latin typeface="Calibri" panose="020F0502020204030204" pitchFamily="34" charset="0"/>
              </a:rPr>
              <a:t>przedstawione zostały </a:t>
            </a:r>
            <a:r>
              <a:rPr lang="pl-PL" sz="2000" b="1" dirty="0" smtClean="0">
                <a:latin typeface="Calibri" panose="020F0502020204030204" pitchFamily="34" charset="0"/>
              </a:rPr>
              <a:t>bariery </a:t>
            </a:r>
            <a:r>
              <a:rPr lang="pl-PL" sz="2000" b="1" dirty="0">
                <a:latin typeface="Calibri" panose="020F0502020204030204" pitchFamily="34" charset="0"/>
              </a:rPr>
              <a:t>równościowe i dane </a:t>
            </a:r>
            <a:r>
              <a:rPr lang="pl-PL" sz="2000" b="1" dirty="0" smtClean="0">
                <a:latin typeface="Calibri" panose="020F0502020204030204" pitchFamily="34" charset="0"/>
              </a:rPr>
              <a:t/>
            </a:r>
            <a:br>
              <a:rPr lang="pl-PL" sz="2000" b="1" dirty="0" smtClean="0">
                <a:latin typeface="Calibri" panose="020F0502020204030204" pitchFamily="34" charset="0"/>
              </a:rPr>
            </a:br>
            <a:r>
              <a:rPr lang="pl-PL" sz="2000" b="1" dirty="0" smtClean="0">
                <a:latin typeface="Calibri" panose="020F0502020204030204" pitchFamily="34" charset="0"/>
              </a:rPr>
              <a:t>z </a:t>
            </a:r>
            <a:r>
              <a:rPr lang="pl-PL" sz="2000" b="1" dirty="0">
                <a:latin typeface="Calibri" panose="020F0502020204030204" pitchFamily="34" charset="0"/>
              </a:rPr>
              <a:t>podziałem na płeć</a:t>
            </a:r>
            <a:r>
              <a:rPr lang="pl-PL" sz="2000" dirty="0">
                <a:latin typeface="Calibri" panose="020F0502020204030204" pitchFamily="34" charset="0"/>
              </a:rPr>
              <a:t>, ale w żaden sposób nie zaplanowano działań przeciwdziałających tym nierównościom, lub działania te nie odnoszą się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żaden sposób do sytuacji kobiet i mężczyzn pogłębiając istniejące nierówności, </a:t>
            </a:r>
            <a:r>
              <a:rPr lang="pl-PL" sz="2000" b="1" dirty="0">
                <a:latin typeface="Calibri" panose="020F0502020204030204" pitchFamily="34" charset="0"/>
              </a:rPr>
              <a:t>wówczas wniosek nie </a:t>
            </a:r>
            <a:r>
              <a:rPr lang="pl-PL" sz="2000" b="1" dirty="0" smtClean="0">
                <a:latin typeface="Calibri" panose="020F0502020204030204" pitchFamily="34" charset="0"/>
              </a:rPr>
              <a:t>spełnia kryterium nr 2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000" b="1" dirty="0">
              <a:latin typeface="Calibri" panose="020F0502020204030204" pitchFamily="34" charset="0"/>
            </a:endParaRP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</a:rPr>
              <a:t>Można </a:t>
            </a:r>
            <a:r>
              <a:rPr lang="pl-PL" sz="2000" b="1" dirty="0">
                <a:latin typeface="Calibri" panose="020F0502020204030204" pitchFamily="34" charset="0"/>
              </a:rPr>
              <a:t>w ramach projektu </a:t>
            </a:r>
            <a:r>
              <a:rPr lang="pl-PL" sz="2000" dirty="0">
                <a:latin typeface="Calibri" panose="020F0502020204030204" pitchFamily="34" charset="0"/>
              </a:rPr>
              <a:t>wprowadzić rozwiązania  </a:t>
            </a:r>
            <a:r>
              <a:rPr lang="pl-PL" sz="2000" dirty="0" smtClean="0">
                <a:latin typeface="Calibri" panose="020F0502020204030204" pitchFamily="34" charset="0"/>
              </a:rPr>
              <a:t>dodatkowe: </a:t>
            </a:r>
            <a:endParaRPr lang="pl-PL" sz="2000" dirty="0">
              <a:latin typeface="Calibri" panose="020F0502020204030204" pitchFamily="34" charset="0"/>
            </a:endParaRPr>
          </a:p>
          <a:p>
            <a:pPr marL="538163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działania </a:t>
            </a:r>
            <a:r>
              <a:rPr lang="pl-PL" sz="2000" dirty="0">
                <a:latin typeface="Calibri" panose="020F0502020204030204" pitchFamily="34" charset="0"/>
              </a:rPr>
              <a:t>informacyjne i uświadamiające w zakresie równości płci,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538163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libri" panose="020F0502020204030204" pitchFamily="34" charset="0"/>
              </a:rPr>
              <a:t>dbanie </a:t>
            </a:r>
            <a:r>
              <a:rPr lang="pl-PL" sz="2000" dirty="0">
                <a:latin typeface="Calibri" panose="020F0502020204030204" pitchFamily="34" charset="0"/>
              </a:rPr>
              <a:t>o formułowanie niestereotypowych informacji, materiałów, </a:t>
            </a:r>
            <a:r>
              <a:rPr lang="pl-PL" sz="2000" dirty="0" smtClean="0">
                <a:latin typeface="Calibri" panose="020F0502020204030204" pitchFamily="34" charset="0"/>
              </a:rPr>
              <a:t>działań.</a:t>
            </a:r>
            <a:endParaRPr lang="pl-PL" sz="2000" dirty="0">
              <a:latin typeface="Calibri" panose="020F0502020204030204" pitchFamily="34" charset="0"/>
            </a:endParaRPr>
          </a:p>
          <a:p>
            <a:pPr algn="just"/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1556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7594" y="1412776"/>
            <a:ext cx="8857109" cy="5039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Równościowe </a:t>
            </a:r>
            <a:r>
              <a:rPr lang="pl-PL" sz="2000" dirty="0">
                <a:latin typeface="Calibri" panose="020F0502020204030204" pitchFamily="34" charset="0"/>
              </a:rPr>
              <a:t>zarządzanie projektem polega na uświadomieniu osób zaangażowanych w realizację projektu (</a:t>
            </a:r>
            <a:r>
              <a:rPr lang="pl-PL" sz="2000" b="1" dirty="0">
                <a:latin typeface="Calibri" panose="020F0502020204030204" pitchFamily="34" charset="0"/>
              </a:rPr>
              <a:t>zarówno personelu</a:t>
            </a:r>
            <a:r>
              <a:rPr lang="pl-PL" sz="2000" dirty="0">
                <a:latin typeface="Calibri" panose="020F0502020204030204" pitchFamily="34" charset="0"/>
              </a:rPr>
              <a:t>, </a:t>
            </a:r>
            <a:r>
              <a:rPr lang="pl-PL" sz="2000" b="1" dirty="0">
                <a:latin typeface="Calibri" panose="020F0502020204030204" pitchFamily="34" charset="0"/>
              </a:rPr>
              <a:t>jak </a:t>
            </a:r>
            <a:br>
              <a:rPr lang="pl-PL" sz="2000" b="1" dirty="0">
                <a:latin typeface="Calibri" panose="020F0502020204030204" pitchFamily="34" charset="0"/>
              </a:rPr>
            </a:br>
            <a:r>
              <a:rPr lang="pl-PL" sz="2000" b="1" dirty="0">
                <a:latin typeface="Calibri" panose="020F0502020204030204" pitchFamily="34" charset="0"/>
              </a:rPr>
              <a:t>i podwykonawców) </a:t>
            </a:r>
            <a:r>
              <a:rPr lang="pl-PL" sz="2000" dirty="0">
                <a:latin typeface="Calibri" panose="020F0502020204030204" pitchFamily="34" charset="0"/>
              </a:rPr>
              <a:t>o obowiązku przestrzegania zasady równości </a:t>
            </a:r>
            <a:r>
              <a:rPr lang="pl-PL" sz="2000" dirty="0" smtClean="0">
                <a:latin typeface="Calibri" panose="020F0502020204030204" pitchFamily="34" charset="0"/>
              </a:rPr>
              <a:t>płci.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1100" dirty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Obejmuje </a:t>
            </a:r>
            <a:r>
              <a:rPr lang="pl-PL" sz="2000" dirty="0">
                <a:latin typeface="Calibri" panose="020F0502020204030204" pitchFamily="34" charset="0"/>
              </a:rPr>
              <a:t>także </a:t>
            </a:r>
            <a:r>
              <a:rPr lang="pl-PL" sz="2000" b="1" dirty="0">
                <a:latin typeface="Calibri" panose="020F0502020204030204" pitchFamily="34" charset="0"/>
              </a:rPr>
              <a:t>organizowanie pracy i składu osobowego </a:t>
            </a:r>
            <a:r>
              <a:rPr lang="pl-PL" sz="2000" dirty="0">
                <a:latin typeface="Calibri" panose="020F0502020204030204" pitchFamily="34" charset="0"/>
              </a:rPr>
              <a:t>we wszystkich działaniach projektu, by zapewnić włączanie perspektywy płci do działań projektowych. </a:t>
            </a: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105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Calibri" panose="020F0502020204030204" pitchFamily="34" charset="0"/>
              </a:rPr>
              <a:t>Nie </a:t>
            </a:r>
            <a:r>
              <a:rPr lang="pl-PL" sz="2000" b="1" dirty="0">
                <a:latin typeface="Calibri" panose="020F0502020204030204" pitchFamily="34" charset="0"/>
              </a:rPr>
              <a:t>polega </a:t>
            </a:r>
            <a:r>
              <a:rPr lang="pl-PL" sz="2000" dirty="0">
                <a:latin typeface="Calibri" panose="020F0502020204030204" pitchFamily="34" charset="0"/>
              </a:rPr>
              <a:t>na zatrudnieniu do obsługi projektu 50% mężczyzn i 50 % kobiet,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ani </a:t>
            </a:r>
            <a:r>
              <a:rPr lang="pl-PL" sz="2000" dirty="0">
                <a:latin typeface="Calibri" panose="020F0502020204030204" pitchFamily="34" charset="0"/>
              </a:rPr>
              <a:t>na zwykłej deklaracji, że projekt będzie zarządzany </a:t>
            </a:r>
            <a:r>
              <a:rPr lang="pl-PL" sz="2000" dirty="0" smtClean="0">
                <a:latin typeface="Calibri" panose="020F0502020204030204" pitchFamily="34" charset="0"/>
              </a:rPr>
              <a:t>równościowo.</a:t>
            </a:r>
          </a:p>
          <a:p>
            <a:pPr marL="0" indent="0" algn="ctr">
              <a:buNone/>
            </a:pPr>
            <a:endParaRPr lang="pl-PL" sz="20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Należy pamiętać, że:</a:t>
            </a:r>
            <a:endParaRPr lang="pl-PL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Calibri" panose="020F0502020204030204" pitchFamily="34" charset="0"/>
              </a:rPr>
              <a:t>stosowanie </a:t>
            </a:r>
            <a:r>
              <a:rPr lang="pl-PL" sz="2000" dirty="0">
                <a:latin typeface="Calibri" panose="020F0502020204030204" pitchFamily="34" charset="0"/>
              </a:rPr>
              <a:t>kryterium płci w procesie rekrutacji pracowników </a:t>
            </a:r>
            <a:r>
              <a:rPr lang="pl-PL" sz="2000" b="1" dirty="0">
                <a:latin typeface="Calibri" panose="020F0502020204030204" pitchFamily="34" charset="0"/>
              </a:rPr>
              <a:t>jest niezgodne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prawem </a:t>
            </a:r>
            <a:r>
              <a:rPr lang="pl-PL" sz="2000" dirty="0" smtClean="0">
                <a:latin typeface="Calibri" panose="020F0502020204030204" pitchFamily="34" charset="0"/>
              </a:rPr>
              <a:t>pracy;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Calibri" panose="020F0502020204030204" pitchFamily="34" charset="0"/>
              </a:rPr>
              <a:t>stosowanie </a:t>
            </a:r>
            <a:r>
              <a:rPr lang="pl-PL" sz="2000" dirty="0">
                <a:latin typeface="Calibri" panose="020F0502020204030204" pitchFamily="34" charset="0"/>
              </a:rPr>
              <a:t>polityki równych wynagrodzeń dla kobiet </a:t>
            </a: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>
                <a:latin typeface="Calibri" panose="020F0502020204030204" pitchFamily="34" charset="0"/>
              </a:rPr>
              <a:t>mężczyzn za jednakową pracę lub pracę o jednakowej wartości </a:t>
            </a:r>
            <a:r>
              <a:rPr lang="pl-PL" sz="2000" b="1" dirty="0">
                <a:latin typeface="Calibri" panose="020F0502020204030204" pitchFamily="34" charset="0"/>
              </a:rPr>
              <a:t>jest obowiązkiem </a:t>
            </a:r>
            <a:r>
              <a:rPr lang="pl-PL" sz="2000" dirty="0">
                <a:latin typeface="Calibri" panose="020F0502020204030204" pitchFamily="34" charset="0"/>
              </a:rPr>
              <a:t>wynikającym z prawa </a:t>
            </a:r>
            <a:r>
              <a:rPr lang="pl-PL" sz="2000" dirty="0" smtClean="0">
                <a:latin typeface="Calibri" panose="020F0502020204030204" pitchFamily="34" charset="0"/>
              </a:rPr>
              <a:t>pracy.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37038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539552" y="2651977"/>
            <a:ext cx="821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</a:rPr>
              <a:t>Z</a:t>
            </a:r>
            <a:r>
              <a:rPr lang="pl-PL" sz="2400" b="1" dirty="0" smtClean="0">
                <a:latin typeface="Calibri" panose="020F0502020204030204" pitchFamily="34" charset="0"/>
              </a:rPr>
              <a:t>asada </a:t>
            </a:r>
            <a:r>
              <a:rPr lang="pl-PL" sz="2400" b="1" dirty="0">
                <a:latin typeface="Calibri" panose="020F0502020204030204" pitchFamily="34" charset="0"/>
              </a:rPr>
              <a:t>równości szans i niedyskryminacji, </a:t>
            </a:r>
            <a:br>
              <a:rPr lang="pl-PL" sz="2400" b="1" dirty="0">
                <a:latin typeface="Calibri" panose="020F0502020204030204" pitchFamily="34" charset="0"/>
              </a:rPr>
            </a:br>
            <a:r>
              <a:rPr lang="pl-PL" sz="2400" b="1" dirty="0">
                <a:latin typeface="Calibri" panose="020F0502020204030204" pitchFamily="34" charset="0"/>
              </a:rPr>
              <a:t>w tym dostępności dla osób z niepełnosprawnościami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061511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950" y="1125538"/>
            <a:ext cx="8928100" cy="14589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 marL="342900" indent="-342900"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  <a:defRPr/>
            </a:pPr>
            <a:endParaRPr lang="pl-PL" altLang="pl-PL" sz="1600" b="1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837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5463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61CBD6-7833-4906-B0F8-7E72DD251D6A}" type="slidenum">
              <a:rPr lang="pl-PL" altLang="pl-PL"/>
              <a:pPr eaLnBrk="1" hangingPunct="1"/>
              <a:t>15</a:t>
            </a:fld>
            <a:endParaRPr lang="pl-PL" altLang="pl-PL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45091" y="1022879"/>
            <a:ext cx="871378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sz="2400" b="1" dirty="0">
                <a:latin typeface="Calibri" panose="020F0502020204030204" pitchFamily="34" charset="0"/>
              </a:rPr>
              <a:t>Od modelu medycznego                 do modelu interakcyjnego</a:t>
            </a:r>
          </a:p>
          <a:p>
            <a:pPr algn="ctr"/>
            <a:endParaRPr lang="pl-PL" altLang="pl-PL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alt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Model medyczny</a:t>
            </a:r>
            <a:r>
              <a:rPr lang="pl-PL" altLang="pl-PL" sz="2000" dirty="0">
                <a:latin typeface="Calibri" panose="020F0502020204030204" pitchFamily="34" charset="0"/>
              </a:rPr>
              <a:t>  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Niepełnosprawny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chory, niezdolny do samodzielnego życia/podejmowania samodzielnych decyzji, nie spełniający normy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Przyczyna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ograniczenia organizmu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Efekt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wykluczenie, oddanie pod opiekę lekarzy i instytucji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Cel 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– wyleczenie, rehabilitacja 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Działania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charytatywne, opiekuńcze</a:t>
            </a:r>
          </a:p>
          <a:p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alt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Model interakcyjny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Niepełnosprawność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wynik interakcji między osobą a otoczeniem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Przyczyna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bariery społeczno-ekonomiczne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Efekt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- nie naprawiamy jednostki, ale dostosowujemy otoczenie 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Cel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– włączenie, zapewnienie równych praw i równego traktowania</a:t>
            </a:r>
          </a:p>
          <a:p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Działania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-  znoszenie równego typu barier (architektonicznych, komunikacyjnych, w postawie społeczeństwa)</a:t>
            </a:r>
          </a:p>
          <a:p>
            <a:pPr algn="ctr"/>
            <a:endParaRPr lang="pl-PL" altLang="pl-PL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4140200" y="1052513"/>
            <a:ext cx="760413" cy="414337"/>
          </a:xfrm>
          <a:prstGeom prst="notchedRightArrow">
            <a:avLst>
              <a:gd name="adj1" fmla="val 50000"/>
              <a:gd name="adj2" fmla="val 458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4932363" y="333375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8237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9"/>
          <p:cNvSpPr txBox="1">
            <a:spLocks noChangeArrowheads="1"/>
          </p:cNvSpPr>
          <p:nvPr/>
        </p:nvSpPr>
        <p:spPr bwMode="auto">
          <a:xfrm>
            <a:off x="3492500" y="260350"/>
            <a:ext cx="548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b="1">
                <a:solidFill>
                  <a:schemeClr val="bg1"/>
                </a:solidFill>
                <a:latin typeface="Calibri" panose="020F0502020204030204" pitchFamily="34" charset="0"/>
              </a:rPr>
              <a:t>Równość szans i niedyskryminacji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950" y="1125538"/>
            <a:ext cx="8928100" cy="14589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 marL="342900" indent="-342900"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  <a:defRPr/>
            </a:pPr>
            <a:endParaRPr lang="pl-PL" altLang="pl-PL" sz="1600" b="1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939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5463" y="638175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791B8D-0FDC-4B16-AEE4-64E63F052D25}" type="slidenum">
              <a:rPr lang="pl-PL" altLang="pl-PL"/>
              <a:pPr eaLnBrk="1" hangingPunct="1"/>
              <a:t>16</a:t>
            </a:fld>
            <a:endParaRPr lang="pl-PL" alt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38835145"/>
              </p:ext>
            </p:extLst>
          </p:nvPr>
        </p:nvGraphicFramePr>
        <p:xfrm>
          <a:off x="322262" y="2132856"/>
          <a:ext cx="8499475" cy="3599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2051050" y="1279525"/>
            <a:ext cx="430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400" b="1">
                <a:latin typeface="Calibri" panose="020F0502020204030204" pitchFamily="34" charset="0"/>
              </a:rPr>
              <a:t>Model medyczny- konsekwencje</a:t>
            </a:r>
          </a:p>
        </p:txBody>
      </p:sp>
    </p:spTree>
    <p:extLst>
      <p:ext uri="{BB962C8B-B14F-4D97-AF65-F5344CB8AC3E}">
        <p14:creationId xmlns:p14="http://schemas.microsoft.com/office/powerpoint/2010/main" val="4190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9"/>
          <p:cNvSpPr txBox="1">
            <a:spLocks noChangeArrowheads="1"/>
          </p:cNvSpPr>
          <p:nvPr/>
        </p:nvSpPr>
        <p:spPr bwMode="auto">
          <a:xfrm>
            <a:off x="3492500" y="260350"/>
            <a:ext cx="548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b="1">
                <a:solidFill>
                  <a:schemeClr val="bg1"/>
                </a:solidFill>
                <a:latin typeface="Arial Black" panose="020B0A04020102020204" pitchFamily="34" charset="0"/>
              </a:rPr>
              <a:t>Równość szans i niedyskryminacji</a:t>
            </a: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950" y="1125538"/>
            <a:ext cx="8928100" cy="14589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 marL="342900" indent="-342900" eaLnBrk="0" hangingPunct="0">
              <a:buFontTx/>
              <a:buNone/>
              <a:defRPr/>
            </a:pPr>
            <a:endParaRPr lang="pl-PL" sz="1600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FontTx/>
              <a:buNone/>
              <a:defRPr/>
            </a:pPr>
            <a:endParaRPr lang="pl-PL" altLang="pl-PL" sz="1600" b="1" dirty="0" smtClean="0"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62468" name="Symbol zastępczy numeru slajdu 4"/>
          <p:cNvSpPr txBox="1">
            <a:spLocks noGrp="1"/>
          </p:cNvSpPr>
          <p:nvPr/>
        </p:nvSpPr>
        <p:spPr bwMode="auto">
          <a:xfrm>
            <a:off x="6875463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A55DC03-B3BE-400B-BC23-99ABDC107C87}" type="slidenum">
              <a:rPr lang="pl-PL" altLang="pl-PL" sz="1400"/>
              <a:pPr algn="r" eaLnBrk="1" hangingPunct="1"/>
              <a:t>17</a:t>
            </a:fld>
            <a:endParaRPr lang="pl-PL" altLang="pl-PL" sz="1400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051050" y="1279525"/>
            <a:ext cx="4367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2400" b="1" dirty="0">
                <a:latin typeface="Calibri" panose="020F0502020204030204" pitchFamily="34" charset="0"/>
              </a:rPr>
              <a:t>Model </a:t>
            </a:r>
            <a:r>
              <a:rPr lang="pl-PL" altLang="pl-PL" sz="2400" b="1" dirty="0" smtClean="0">
                <a:latin typeface="Calibri" panose="020F0502020204030204" pitchFamily="34" charset="0"/>
              </a:rPr>
              <a:t>społeczny - </a:t>
            </a:r>
            <a:r>
              <a:rPr lang="pl-PL" altLang="pl-PL" sz="2400" b="1" dirty="0">
                <a:latin typeface="Calibri" panose="020F0502020204030204" pitchFamily="34" charset="0"/>
              </a:rPr>
              <a:t>konsekwencje</a:t>
            </a:r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2113643"/>
              </p:ext>
            </p:extLst>
          </p:nvPr>
        </p:nvGraphicFramePr>
        <p:xfrm>
          <a:off x="407988" y="2276872"/>
          <a:ext cx="8572500" cy="367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7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183187"/>
          </a:xfrm>
        </p:spPr>
        <p:txBody>
          <a:bodyPr/>
          <a:lstStyle/>
          <a:p>
            <a:pPr>
              <a:buFontTx/>
              <a:buNone/>
            </a:pPr>
            <a:r>
              <a:rPr lang="pl-PL" altLang="pl-PL" dirty="0" smtClean="0"/>
              <a:t>Model medyczny i interakcyjny - porównanie</a:t>
            </a:r>
          </a:p>
        </p:txBody>
      </p:sp>
      <p:sp>
        <p:nvSpPr>
          <p:cNvPr id="5" name="Symbol zastępczy zawartości 4"/>
          <p:cNvSpPr>
            <a:spLocks/>
          </p:cNvSpPr>
          <p:nvPr/>
        </p:nvSpPr>
        <p:spPr bwMode="auto">
          <a:xfrm>
            <a:off x="107950" y="1844675"/>
            <a:ext cx="4500563" cy="43926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4038" indent="-533400" eaLnBrk="0" hangingPunct="0">
              <a:spcBef>
                <a:spcPct val="20000"/>
              </a:spcBef>
              <a:buChar char="•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9488" indent="-457200" eaLnBrk="0" hangingPunct="0">
              <a:spcBef>
                <a:spcPct val="20000"/>
              </a:spcBef>
              <a:buChar char="–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68425" indent="-381000" eaLnBrk="0" hangingPunct="0">
              <a:spcBef>
                <a:spcPct val="20000"/>
              </a:spcBef>
              <a:buChar char="•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8313" indent="-342900" eaLnBrk="0" hangingPunct="0">
              <a:spcBef>
                <a:spcPct val="20000"/>
              </a:spcBef>
              <a:buChar char="–"/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pl-PL" sz="2200" b="1" dirty="0">
                <a:latin typeface="Calibri" panose="020F0502020204030204" pitchFamily="34" charset="0"/>
              </a:rPr>
              <a:t>Model medyczny</a:t>
            </a:r>
            <a:r>
              <a:rPr lang="pl-PL" altLang="pl-PL" sz="2200" dirty="0"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buFontTx/>
              <a:buNone/>
            </a:pPr>
            <a:endParaRPr lang="pl-PL" altLang="pl-PL" sz="22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Niepełnosprawność jest problemem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Niepełnosprawność definiuję osobę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Osoba z niepełnosprawnością </a:t>
            </a:r>
            <a:r>
              <a:rPr lang="pl-PL" altLang="pl-PL" sz="2000" dirty="0" smtClean="0">
                <a:latin typeface="Calibri" panose="020F0502020204030204" pitchFamily="34" charset="0"/>
              </a:rPr>
              <a:t/>
            </a:r>
            <a:br>
              <a:rPr lang="pl-PL" altLang="pl-PL" sz="2000" dirty="0" smtClean="0">
                <a:latin typeface="Calibri" panose="020F0502020204030204" pitchFamily="34" charset="0"/>
              </a:rPr>
            </a:br>
            <a:r>
              <a:rPr lang="pl-PL" altLang="pl-PL" sz="2000" dirty="0" smtClean="0">
                <a:latin typeface="Calibri" panose="020F0502020204030204" pitchFamily="34" charset="0"/>
              </a:rPr>
              <a:t>jest biernym </a:t>
            </a:r>
            <a:r>
              <a:rPr lang="pl-PL" altLang="pl-PL" sz="2000" dirty="0">
                <a:latin typeface="Calibri" panose="020F0502020204030204" pitchFamily="34" charset="0"/>
              </a:rPr>
              <a:t>odbiorcą wsparcia </a:t>
            </a:r>
            <a:r>
              <a:rPr lang="pl-PL" altLang="pl-PL" sz="2000" dirty="0" smtClean="0">
                <a:latin typeface="Calibri" panose="020F0502020204030204" pitchFamily="34" charset="0"/>
              </a:rPr>
              <a:t/>
            </a:r>
            <a:br>
              <a:rPr lang="pl-PL" altLang="pl-PL" sz="2000" dirty="0" smtClean="0">
                <a:latin typeface="Calibri" panose="020F0502020204030204" pitchFamily="34" charset="0"/>
              </a:rPr>
            </a:br>
            <a:r>
              <a:rPr lang="pl-PL" altLang="pl-PL" sz="2000" dirty="0" smtClean="0">
                <a:latin typeface="Calibri" panose="020F0502020204030204" pitchFamily="34" charset="0"/>
              </a:rPr>
              <a:t>i </a:t>
            </a:r>
            <a:r>
              <a:rPr lang="pl-PL" altLang="pl-PL" sz="2000" dirty="0">
                <a:latin typeface="Calibri" panose="020F0502020204030204" pitchFamily="34" charset="0"/>
              </a:rPr>
              <a:t>leczenia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Najważniejsza jest rehabilitacja</a:t>
            </a:r>
            <a:endParaRPr lang="pl-PL" altLang="pl-PL" sz="3200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716463" y="1989138"/>
            <a:ext cx="4248150" cy="3754874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altLang="pl-PL" sz="2200" b="1" dirty="0">
                <a:latin typeface="Calibri" panose="020F0502020204030204" pitchFamily="34" charset="0"/>
              </a:rPr>
              <a:t>Model interakcyjny</a:t>
            </a:r>
          </a:p>
          <a:p>
            <a:endParaRPr lang="pl-PL" altLang="pl-PL" sz="16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Bariery są problemem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Niepełnosprawność to tylko jedna </a:t>
            </a:r>
            <a:br>
              <a:rPr lang="pl-PL" altLang="pl-PL" sz="2000" dirty="0">
                <a:latin typeface="Calibri" panose="020F0502020204030204" pitchFamily="34" charset="0"/>
              </a:rPr>
            </a:br>
            <a:r>
              <a:rPr lang="pl-PL" altLang="pl-PL" sz="2000" dirty="0">
                <a:latin typeface="Calibri" panose="020F0502020204030204" pitchFamily="34" charset="0"/>
              </a:rPr>
              <a:t>    z cech osoby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Osoby z niepełnosprawnością </a:t>
            </a:r>
            <a:r>
              <a:rPr lang="pl-PL" altLang="pl-PL" sz="2000" dirty="0" smtClean="0">
                <a:latin typeface="Calibri" panose="020F0502020204030204" pitchFamily="34" charset="0"/>
              </a:rPr>
              <a:t/>
            </a:r>
            <a:br>
              <a:rPr lang="pl-PL" altLang="pl-PL" sz="2000" dirty="0" smtClean="0">
                <a:latin typeface="Calibri" panose="020F0502020204030204" pitchFamily="34" charset="0"/>
              </a:rPr>
            </a:br>
            <a:r>
              <a:rPr lang="pl-PL" altLang="pl-PL" sz="2000" dirty="0" smtClean="0">
                <a:latin typeface="Calibri" panose="020F0502020204030204" pitchFamily="34" charset="0"/>
              </a:rPr>
              <a:t>    są równoprawnymi </a:t>
            </a:r>
            <a:r>
              <a:rPr lang="pl-PL" altLang="pl-PL" sz="2000" dirty="0">
                <a:latin typeface="Calibri" panose="020F0502020204030204" pitchFamily="34" charset="0"/>
              </a:rPr>
              <a:t>członkami </a:t>
            </a:r>
            <a:br>
              <a:rPr lang="pl-PL" altLang="pl-PL" sz="2000" dirty="0">
                <a:latin typeface="Calibri" panose="020F0502020204030204" pitchFamily="34" charset="0"/>
              </a:rPr>
            </a:br>
            <a:r>
              <a:rPr lang="pl-PL" altLang="pl-PL" sz="2000" dirty="0">
                <a:latin typeface="Calibri" panose="020F0502020204030204" pitchFamily="34" charset="0"/>
              </a:rPr>
              <a:t>    społeczeństwa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Calibri" panose="020F0502020204030204" pitchFamily="34" charset="0"/>
              </a:rPr>
              <a:t>Najważniejsza jest likwidacja barier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5003800" y="260350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1762429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400675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altLang="pl-PL" sz="2400" b="1" smtClean="0">
                <a:latin typeface="Calibri" panose="020F0502020204030204" pitchFamily="34" charset="0"/>
              </a:rPr>
              <a:t>Dostępność</a:t>
            </a:r>
          </a:p>
          <a:p>
            <a:endParaRPr lang="pl-PL" altLang="pl-PL" sz="1800" b="1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Właściwość środowiska fizycznego, transportu, technologii i systemów informacyjno-komunikacyjnych oraz towarów i usług, pozwalająca osobom z niepełnosprawnościami na korzystanie z nich na zasadzie równości z innymi osobami.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altLang="pl-PL" sz="200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Dostępność jest warunkiem wstępnym prowadzenia przez wiele osób </a:t>
            </a:r>
            <a:br>
              <a:rPr lang="pl-PL" altLang="pl-PL" sz="2000" smtClean="0">
                <a:latin typeface="Calibri" panose="020F0502020204030204" pitchFamily="34" charset="0"/>
              </a:rPr>
            </a:br>
            <a:r>
              <a:rPr lang="pl-PL" altLang="pl-PL" sz="2000" smtClean="0">
                <a:latin typeface="Calibri" panose="020F0502020204030204" pitchFamily="34" charset="0"/>
              </a:rPr>
              <a:t>z niepełnosprawnościami niezależnego życia i uczestniczenia w życiu społecznym i gospodarczym.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altLang="pl-PL" sz="200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Dostępność może być zapewniona przede wszystkim dzięki stosowaniu koncepcji uniwersalnego projektowania, a także poprzez usuwanie istniejących barier oraz stosowanie mechanizmu racjonalnych usprawnień, w tym technologii i urządzeń kompensacyjnych dla osób </a:t>
            </a:r>
            <a:br>
              <a:rPr lang="pl-PL" altLang="pl-PL" sz="2000" smtClean="0">
                <a:latin typeface="Calibri" panose="020F0502020204030204" pitchFamily="34" charset="0"/>
              </a:rPr>
            </a:br>
            <a:r>
              <a:rPr lang="pl-PL" altLang="pl-PL" sz="2000" smtClean="0">
                <a:latin typeface="Calibri" panose="020F0502020204030204" pitchFamily="34" charset="0"/>
              </a:rPr>
              <a:t>z niepełnosprawnościami.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altLang="pl-PL" sz="200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altLang="pl-PL" sz="200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000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076825" y="333375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70225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198884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</a:rPr>
              <a:t>Wytyczne w zakresie realizacji </a:t>
            </a:r>
            <a:endParaRPr lang="pl-PL" sz="2400" b="1" dirty="0" smtClean="0">
              <a:latin typeface="Calibri" panose="020F0502020204030204" pitchFamily="34" charset="0"/>
            </a:endParaRPr>
          </a:p>
          <a:p>
            <a:pPr algn="ctr"/>
            <a:r>
              <a:rPr lang="pl-PL" sz="2400" b="1" dirty="0" smtClean="0">
                <a:latin typeface="Calibri" panose="020F0502020204030204" pitchFamily="34" charset="0"/>
              </a:rPr>
              <a:t>zasady równości </a:t>
            </a:r>
            <a:r>
              <a:rPr lang="pl-PL" sz="2400" b="1" dirty="0">
                <a:latin typeface="Calibri" panose="020F0502020204030204" pitchFamily="34" charset="0"/>
              </a:rPr>
              <a:t>szans </a:t>
            </a:r>
            <a:r>
              <a:rPr lang="pl-PL" sz="2400" b="1" dirty="0" smtClean="0">
                <a:latin typeface="Calibri" panose="020F0502020204030204" pitchFamily="34" charset="0"/>
              </a:rPr>
              <a:t>i </a:t>
            </a:r>
            <a:r>
              <a:rPr lang="pl-PL" sz="2400" b="1" dirty="0">
                <a:latin typeface="Calibri" panose="020F0502020204030204" pitchFamily="34" charset="0"/>
              </a:rPr>
              <a:t>niedyskryminacji, </a:t>
            </a:r>
            <a:r>
              <a:rPr lang="pl-PL" sz="2400" b="1" dirty="0" smtClean="0">
                <a:latin typeface="Calibri" panose="020F0502020204030204" pitchFamily="34" charset="0"/>
              </a:rPr>
              <a:t/>
            </a:r>
            <a:br>
              <a:rPr lang="pl-PL" sz="2400" b="1" dirty="0" smtClean="0">
                <a:latin typeface="Calibri" panose="020F0502020204030204" pitchFamily="34" charset="0"/>
              </a:rPr>
            </a:br>
            <a:r>
              <a:rPr lang="pl-PL" sz="2400" b="1" dirty="0" smtClean="0">
                <a:latin typeface="Calibri" panose="020F0502020204030204" pitchFamily="34" charset="0"/>
              </a:rPr>
              <a:t>w </a:t>
            </a:r>
            <a:r>
              <a:rPr lang="pl-PL" sz="2400" b="1" dirty="0">
                <a:latin typeface="Calibri" panose="020F0502020204030204" pitchFamily="34" charset="0"/>
              </a:rPr>
              <a:t>tym dostępności dla osób z niepełnosprawnościami </a:t>
            </a:r>
            <a:r>
              <a:rPr lang="pl-PL" sz="2400" b="1" dirty="0" smtClean="0">
                <a:latin typeface="Calibri" panose="020F0502020204030204" pitchFamily="34" charset="0"/>
              </a:rPr>
              <a:t/>
            </a:r>
            <a:br>
              <a:rPr lang="pl-PL" sz="2400" b="1" dirty="0" smtClean="0">
                <a:latin typeface="Calibri" panose="020F0502020204030204" pitchFamily="34" charset="0"/>
              </a:rPr>
            </a:br>
            <a:r>
              <a:rPr lang="pl-PL" sz="2400" b="1" dirty="0" smtClean="0">
                <a:latin typeface="Calibri" panose="020F0502020204030204" pitchFamily="34" charset="0"/>
              </a:rPr>
              <a:t>oraz </a:t>
            </a:r>
          </a:p>
          <a:p>
            <a:pPr algn="ctr"/>
            <a:r>
              <a:rPr lang="pl-PL" sz="2400" b="1" dirty="0" smtClean="0">
                <a:latin typeface="Calibri" panose="020F0502020204030204" pitchFamily="34" charset="0"/>
              </a:rPr>
              <a:t>zasady </a:t>
            </a:r>
            <a:r>
              <a:rPr lang="pl-PL" sz="2400" b="1" dirty="0">
                <a:latin typeface="Calibri" panose="020F0502020204030204" pitchFamily="34" charset="0"/>
              </a:rPr>
              <a:t>równości szans kobiet i mężczyzn </a:t>
            </a:r>
            <a:r>
              <a:rPr lang="pl-PL" sz="2400" b="1" dirty="0" smtClean="0">
                <a:latin typeface="Calibri" panose="020F0502020204030204" pitchFamily="34" charset="0"/>
              </a:rPr>
              <a:t/>
            </a:r>
            <a:br>
              <a:rPr lang="pl-PL" sz="2400" b="1" dirty="0" smtClean="0">
                <a:latin typeface="Calibri" panose="020F0502020204030204" pitchFamily="34" charset="0"/>
              </a:rPr>
            </a:br>
            <a:r>
              <a:rPr lang="pl-PL" sz="2400" b="1" dirty="0" smtClean="0">
                <a:latin typeface="Calibri" panose="020F0502020204030204" pitchFamily="34" charset="0"/>
              </a:rPr>
              <a:t>w </a:t>
            </a:r>
            <a:r>
              <a:rPr lang="pl-PL" sz="2400" b="1" dirty="0">
                <a:latin typeface="Calibri" panose="020F0502020204030204" pitchFamily="34" charset="0"/>
              </a:rPr>
              <a:t>ramach funduszy unijnych na lata 2014-2020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8159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l-PL" altLang="pl-PL" sz="2400" b="1" smtClean="0">
                <a:latin typeface="Calibri" panose="020F0502020204030204" pitchFamily="34" charset="0"/>
              </a:rPr>
              <a:t>Koncepcja uniwersalnego projektowania</a:t>
            </a:r>
          </a:p>
          <a:p>
            <a:endParaRPr lang="pl-PL" altLang="pl-PL" sz="2400" b="1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Projektowanie produktów, środowiska, programów i usług w taki sposób, by były użyteczne dla wszystkich, w możliwie największym stopniu, </a:t>
            </a:r>
            <a:br>
              <a:rPr lang="pl-PL" altLang="pl-PL" sz="2000" smtClean="0">
                <a:latin typeface="Calibri" panose="020F0502020204030204" pitchFamily="34" charset="0"/>
              </a:rPr>
            </a:br>
            <a:r>
              <a:rPr lang="pl-PL" altLang="pl-PL" sz="2000" smtClean="0">
                <a:latin typeface="Calibri" panose="020F0502020204030204" pitchFamily="34" charset="0"/>
              </a:rPr>
              <a:t>bez potrzeby adaptacji lub specjalistycznego projektowania.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altLang="pl-PL" sz="200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Uniwersalne projektowanie nie wyklucza możliwości zapewniania dodatkowych udogodnień dla szczególnych grup osób </a:t>
            </a:r>
            <a:br>
              <a:rPr lang="pl-PL" altLang="pl-PL" sz="2000" smtClean="0">
                <a:latin typeface="Calibri" panose="020F0502020204030204" pitchFamily="34" charset="0"/>
              </a:rPr>
            </a:br>
            <a:r>
              <a:rPr lang="pl-PL" altLang="pl-PL" sz="2000" smtClean="0">
                <a:latin typeface="Calibri" panose="020F0502020204030204" pitchFamily="34" charset="0"/>
              </a:rPr>
              <a:t>z niepełnosprawnościami, jeżeli jest to potrzebne</a:t>
            </a:r>
            <a:r>
              <a:rPr lang="pl-PL" altLang="pl-PL" sz="2800" smtClean="0">
                <a:latin typeface="Calibri" panose="020F0502020204030204" pitchFamily="34" charset="0"/>
              </a:rPr>
              <a:t>.</a:t>
            </a:r>
          </a:p>
          <a:p>
            <a:pPr algn="just">
              <a:buFontTx/>
              <a:buNone/>
            </a:pPr>
            <a:endParaRPr lang="pl-PL" altLang="pl-PL" sz="2800" smtClean="0">
              <a:latin typeface="Calibri" panose="020F0502020204030204" pitchFamily="34" charset="0"/>
            </a:endParaRPr>
          </a:p>
          <a:p>
            <a:endParaRPr lang="pl-PL" altLang="pl-PL" smtClean="0">
              <a:latin typeface="Calibri" panose="020F0502020204030204" pitchFamily="34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932363" y="333375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3934790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altLang="pl-PL" sz="2400" b="1" smtClean="0">
                <a:latin typeface="Calibri" panose="020F0502020204030204" pitchFamily="34" charset="0"/>
              </a:rPr>
              <a:t>Reguły uniwersalnego projektowania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900113" y="1844675"/>
            <a:ext cx="6875462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użyteczność dla osób o różnej sprawności,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12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elastyczność w użytkowaniu,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12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proste i intuicyjne użytkowanie,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12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czytelna informacja,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12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tolerancja na błędy,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12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wygodne użytkowanie bez wysiłku,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12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wielkość i przestrzeń odpowiednie dla dostępu i użytkowania,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pl-PL" altLang="pl-PL" sz="12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l-PL" altLang="pl-PL" sz="2000">
                <a:latin typeface="Calibri" panose="020F0502020204030204" pitchFamily="34" charset="0"/>
              </a:rPr>
              <a:t> percepcja równości.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932363" y="333375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2288161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pl-PL" altLang="pl-PL" sz="2400" b="1" smtClean="0">
                <a:latin typeface="Calibri" panose="020F0502020204030204" pitchFamily="34" charset="0"/>
              </a:rPr>
              <a:t>Rekrutacja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Rekrutacja uczestników projektu powinna zostać przeprowadzona </a:t>
            </a:r>
            <a:br>
              <a:rPr lang="pl-PL" altLang="pl-PL" sz="2000" smtClean="0">
                <a:latin typeface="Calibri" panose="020F0502020204030204" pitchFamily="34" charset="0"/>
              </a:rPr>
            </a:br>
            <a:r>
              <a:rPr lang="pl-PL" altLang="pl-PL" sz="2000" smtClean="0">
                <a:latin typeface="Calibri" panose="020F0502020204030204" pitchFamily="34" charset="0"/>
              </a:rPr>
              <a:t>w sposób umożliwiający wzięcie udziału w projekcie każdej zainteresowanej osobie.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Informacja o rekrutacji- zapewnienie dostępnego przekazu.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Wiadomości o projekcie powinny być zamieszczane na stronach/portalach internetowych, z których korzystają osoby z niepełnosprawnościami.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Zagwarantowanie dostępności spotkań rekrutacyjnych.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Dostępność formularzy zgłoszeniowych.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Diagnoza wynikających z niepełnosprawności potrzeb.</a:t>
            </a:r>
          </a:p>
          <a:p>
            <a:pPr>
              <a:lnSpc>
                <a:spcPct val="90000"/>
              </a:lnSpc>
            </a:pPr>
            <a:endParaRPr lang="pl-PL" altLang="pl-PL" sz="240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076825" y="404813"/>
            <a:ext cx="394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1024686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8288" indent="-268288" algn="ctr">
              <a:lnSpc>
                <a:spcPct val="120000"/>
              </a:lnSpc>
              <a:buFontTx/>
              <a:buNone/>
              <a:tabLst>
                <a:tab pos="268288" algn="l"/>
              </a:tabLst>
            </a:pPr>
            <a:r>
              <a:rPr lang="pl-PL" altLang="pl-PL" sz="2400" b="1" smtClean="0">
                <a:latin typeface="Calibri" panose="020F0502020204030204" pitchFamily="34" charset="0"/>
              </a:rPr>
              <a:t>Informacja i promocja</a:t>
            </a:r>
          </a:p>
          <a:p>
            <a:pPr marL="268288" indent="-268288" algn="ctr">
              <a:lnSpc>
                <a:spcPct val="120000"/>
              </a:lnSpc>
              <a:buFontTx/>
              <a:buNone/>
              <a:tabLst>
                <a:tab pos="268288" algn="l"/>
              </a:tabLst>
            </a:pPr>
            <a:r>
              <a:rPr lang="pl-PL" altLang="pl-PL" sz="2000" smtClean="0">
                <a:latin typeface="Calibri" panose="020F0502020204030204" pitchFamily="34" charset="0"/>
              </a:rPr>
              <a:t> </a:t>
            </a:r>
          </a:p>
          <a:p>
            <a:pPr marL="268288" indent="-268288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pl-PL" altLang="pl-PL" sz="2000" smtClean="0">
                <a:latin typeface="Calibri" panose="020F0502020204030204" pitchFamily="34" charset="0"/>
              </a:rPr>
              <a:t>Zapewnienie dostępnego przekazu (nagranie komunikatu w formie wideo</a:t>
            </a:r>
            <a:br>
              <a:rPr lang="pl-PL" altLang="pl-PL" sz="2000" smtClean="0">
                <a:latin typeface="Calibri" panose="020F0502020204030204" pitchFamily="34" charset="0"/>
              </a:rPr>
            </a:br>
            <a:r>
              <a:rPr lang="pl-PL" altLang="pl-PL" sz="2000" smtClean="0">
                <a:latin typeface="Calibri" panose="020F0502020204030204" pitchFamily="34" charset="0"/>
              </a:rPr>
              <a:t>z napisami, nagranie z napisami w języku łatwym, nagranie z tłumaczem języka migowego).</a:t>
            </a:r>
          </a:p>
          <a:p>
            <a:pPr marL="268288" indent="-268288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268288" algn="l"/>
              </a:tabLst>
            </a:pPr>
            <a:endParaRPr lang="pl-PL" altLang="pl-PL" sz="1200" smtClean="0">
              <a:latin typeface="Calibri" panose="020F0502020204030204" pitchFamily="34" charset="0"/>
            </a:endParaRPr>
          </a:p>
          <a:p>
            <a:pPr marL="268288" indent="-268288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pl-PL" altLang="pl-PL" sz="2000" smtClean="0">
                <a:latin typeface="Calibri" panose="020F0502020204030204" pitchFamily="34" charset="0"/>
              </a:rPr>
              <a:t>Odpowiednie zaprojektowanie materiałów informacyjno-promocyjnych.</a:t>
            </a:r>
          </a:p>
          <a:p>
            <a:pPr marL="268288" indent="-268288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268288" algn="l"/>
              </a:tabLst>
            </a:pPr>
            <a:endParaRPr lang="pl-PL" altLang="pl-PL" sz="1200" smtClean="0">
              <a:latin typeface="Calibri" panose="020F0502020204030204" pitchFamily="34" charset="0"/>
            </a:endParaRPr>
          </a:p>
          <a:p>
            <a:pPr marL="268288" indent="-268288" algn="just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268288" algn="l"/>
              </a:tabLst>
            </a:pPr>
            <a:r>
              <a:rPr lang="pl-PL" altLang="pl-PL" sz="2000" smtClean="0">
                <a:latin typeface="Calibri" panose="020F0502020204030204" pitchFamily="34" charset="0"/>
              </a:rPr>
              <a:t>Dostępność treści zamieszczanych w Internecie.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932363" y="260350"/>
            <a:ext cx="394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4015089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929562" cy="54721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800" b="1" smtClean="0">
                <a:latin typeface="Calibri" panose="020F0502020204030204" pitchFamily="34" charset="0"/>
              </a:rPr>
              <a:t>Dobre praktyki…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200" b="1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Zaplanowanie działań niwelujących nierówności ze względu </a:t>
            </a:r>
            <a:br>
              <a:rPr lang="pl-PL" altLang="pl-PL" sz="2000" smtClean="0">
                <a:latin typeface="Calibri" panose="020F0502020204030204" pitchFamily="34" charset="0"/>
              </a:rPr>
            </a:br>
            <a:r>
              <a:rPr lang="pl-PL" altLang="pl-PL" sz="2000" smtClean="0">
                <a:latin typeface="Calibri" panose="020F0502020204030204" pitchFamily="34" charset="0"/>
              </a:rPr>
              <a:t>na niepełnosprawność.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l-PL" altLang="pl-PL" sz="100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Działania zindywidualizowane.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l-PL" altLang="pl-PL" sz="100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Działania wynikające z przeprowadzonej analizy.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l-PL" altLang="pl-PL" sz="100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Wszystkie produkty powinny być zgodne z koncepcją uniwersalnego projektowania.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l-PL" altLang="pl-PL" sz="100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Informacje o zapewnieniu zasady dostępności – w tym przede wszystkim koncepcji uniwersalnego projektowania i równego dostępu – muszą być uwzględnione we wniosku o dofinansowanie.</a:t>
            </a:r>
            <a:endParaRPr lang="pl-PL" altLang="pl-PL" sz="200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l-PL" altLang="pl-PL" sz="100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000" smtClean="0">
                <a:latin typeface="Calibri" panose="020F0502020204030204" pitchFamily="34" charset="0"/>
              </a:rPr>
              <a:t>Stosowanie standardów WCAG 2.0 na poziomie AA.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5003800" y="404813"/>
            <a:ext cx="394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b="1">
                <a:solidFill>
                  <a:schemeClr val="bg1"/>
                </a:solidFill>
              </a:rPr>
              <a:t>Równość szans i niedyskryminacji</a:t>
            </a:r>
          </a:p>
        </p:txBody>
      </p:sp>
    </p:spTree>
    <p:extLst>
      <p:ext uri="{BB962C8B-B14F-4D97-AF65-F5344CB8AC3E}">
        <p14:creationId xmlns:p14="http://schemas.microsoft.com/office/powerpoint/2010/main" val="1857361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itchFamily="34" charset="0"/>
              </a:rPr>
              <a:t>Departament Europejskiego Funduszu Społecznego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itchFamily="34" charset="0"/>
              </a:rPr>
              <a:t>Urząd Marszałkowski Województwa Pomorskiego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chemeClr val="bg1"/>
                </a:solidFill>
                <a:latin typeface="Calibri" pitchFamily="34" charset="0"/>
              </a:rPr>
              <a:t>t</a:t>
            </a:r>
            <a:r>
              <a:rPr lang="pl-PL" altLang="pl-PL" sz="2400" b="1" dirty="0" smtClean="0">
                <a:solidFill>
                  <a:schemeClr val="bg1"/>
                </a:solidFill>
                <a:latin typeface="Calibri" pitchFamily="34" charset="0"/>
              </a:rPr>
              <a:t>el. 58 326 81 90, defs@pomorskie.eu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itchFamily="34" charset="0"/>
              </a:rPr>
              <a:t>www.rpo.pomorskie.eu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 smtClean="0"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7F1EF-B192-4D58-956B-F02DE1C20BE4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79512" y="105273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sz="2000" b="1" dirty="0"/>
          </a:p>
          <a:p>
            <a:pPr algn="ctr">
              <a:buNone/>
            </a:pPr>
            <a:r>
              <a:rPr lang="pl-PL" sz="2400" b="1" dirty="0" smtClean="0">
                <a:latin typeface="Calibri" panose="020F0502020204030204" pitchFamily="34" charset="0"/>
              </a:rPr>
              <a:t>Zasada </a:t>
            </a:r>
            <a:r>
              <a:rPr lang="pl-PL" sz="2400" b="1" dirty="0">
                <a:latin typeface="Calibri" panose="020F0502020204030204" pitchFamily="34" charset="0"/>
              </a:rPr>
              <a:t>równości szans kobiet i mężczyzn </a:t>
            </a:r>
          </a:p>
          <a:p>
            <a:pPr algn="just">
              <a:buNone/>
            </a:pPr>
            <a:endParaRPr lang="pl-PL" sz="2000" b="1" dirty="0">
              <a:latin typeface="Calibri" panose="020F0502020204030204" pitchFamily="34" charset="0"/>
            </a:endParaRPr>
          </a:p>
          <a:p>
            <a:pPr marL="447675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dotyczy </a:t>
            </a:r>
            <a:r>
              <a:rPr lang="pl-PL" sz="2000" dirty="0">
                <a:latin typeface="Calibri" panose="020F0502020204030204" pitchFamily="34" charset="0"/>
              </a:rPr>
              <a:t>podejmowania działań na rzecz osiągania stanu, </a:t>
            </a: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którym </a:t>
            </a:r>
            <a:r>
              <a:rPr lang="pl-PL" sz="2000" b="1" dirty="0">
                <a:latin typeface="Calibri" panose="020F0502020204030204" pitchFamily="34" charset="0"/>
              </a:rPr>
              <a:t>kobietom </a:t>
            </a:r>
            <a:r>
              <a:rPr lang="pl-PL" sz="2000" b="1" dirty="0" smtClean="0">
                <a:latin typeface="Calibri" panose="020F0502020204030204" pitchFamily="34" charset="0"/>
              </a:rPr>
              <a:t>i mężczyznom </a:t>
            </a:r>
            <a:r>
              <a:rPr lang="pl-PL" sz="2000" b="1" dirty="0">
                <a:latin typeface="Calibri" panose="020F0502020204030204" pitchFamily="34" charset="0"/>
              </a:rPr>
              <a:t>przypisuje się taką samą wartość społeczną, równe prawa </a:t>
            </a:r>
            <a:r>
              <a:rPr lang="pl-PL" sz="2000" b="1" dirty="0" smtClean="0">
                <a:latin typeface="Calibri" panose="020F0502020204030204" pitchFamily="34" charset="0"/>
              </a:rPr>
              <a:t>i </a:t>
            </a:r>
            <a:r>
              <a:rPr lang="pl-PL" sz="2000" b="1" dirty="0">
                <a:latin typeface="Calibri" panose="020F0502020204030204" pitchFamily="34" charset="0"/>
              </a:rPr>
              <a:t>obowiązki </a:t>
            </a:r>
            <a:r>
              <a:rPr lang="pl-PL" sz="2000" b="1" dirty="0" smtClean="0">
                <a:latin typeface="Calibri" panose="020F0502020204030204" pitchFamily="34" charset="0"/>
              </a:rPr>
              <a:t>oraz </a:t>
            </a:r>
            <a:r>
              <a:rPr lang="pl-PL" sz="2000" b="1" dirty="0">
                <a:latin typeface="Calibri" panose="020F0502020204030204" pitchFamily="34" charset="0"/>
              </a:rPr>
              <a:t>gdy mają oni równy dostęp do zasobów (środki finansowe, szanse rozwoju), </a:t>
            </a: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których mogą </a:t>
            </a:r>
            <a:r>
              <a:rPr lang="pl-PL" sz="2000" dirty="0" smtClean="0">
                <a:latin typeface="Calibri" panose="020F0502020204030204" pitchFamily="34" charset="0"/>
              </a:rPr>
              <a:t>korzystać; </a:t>
            </a:r>
          </a:p>
          <a:p>
            <a:pPr marL="447675" indent="-342900" algn="just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447675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działania </a:t>
            </a:r>
            <a:r>
              <a:rPr lang="pl-PL" sz="2000" dirty="0">
                <a:latin typeface="Calibri" panose="020F0502020204030204" pitchFamily="34" charset="0"/>
              </a:rPr>
              <a:t>wyrównawcze polegają na preferencyjnym traktowaniu osób z tej grupy, która napotyka na szczególne bariery i ograniczenia utrudniające równy dostęp do zasobów i dóbr </a:t>
            </a:r>
            <a:r>
              <a:rPr lang="pl-PL" sz="2000" dirty="0" smtClean="0">
                <a:latin typeface="Calibri" panose="020F0502020204030204" pitchFamily="34" charset="0"/>
              </a:rPr>
              <a:t>społecznych; </a:t>
            </a:r>
          </a:p>
          <a:p>
            <a:pPr marL="447675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447675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każda </a:t>
            </a:r>
            <a:r>
              <a:rPr lang="pl-PL" sz="2000" dirty="0">
                <a:latin typeface="Calibri" panose="020F0502020204030204" pitchFamily="34" charset="0"/>
              </a:rPr>
              <a:t>decyzja czy działanie są zatem oceniane w odniesieniu do stopnia,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jakim wpływają na sytuację kobiet i mężczyzn, tj. czy przyczyniają się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do </a:t>
            </a:r>
            <a:r>
              <a:rPr lang="pl-PL" sz="2000" dirty="0">
                <a:latin typeface="Calibri" panose="020F0502020204030204" pitchFamily="34" charset="0"/>
              </a:rPr>
              <a:t>eliminowania występujących nierówności czy też je </a:t>
            </a:r>
            <a:r>
              <a:rPr lang="pl-PL" sz="2000" dirty="0" smtClean="0">
                <a:latin typeface="Calibri" panose="020F0502020204030204" pitchFamily="34" charset="0"/>
              </a:rPr>
              <a:t>pogłębiają.</a:t>
            </a:r>
          </a:p>
          <a:p>
            <a:pPr marL="104775" algn="just"/>
            <a:endParaRPr lang="pl-PL" sz="2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8078065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052736"/>
            <a:ext cx="83529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Czym jest </a:t>
            </a:r>
            <a:r>
              <a:rPr lang="pl-PL" sz="2000" b="1" dirty="0" smtClean="0">
                <a:latin typeface="Calibri" panose="020F0502020204030204" pitchFamily="34" charset="0"/>
              </a:rPr>
              <a:t>realizacja zasady </a:t>
            </a:r>
            <a:r>
              <a:rPr lang="pl-PL" sz="2000" b="1" dirty="0">
                <a:latin typeface="Calibri" panose="020F0502020204030204" pitchFamily="34" charset="0"/>
              </a:rPr>
              <a:t>równości szans kobiet i </a:t>
            </a:r>
            <a:r>
              <a:rPr lang="pl-PL" sz="2000" b="1" dirty="0" smtClean="0">
                <a:latin typeface="Calibri" panose="020F0502020204030204" pitchFamily="34" charset="0"/>
              </a:rPr>
              <a:t>mężczyzn?</a:t>
            </a:r>
            <a:endParaRPr lang="pl-PL" sz="2000" b="1" dirty="0">
              <a:latin typeface="Calibri" panose="020F0502020204030204" pitchFamily="34" charset="0"/>
            </a:endParaRPr>
          </a:p>
          <a:p>
            <a:pPr marL="104775" algn="just"/>
            <a:endParaRPr lang="pl-PL" sz="2000" dirty="0">
              <a:latin typeface="Calibri" panose="020F0502020204030204" pitchFamily="34" charset="0"/>
            </a:endParaRPr>
          </a:p>
          <a:p>
            <a:pPr marL="447675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Realizacja </a:t>
            </a:r>
            <a:r>
              <a:rPr lang="pl-PL" sz="2000" dirty="0">
                <a:latin typeface="Calibri" panose="020F0502020204030204" pitchFamily="34" charset="0"/>
              </a:rPr>
              <a:t>działań wyrównujących szanse tej płci, która jest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gorszym </a:t>
            </a:r>
            <a:r>
              <a:rPr lang="pl-PL" sz="2000" dirty="0" smtClean="0">
                <a:latin typeface="Calibri" panose="020F0502020204030204" pitchFamily="34" charset="0"/>
              </a:rPr>
              <a:t>położeniu.</a:t>
            </a:r>
          </a:p>
          <a:p>
            <a:pPr marL="447675" indent="-342900" algn="just">
              <a:buFont typeface="Wingdings" panose="05000000000000000000" pitchFamily="2" charset="2"/>
              <a:buChar char="Ø"/>
            </a:pPr>
            <a:endParaRPr lang="pl-PL" sz="1200" dirty="0" smtClean="0">
              <a:latin typeface="Calibri" panose="020F0502020204030204" pitchFamily="34" charset="0"/>
            </a:endParaRPr>
          </a:p>
          <a:p>
            <a:pPr marL="447675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Unikanie </a:t>
            </a:r>
            <a:r>
              <a:rPr lang="pl-PL" sz="2000" dirty="0">
                <a:latin typeface="Calibri" panose="020F0502020204030204" pitchFamily="34" charset="0"/>
              </a:rPr>
              <a:t>sztucznych podziałów na role i obszary wyłącznie „kobiece” lub wyłącznie „męskie</a:t>
            </a:r>
            <a:r>
              <a:rPr lang="pl-PL" sz="2000" dirty="0" smtClean="0">
                <a:latin typeface="Calibri" panose="020F0502020204030204" pitchFamily="34" charset="0"/>
              </a:rPr>
              <a:t>”.</a:t>
            </a:r>
          </a:p>
          <a:p>
            <a:pPr marL="447675" indent="-342900" algn="just">
              <a:buFont typeface="Wingdings" panose="05000000000000000000" pitchFamily="2" charset="2"/>
              <a:buChar char="Ø"/>
            </a:pPr>
            <a:endParaRPr lang="pl-PL" sz="1100" dirty="0" smtClean="0">
              <a:latin typeface="Calibri" panose="020F0502020204030204" pitchFamily="34" charset="0"/>
            </a:endParaRPr>
          </a:p>
          <a:p>
            <a:pPr marL="447675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Analiza </a:t>
            </a:r>
            <a:r>
              <a:rPr lang="pl-PL" sz="2000" dirty="0">
                <a:latin typeface="Calibri" panose="020F0502020204030204" pitchFamily="34" charset="0"/>
              </a:rPr>
              <a:t>sytuacji z uwzględnieniem perspektywy płci w obszarze,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którym </a:t>
            </a:r>
            <a:r>
              <a:rPr lang="pl-PL" sz="2000" dirty="0" smtClean="0">
                <a:latin typeface="Calibri" panose="020F0502020204030204" pitchFamily="34" charset="0"/>
              </a:rPr>
              <a:t>prowadzimy </a:t>
            </a:r>
            <a:r>
              <a:rPr lang="pl-PL" sz="2000" dirty="0">
                <a:latin typeface="Calibri" panose="020F0502020204030204" pitchFamily="34" charset="0"/>
              </a:rPr>
              <a:t>lub zamierzamy prowadzić działania,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czyli </a:t>
            </a:r>
            <a:r>
              <a:rPr lang="pl-PL" sz="2000" dirty="0">
                <a:latin typeface="Calibri" panose="020F0502020204030204" pitchFamily="34" charset="0"/>
              </a:rPr>
              <a:t>analiza danych z podziałem na </a:t>
            </a:r>
            <a:r>
              <a:rPr lang="pl-PL" sz="2000" dirty="0" smtClean="0">
                <a:latin typeface="Calibri" panose="020F0502020204030204" pitchFamily="34" charset="0"/>
              </a:rPr>
              <a:t>płeć.</a:t>
            </a:r>
          </a:p>
          <a:p>
            <a:pPr marL="447675" indent="-342900" algn="just">
              <a:buFont typeface="Wingdings" panose="05000000000000000000" pitchFamily="2" charset="2"/>
              <a:buChar char="Ø"/>
            </a:pPr>
            <a:endParaRPr lang="pl-PL" sz="1100" dirty="0" smtClean="0">
              <a:latin typeface="Calibri" panose="020F0502020204030204" pitchFamily="34" charset="0"/>
            </a:endParaRPr>
          </a:p>
          <a:p>
            <a:pPr marL="447675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Zaplanowanie </a:t>
            </a:r>
            <a:r>
              <a:rPr lang="pl-PL" sz="2000" dirty="0">
                <a:latin typeface="Calibri" panose="020F0502020204030204" pitchFamily="34" charset="0"/>
              </a:rPr>
              <a:t>działań, które mogą przyczynić się do rozwiązania konkretnych problemów w zakresie równości szans kobiet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mężczyzn.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3452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05273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sz="20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buNone/>
            </a:pP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Czym nie jest </a:t>
            </a:r>
            <a:r>
              <a:rPr lang="pl-PL" sz="2000" b="1" dirty="0" smtClean="0">
                <a:latin typeface="Calibri" panose="020F0502020204030204" pitchFamily="34" charset="0"/>
              </a:rPr>
              <a:t>realizacja zasady </a:t>
            </a:r>
            <a:r>
              <a:rPr lang="pl-PL" sz="2000" b="1" dirty="0">
                <a:latin typeface="Calibri" panose="020F0502020204030204" pitchFamily="34" charset="0"/>
              </a:rPr>
              <a:t>równości szans kobiet i </a:t>
            </a:r>
            <a:r>
              <a:rPr lang="pl-PL" sz="2000" b="1" dirty="0" smtClean="0">
                <a:latin typeface="Calibri" panose="020F0502020204030204" pitchFamily="34" charset="0"/>
              </a:rPr>
              <a:t>mężczyzn?</a:t>
            </a:r>
            <a:endParaRPr lang="pl-PL" sz="2000" b="1" dirty="0">
              <a:latin typeface="Calibri" panose="020F0502020204030204" pitchFamily="34" charset="0"/>
            </a:endParaRPr>
          </a:p>
          <a:p>
            <a:pPr algn="just">
              <a:buNone/>
            </a:pPr>
            <a:endParaRPr lang="pl-PL" sz="2000" b="1" dirty="0">
              <a:latin typeface="Calibri" panose="020F0502020204030204" pitchFamily="34" charset="0"/>
            </a:endParaRPr>
          </a:p>
          <a:p>
            <a:pPr marL="293688" indent="-293688"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Równość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nie oznacza </a:t>
            </a:r>
            <a:r>
              <a:rPr lang="pl-PL" sz="2000" dirty="0">
                <a:latin typeface="Calibri" panose="020F0502020204030204" pitchFamily="34" charset="0"/>
              </a:rPr>
              <a:t>zawsze „po równo”, to nie jest podział 50/50 kobiet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</a:t>
            </a:r>
            <a:r>
              <a:rPr lang="pl-PL" sz="2000" dirty="0">
                <a:latin typeface="Calibri" panose="020F0502020204030204" pitchFamily="34" charset="0"/>
              </a:rPr>
              <a:t>mężczyzn uczestniczących w </a:t>
            </a:r>
            <a:r>
              <a:rPr lang="pl-PL" sz="2000" dirty="0" smtClean="0">
                <a:latin typeface="Calibri" panose="020F0502020204030204" pitchFamily="34" charset="0"/>
              </a:rPr>
              <a:t>projektach.</a:t>
            </a:r>
          </a:p>
          <a:p>
            <a:pPr marL="293688" indent="-293688" algn="just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293688" indent="-293688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Same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deklaratywne zapisy </a:t>
            </a:r>
            <a:r>
              <a:rPr lang="pl-PL" sz="2000" dirty="0">
                <a:latin typeface="Calibri" panose="020F0502020204030204" pitchFamily="34" charset="0"/>
              </a:rPr>
              <a:t>o zagwarantowaniu pełnej dostępności dla kobiet i </a:t>
            </a:r>
            <a:r>
              <a:rPr lang="pl-PL" sz="2000" dirty="0" smtClean="0">
                <a:latin typeface="Calibri" panose="020F0502020204030204" pitchFamily="34" charset="0"/>
              </a:rPr>
              <a:t>mężczyzn </a:t>
            </a:r>
            <a:r>
              <a:rPr lang="pl-PL" sz="2000" dirty="0">
                <a:latin typeface="Calibri" panose="020F0502020204030204" pitchFamily="34" charset="0"/>
              </a:rPr>
              <a:t>czy też niedyskryminowaniu nikogo,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nie są realizacją zasady</a:t>
            </a:r>
            <a:r>
              <a:rPr lang="pl-PL" sz="2000" dirty="0">
                <a:latin typeface="Calibri" panose="020F0502020204030204" pitchFamily="34" charset="0"/>
              </a:rPr>
              <a:t> równości szans kobiet i mężczyzn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marL="293688" indent="-293688" algn="just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293688" indent="-293688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Działania</a:t>
            </a:r>
            <a:r>
              <a:rPr lang="pl-PL" sz="2000" dirty="0">
                <a:latin typeface="Calibri" panose="020F0502020204030204" pitchFamily="34" charset="0"/>
              </a:rPr>
              <a:t> na rzecz równości szans kobiet i mężczyzn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nie kończą się </a:t>
            </a:r>
            <a: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na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analizie</a:t>
            </a:r>
            <a:r>
              <a:rPr lang="pl-PL" sz="2000" dirty="0">
                <a:latin typeface="Calibri" panose="020F0502020204030204" pitchFamily="34" charset="0"/>
              </a:rPr>
              <a:t> sytuacji kobiet i mężczyzn oraz stwierdzeniu istniejących nierówności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</a:p>
          <a:p>
            <a:pPr marL="293688" indent="-293688" algn="just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  <a:p>
            <a:pPr marL="293688" indent="-293688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Błędne </a:t>
            </a:r>
            <a:r>
              <a:rPr lang="pl-PL" sz="2000" dirty="0">
                <a:latin typeface="Calibri" panose="020F0502020204030204" pitchFamily="34" charset="0"/>
              </a:rPr>
              <a:t>jest przekonanie, że działania na rzecz równości szans kobiet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mężczyzn </a:t>
            </a:r>
            <a:r>
              <a:rPr lang="pl-PL" sz="2000" dirty="0">
                <a:latin typeface="Calibri" panose="020F0502020204030204" pitchFamily="34" charset="0"/>
              </a:rPr>
              <a:t>mają na celu doprowadzenie do stanu, że nie będzie różnic pomiędzy kobietami i </a:t>
            </a:r>
            <a:r>
              <a:rPr lang="pl-PL" sz="2000" dirty="0" smtClean="0">
                <a:latin typeface="Calibri" panose="020F0502020204030204" pitchFamily="34" charset="0"/>
              </a:rPr>
              <a:t>mężczyznami.</a:t>
            </a:r>
            <a:endParaRPr lang="pl-PL" sz="2000" dirty="0">
              <a:latin typeface="Calibri" panose="020F0502020204030204" pitchFamily="34" charset="0"/>
            </a:endParaRPr>
          </a:p>
          <a:p>
            <a:pPr marL="293688" indent="-293688" algn="just">
              <a:buFont typeface="Wingdings" panose="05000000000000000000" pitchFamily="2" charset="2"/>
              <a:buChar char="Ø"/>
            </a:pP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33427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95536" y="1582341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</a:rPr>
              <a:t>Standard minimum </a:t>
            </a:r>
          </a:p>
          <a:p>
            <a:pPr algn="just"/>
            <a:endParaRPr lang="pl-PL" sz="2000" b="1" dirty="0">
              <a:latin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</a:rPr>
              <a:t>t</a:t>
            </a: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b="1" dirty="0" smtClean="0">
                <a:latin typeface="Calibri" panose="020F0502020204030204" pitchFamily="34" charset="0"/>
              </a:rPr>
              <a:t>narzędzie</a:t>
            </a:r>
            <a:r>
              <a:rPr lang="pl-PL" sz="2000" dirty="0" smtClean="0">
                <a:latin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</a:rPr>
              <a:t>używane do oceny realizacji zasady równości szans kobiet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i mężczyzn </a:t>
            </a:r>
            <a:r>
              <a:rPr lang="pl-PL" sz="2000" b="1" dirty="0" smtClean="0">
                <a:latin typeface="Calibri" panose="020F0502020204030204" pitchFamily="34" charset="0"/>
              </a:rPr>
              <a:t>na etapie oceny formalnej, w ramach kryterium </a:t>
            </a:r>
            <a:r>
              <a:rPr lang="pl-PL" sz="2000" b="1" dirty="0">
                <a:latin typeface="Calibri" panose="020F0502020204030204" pitchFamily="34" charset="0"/>
              </a:rPr>
              <a:t>A.10. </a:t>
            </a:r>
            <a:r>
              <a:rPr lang="pl-PL" sz="2000" i="1" dirty="0">
                <a:latin typeface="Calibri" panose="020F0502020204030204" pitchFamily="34" charset="0"/>
              </a:rPr>
              <a:t>Zgodność </a:t>
            </a:r>
            <a:r>
              <a:rPr lang="pl-PL" sz="2000" i="1" dirty="0" smtClean="0">
                <a:latin typeface="Calibri" panose="020F0502020204030204" pitchFamily="34" charset="0"/>
              </a:rPr>
              <a:t/>
            </a:r>
            <a:br>
              <a:rPr lang="pl-PL" sz="2000" i="1" dirty="0" smtClean="0">
                <a:latin typeface="Calibri" panose="020F0502020204030204" pitchFamily="34" charset="0"/>
              </a:rPr>
            </a:br>
            <a:r>
              <a:rPr lang="pl-PL" sz="2000" i="1" dirty="0" smtClean="0">
                <a:latin typeface="Calibri" panose="020F0502020204030204" pitchFamily="34" charset="0"/>
              </a:rPr>
              <a:t>z </a:t>
            </a:r>
            <a:r>
              <a:rPr lang="pl-PL" sz="2000" i="1" dirty="0">
                <a:latin typeface="Calibri" panose="020F0502020204030204" pitchFamily="34" charset="0"/>
              </a:rPr>
              <a:t>politykami horyzontalnymi </a:t>
            </a:r>
            <a:r>
              <a:rPr lang="pl-PL" sz="2000" i="1" dirty="0" smtClean="0">
                <a:latin typeface="Calibri" panose="020F0502020204030204" pitchFamily="34" charset="0"/>
              </a:rPr>
              <a:t>UE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dirty="0" smtClean="0">
                <a:latin typeface="Calibri" panose="020F0502020204030204" pitchFamily="34" charset="0"/>
              </a:rPr>
              <a:t>(</a:t>
            </a:r>
            <a:r>
              <a:rPr lang="pl-PL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ocena jest zero-jedynkowa</a:t>
            </a:r>
            <a:r>
              <a:rPr lang="pl-PL" sz="2000" dirty="0" smtClean="0">
                <a:latin typeface="Calibri" panose="020F0502020204030204" pitchFamily="34" charset="0"/>
              </a:rPr>
              <a:t>). </a:t>
            </a: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  <a:p>
            <a:pPr algn="just"/>
            <a:r>
              <a:rPr lang="pl-PL" sz="2000" dirty="0" smtClean="0">
                <a:latin typeface="Calibri" panose="020F0502020204030204" pitchFamily="34" charset="0"/>
              </a:rPr>
              <a:t>Obejmuje </a:t>
            </a:r>
            <a:r>
              <a:rPr lang="pl-PL" sz="2000" dirty="0">
                <a:latin typeface="Calibri" panose="020F0502020204030204" pitchFamily="34" charset="0"/>
              </a:rPr>
              <a:t>zestaw pięciu zagadnień i </a:t>
            </a:r>
            <a:r>
              <a:rPr lang="pl-PL" sz="2000" dirty="0" smtClean="0">
                <a:latin typeface="Calibri" panose="020F0502020204030204" pitchFamily="34" charset="0"/>
              </a:rPr>
              <a:t>ocenia, czy </a:t>
            </a:r>
            <a:r>
              <a:rPr lang="pl-PL" sz="2000" dirty="0">
                <a:latin typeface="Calibri" panose="020F0502020204030204" pitchFamily="34" charset="0"/>
              </a:rPr>
              <a:t>wnioskodawca uwzględnił</a:t>
            </a:r>
            <a:r>
              <a:rPr lang="pl-PL" sz="2000" dirty="0" smtClean="0">
                <a:latin typeface="Calibri" panose="020F0502020204030204" pitchFamily="34" charset="0"/>
              </a:rPr>
              <a:t>: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kwestie równościowe w ramach analizy problematyki </a:t>
            </a:r>
            <a:r>
              <a:rPr lang="pl-PL" sz="2000" dirty="0" smtClean="0">
                <a:latin typeface="Calibri" panose="020F0502020204030204" pitchFamily="34" charset="0"/>
              </a:rPr>
              <a:t>projektu, 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wpływ zaplanowanych działań na zasadę równości, wskaźniki w podziale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na płeć,</a:t>
            </a:r>
            <a:endParaRPr lang="pl-PL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wpływ projektu na zasadę </a:t>
            </a:r>
            <a:r>
              <a:rPr lang="pl-PL" sz="2000" dirty="0" smtClean="0">
                <a:latin typeface="Calibri" panose="020F0502020204030204" pitchFamily="34" charset="0"/>
              </a:rPr>
              <a:t>równości.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1963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0537" y="1052736"/>
            <a:ext cx="8640960" cy="557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</a:rPr>
              <a:t>Standard </a:t>
            </a:r>
            <a:r>
              <a:rPr lang="pl-PL" sz="2000" b="1" dirty="0" smtClean="0">
                <a:latin typeface="Calibri" panose="020F0502020204030204" pitchFamily="34" charset="0"/>
              </a:rPr>
              <a:t>minimum składa </a:t>
            </a:r>
            <a:r>
              <a:rPr lang="pl-PL" sz="2000" b="1" dirty="0">
                <a:latin typeface="Calibri" panose="020F0502020204030204" pitchFamily="34" charset="0"/>
              </a:rPr>
              <a:t>się z pięciu </a:t>
            </a:r>
            <a:r>
              <a:rPr lang="pl-PL" sz="2000" b="1" dirty="0" smtClean="0">
                <a:latin typeface="Calibri" panose="020F0502020204030204" pitchFamily="34" charset="0"/>
              </a:rPr>
              <a:t>kryteriów:</a:t>
            </a:r>
          </a:p>
          <a:p>
            <a:pPr algn="just"/>
            <a:endParaRPr lang="pl-PL" sz="105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dirty="0" smtClean="0">
                <a:latin typeface="Calibri" panose="020F0502020204030204" pitchFamily="34" charset="0"/>
              </a:rPr>
              <a:t>We </a:t>
            </a:r>
            <a:r>
              <a:rPr lang="pl-PL" dirty="0">
                <a:latin typeface="Calibri" panose="020F0502020204030204" pitchFamily="34" charset="0"/>
              </a:rPr>
              <a:t>wniosku o dofinansowanie projektu podano informacje potwierdzające istnienie (albo brak istnienia) barier równościowych w obszarze tematycznym interwencji i/ lub zasięgu oddziaływania </a:t>
            </a:r>
            <a:r>
              <a:rPr lang="pl-PL" dirty="0" smtClean="0">
                <a:latin typeface="Calibri" panose="020F0502020204030204" pitchFamily="34" charset="0"/>
              </a:rPr>
              <a:t>projektu.</a:t>
            </a:r>
          </a:p>
          <a:p>
            <a:pPr algn="just"/>
            <a:endParaRPr lang="pl-PL" sz="9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pl-PL" dirty="0" smtClean="0">
                <a:latin typeface="Calibri" panose="020F0502020204030204" pitchFamily="34" charset="0"/>
              </a:rPr>
              <a:t>Wniosek </a:t>
            </a:r>
            <a:r>
              <a:rPr lang="pl-PL" dirty="0">
                <a:latin typeface="Calibri" panose="020F0502020204030204" pitchFamily="34" charset="0"/>
              </a:rPr>
              <a:t>o dofinansowanie projektu zawiera działania odpowiadające </a:t>
            </a:r>
            <a:br>
              <a:rPr lang="pl-PL" dirty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na </a:t>
            </a:r>
            <a:r>
              <a:rPr lang="pl-PL" dirty="0">
                <a:latin typeface="Calibri" panose="020F0502020204030204" pitchFamily="34" charset="0"/>
              </a:rPr>
              <a:t>zidentyfikowane bariery równościowe w obszarze tematycznym interwencji i/lub zasięgu oddziaływania </a:t>
            </a:r>
            <a:r>
              <a:rPr lang="pl-PL" dirty="0" smtClean="0">
                <a:latin typeface="Calibri" panose="020F0502020204030204" pitchFamily="34" charset="0"/>
              </a:rPr>
              <a:t>projektu.</a:t>
            </a:r>
          </a:p>
          <a:p>
            <a:pPr algn="just"/>
            <a:endParaRPr lang="pl-PL" sz="800" dirty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przypadku stwierdzenia braku barier równościowych, wniosek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o </a:t>
            </a:r>
            <a:r>
              <a:rPr lang="pl-PL" dirty="0">
                <a:latin typeface="Calibri" panose="020F0502020204030204" pitchFamily="34" charset="0"/>
              </a:rPr>
              <a:t>dofinansowanie projektu zawiera działania, zapewniające przestrzeganie zasady równości szans kobiet i mężczyzn, tak aby na żadnym etapie realizacji projektu tego typu bariery nie </a:t>
            </a:r>
            <a:r>
              <a:rPr lang="pl-PL" dirty="0" smtClean="0">
                <a:latin typeface="Calibri" panose="020F0502020204030204" pitchFamily="34" charset="0"/>
              </a:rPr>
              <a:t>wystąpiły.</a:t>
            </a:r>
          </a:p>
          <a:p>
            <a:pPr algn="just"/>
            <a:endParaRPr lang="pl-PL" sz="1050" dirty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pl-PL" dirty="0" smtClean="0">
                <a:latin typeface="Calibri" panose="020F0502020204030204" pitchFamily="34" charset="0"/>
              </a:rPr>
              <a:t>Wskaźniki </a:t>
            </a:r>
            <a:r>
              <a:rPr lang="pl-PL" dirty="0">
                <a:latin typeface="Calibri" panose="020F0502020204030204" pitchFamily="34" charset="0"/>
              </a:rPr>
              <a:t>realizacji projektu zostały podane w podziale na płeć i/lub został umieszczony opis tego, w jaki sposób rezultaty przyczynią się do zmniejszenia barier równościowych, istniejących w obszarze tematycznym interwencji i/lub zasięgu oddziaływania </a:t>
            </a:r>
            <a:r>
              <a:rPr lang="pl-PL" dirty="0" smtClean="0">
                <a:latin typeface="Calibri" panose="020F0502020204030204" pitchFamily="34" charset="0"/>
              </a:rPr>
              <a:t>projektu</a:t>
            </a:r>
          </a:p>
          <a:p>
            <a:pPr algn="just"/>
            <a:endParaRPr lang="pl-PL" sz="1050" dirty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pl-PL" dirty="0" smtClean="0">
                <a:latin typeface="Calibri" panose="020F0502020204030204" pitchFamily="34" charset="0"/>
              </a:rPr>
              <a:t>We </a:t>
            </a:r>
            <a:r>
              <a:rPr lang="pl-PL" dirty="0">
                <a:latin typeface="Calibri" panose="020F0502020204030204" pitchFamily="34" charset="0"/>
              </a:rPr>
              <a:t>wniosku o dofinansowanie projektu wskazano jakie działania zostaną podjęte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celu zapewnienia równościowego zarządzania </a:t>
            </a:r>
            <a:r>
              <a:rPr lang="pl-PL" dirty="0" smtClean="0">
                <a:latin typeface="Calibri" panose="020F0502020204030204" pitchFamily="34" charset="0"/>
              </a:rPr>
              <a:t>projektem.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202669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0537" y="105273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pl-PL" sz="2000" b="1" dirty="0" smtClean="0">
                <a:latin typeface="Calibri" panose="020F0502020204030204" pitchFamily="34" charset="0"/>
              </a:rPr>
              <a:t>Standard minimum</a:t>
            </a:r>
          </a:p>
          <a:p>
            <a:pPr algn="ctr"/>
            <a:endParaRPr lang="pl-PL" sz="2000" b="1" dirty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za </a:t>
            </a:r>
            <a:r>
              <a:rPr lang="pl-PL" sz="2000" dirty="0">
                <a:latin typeface="Calibri" panose="020F0502020204030204" pitchFamily="34" charset="0"/>
              </a:rPr>
              <a:t>poszczególne kryteria można otrzymać od 0 do 2 </a:t>
            </a:r>
            <a:r>
              <a:rPr lang="pl-PL" sz="2000" dirty="0" smtClean="0">
                <a:latin typeface="Calibri" panose="020F0502020204030204" pitchFamily="34" charset="0"/>
              </a:rPr>
              <a:t>punktów;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Calibri" panose="020F0502020204030204" pitchFamily="34" charset="0"/>
              </a:rPr>
              <a:t>maksymalnie</a:t>
            </a:r>
            <a:r>
              <a:rPr lang="pl-PL" sz="2000" dirty="0" smtClean="0">
                <a:latin typeface="Calibri" panose="020F0502020204030204" pitchFamily="34" charset="0"/>
              </a:rPr>
              <a:t> projekt może </a:t>
            </a:r>
            <a:r>
              <a:rPr lang="pl-PL" sz="2000" dirty="0">
                <a:latin typeface="Calibri" panose="020F0502020204030204" pitchFamily="34" charset="0"/>
              </a:rPr>
              <a:t>otrzymać </a:t>
            </a:r>
            <a:r>
              <a:rPr lang="pl-PL" sz="2000" b="1" dirty="0">
                <a:latin typeface="Calibri" panose="020F0502020204030204" pitchFamily="34" charset="0"/>
              </a:rPr>
              <a:t>6 </a:t>
            </a:r>
            <a:r>
              <a:rPr lang="pl-PL" sz="2000" b="1" dirty="0" smtClean="0">
                <a:latin typeface="Calibri" panose="020F0502020204030204" pitchFamily="34" charset="0"/>
              </a:rPr>
              <a:t>punktów;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rak</a:t>
            </a:r>
            <a:r>
              <a:rPr lang="pl-PL" sz="2000" b="1" dirty="0" smtClean="0">
                <a:latin typeface="Calibri" panose="020F0502020204030204" pitchFamily="34" charset="0"/>
              </a:rPr>
              <a:t> </a:t>
            </a:r>
            <a:r>
              <a:rPr lang="pl-PL" sz="2000" b="1" dirty="0">
                <a:latin typeface="Calibri" panose="020F0502020204030204" pitchFamily="34" charset="0"/>
              </a:rPr>
              <a:t>uzyskania co najmniej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3 punktów </a:t>
            </a:r>
            <a:r>
              <a:rPr lang="pl-PL" sz="2000" b="1" dirty="0" smtClean="0">
                <a:latin typeface="Calibri" panose="020F0502020204030204" pitchFamily="34" charset="0"/>
              </a:rPr>
              <a:t>w </a:t>
            </a:r>
            <a:r>
              <a:rPr lang="pl-PL" sz="2000" b="1" dirty="0">
                <a:latin typeface="Calibri" panose="020F0502020204030204" pitchFamily="34" charset="0"/>
              </a:rPr>
              <a:t>standardzie minimum jest </a:t>
            </a:r>
            <a:r>
              <a:rPr lang="pl-PL" sz="2000" b="1" dirty="0" smtClean="0">
                <a:latin typeface="Calibri" panose="020F0502020204030204" pitchFamily="34" charset="0"/>
              </a:rPr>
              <a:t>równoznaczny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odrzuceniem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wniosku</a:t>
            </a:r>
            <a:r>
              <a:rPr lang="pl-PL" sz="2000" b="1" dirty="0" smtClean="0">
                <a:latin typeface="Calibri" panose="020F0502020204030204" pitchFamily="34" charset="0"/>
              </a:rPr>
              <a:t>.</a:t>
            </a:r>
            <a:endParaRPr lang="pl-PL" sz="2000" b="1" dirty="0"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93930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Równość szans i niedyskryminacji </a:t>
            </a:r>
            <a:endParaRPr lang="pl-PL" altLang="pl-PL" sz="2000" b="1" i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A0CF4-BEBD-43EC-98EC-7492878D2069}" type="slidenum">
              <a:rPr lang="pl-PL" altLang="pl-PL" smtClean="0"/>
              <a:pPr>
                <a:defRPr/>
              </a:pPr>
              <a:t>9</a:t>
            </a:fld>
            <a:endParaRPr lang="pl-PL" altLang="pl-PL" dirty="0"/>
          </a:p>
        </p:txBody>
      </p:sp>
      <p:sp>
        <p:nvSpPr>
          <p:cNvPr id="4" name="Prostokąt 3"/>
          <p:cNvSpPr/>
          <p:nvPr/>
        </p:nvSpPr>
        <p:spPr>
          <a:xfrm>
            <a:off x="179513" y="1052736"/>
            <a:ext cx="8785100" cy="5409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b="1" dirty="0" smtClean="0">
                <a:latin typeface="Calibri" panose="020F0502020204030204" pitchFamily="34" charset="0"/>
              </a:rPr>
              <a:t>KIEDY NIE BĘDZIE MIEĆ ZASTOSOWANIE OCENA POD KĄTEM STANDARDU MINIMUM?</a:t>
            </a:r>
          </a:p>
          <a:p>
            <a:pPr marL="0" indent="0" algn="ctr">
              <a:buNone/>
            </a:pPr>
            <a:r>
              <a:rPr lang="pl-PL" b="1" dirty="0" smtClean="0">
                <a:latin typeface="Calibri" panose="020F0502020204030204" pitchFamily="34" charset="0"/>
              </a:rPr>
              <a:t> WYJĄTKI OD STANDARDU MINIMUM</a:t>
            </a:r>
          </a:p>
          <a:p>
            <a:endParaRPr lang="pl-PL" sz="1100" dirty="0" smtClean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 smtClean="0">
                <a:latin typeface="Calibri" panose="020F0502020204030204" pitchFamily="34" charset="0"/>
              </a:rPr>
              <a:t>Profil </a:t>
            </a:r>
            <a:r>
              <a:rPr lang="pl-PL" b="1" dirty="0">
                <a:latin typeface="Calibri" panose="020F0502020204030204" pitchFamily="34" charset="0"/>
              </a:rPr>
              <a:t>działalności beneficjenta (ograniczenia statutowe) </a:t>
            </a:r>
            <a:r>
              <a:rPr lang="pl-PL" dirty="0" smtClean="0">
                <a:latin typeface="Calibri" panose="020F0502020204030204" pitchFamily="34" charset="0"/>
              </a:rPr>
              <a:t>- w </a:t>
            </a:r>
            <a:r>
              <a:rPr lang="pl-PL" dirty="0">
                <a:latin typeface="Calibri" panose="020F0502020204030204" pitchFamily="34" charset="0"/>
              </a:rPr>
              <a:t>ramach statutu (lub innego równoważnego dokumentu) istnieje jednoznaczny zapis, iż wnioskodawca przewiduje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ramach swojej działalności wsparcie skierowane tylko do jednej z płci. W przypadku tego wyjątku statut może być zweryfikowany przed podpisaniem umowy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o </a:t>
            </a:r>
            <a:r>
              <a:rPr lang="pl-PL" dirty="0">
                <a:latin typeface="Calibri" panose="020F0502020204030204" pitchFamily="34" charset="0"/>
              </a:rPr>
              <a:t>dofinansowanie projektu. Natomiast </a:t>
            </a:r>
            <a:r>
              <a:rPr lang="pl-PL" b="1" dirty="0">
                <a:latin typeface="Calibri" panose="020F0502020204030204" pitchFamily="34" charset="0"/>
              </a:rPr>
              <a:t>na etapie przygotowania wniosku </a:t>
            </a:r>
            <a:r>
              <a:rPr lang="pl-PL" b="1" dirty="0" smtClean="0">
                <a:latin typeface="Calibri" panose="020F0502020204030204" pitchFamily="34" charset="0"/>
              </a:rPr>
              <a:t/>
            </a:r>
            <a:br>
              <a:rPr lang="pl-PL" b="1" dirty="0" smtClean="0">
                <a:latin typeface="Calibri" panose="020F0502020204030204" pitchFamily="34" charset="0"/>
              </a:rPr>
            </a:br>
            <a:r>
              <a:rPr lang="pl-PL" b="1" dirty="0" smtClean="0">
                <a:latin typeface="Calibri" panose="020F0502020204030204" pitchFamily="34" charset="0"/>
              </a:rPr>
              <a:t>o </a:t>
            </a:r>
            <a:r>
              <a:rPr lang="pl-PL" b="1" dirty="0">
                <a:latin typeface="Calibri" panose="020F0502020204030204" pitchFamily="34" charset="0"/>
              </a:rPr>
              <a:t>dofinansowanie projektu, musi zostać podana w treści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informacja</a:t>
            </a:r>
            <a:r>
              <a:rPr lang="pl-PL" b="1" dirty="0">
                <a:latin typeface="Calibri" panose="020F0502020204030204" pitchFamily="34" charset="0"/>
              </a:rPr>
              <a:t>, że ten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projekt należy do wyjątku</a:t>
            </a:r>
            <a:r>
              <a:rPr lang="pl-PL" b="1" dirty="0">
                <a:latin typeface="Calibri" panose="020F0502020204030204" pitchFamily="34" charset="0"/>
              </a:rPr>
              <a:t> od standardu minimum,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ze względu na ograniczenia wynikające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profilu działalności</a:t>
            </a:r>
            <a:r>
              <a:rPr lang="pl-PL" b="1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050" dirty="0">
              <a:latin typeface="Calibri" panose="020F0502020204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b="1" dirty="0">
                <a:latin typeface="Calibri" panose="020F0502020204030204" pitchFamily="34" charset="0"/>
              </a:rPr>
              <a:t>Zamknięta rekrutacja </a:t>
            </a:r>
            <a:r>
              <a:rPr lang="pl-PL" dirty="0">
                <a:latin typeface="Calibri" panose="020F0502020204030204" pitchFamily="34" charset="0"/>
              </a:rPr>
              <a:t>– projekt obejmuje (ze względu na swój zakres oddziaływania) wsparciem wszystkich pracowników/pracownice, cały personel konkretnego podmiotu, wyodrębnionej organizacyjnie części danego podmiotu lub konkretnej grupy podmiotów wskazanych we wniosku o dofinansowanie projektu. </a:t>
            </a:r>
            <a:r>
              <a:rPr lang="pl-PL" b="1" dirty="0">
                <a:latin typeface="Calibri" panose="020F0502020204030204" pitchFamily="34" charset="0"/>
              </a:rPr>
              <a:t>W treści wniosku o dofinansowanie projektu musi zostać podana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informacja</a:t>
            </a:r>
            <a:r>
              <a:rPr lang="pl-PL" b="1" dirty="0">
                <a:latin typeface="Calibri" panose="020F0502020204030204" pitchFamily="34" charset="0"/>
              </a:rPr>
              <a:t>, że ten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projekt należy do wyjątku </a:t>
            </a:r>
            <a:r>
              <a:rPr lang="pl-PL" b="1" dirty="0">
                <a:latin typeface="Calibri" panose="020F0502020204030204" pitchFamily="34" charset="0"/>
              </a:rPr>
              <a:t>od standardu minimum, ze względu na zamkniętą rekrutację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</a:rPr>
              <a:t>wraz z uzasadnieniem</a:t>
            </a:r>
            <a:r>
              <a:rPr lang="pl-PL" dirty="0">
                <a:latin typeface="Calibri" panose="020F0502020204030204" pitchFamily="34" charset="0"/>
              </a:rPr>
              <a:t>. W celu potwierdzenia, że dany projekt należy do wyjątku, powinno się wymienić z nazwy podmiot lub podmioty, do których jest skierowane wsparcie w ramach projektu.</a:t>
            </a:r>
          </a:p>
        </p:txBody>
      </p:sp>
    </p:spTree>
    <p:extLst>
      <p:ext uri="{BB962C8B-B14F-4D97-AF65-F5344CB8AC3E}">
        <p14:creationId xmlns:p14="http://schemas.microsoft.com/office/powerpoint/2010/main" val="32138929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11079</TotalTime>
  <Words>871</Words>
  <Application>Microsoft Office PowerPoint</Application>
  <PresentationFormat>Pokaz na ekranie (4:3)</PresentationFormat>
  <Paragraphs>282</Paragraphs>
  <Slides>25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Garamond</vt:lpstr>
      <vt:lpstr>Wingdings</vt:lpstr>
      <vt:lpstr>Projekt domyślny</vt:lpstr>
      <vt:lpstr>Zasada równości szans i niedyskryminacji,  w tym dostępności  dla osób z niepełnosprawnościami  oraz  zasada równości szans kobiet i mężczyzn  w ramach funduszy unijnych na lata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Bizub-Jechna Anna</cp:lastModifiedBy>
  <cp:revision>912</cp:revision>
  <cp:lastPrinted>2016-06-23T05:41:52Z</cp:lastPrinted>
  <dcterms:created xsi:type="dcterms:W3CDTF">2008-01-08T07:52:50Z</dcterms:created>
  <dcterms:modified xsi:type="dcterms:W3CDTF">2016-09-09T11:25:13Z</dcterms:modified>
</cp:coreProperties>
</file>