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3" r:id="rId3"/>
  </p:sldMasterIdLst>
  <p:notesMasterIdLst>
    <p:notesMasterId r:id="rId147"/>
  </p:notesMasterIdLst>
  <p:handoutMasterIdLst>
    <p:handoutMasterId r:id="rId148"/>
  </p:handoutMasterIdLst>
  <p:sldIdLst>
    <p:sldId id="560" r:id="rId4"/>
    <p:sldId id="561" r:id="rId5"/>
    <p:sldId id="533" r:id="rId6"/>
    <p:sldId id="534" r:id="rId7"/>
    <p:sldId id="563" r:id="rId8"/>
    <p:sldId id="564" r:id="rId9"/>
    <p:sldId id="565" r:id="rId10"/>
    <p:sldId id="566" r:id="rId11"/>
    <p:sldId id="567" r:id="rId12"/>
    <p:sldId id="568" r:id="rId13"/>
    <p:sldId id="569" r:id="rId14"/>
    <p:sldId id="570" r:id="rId15"/>
    <p:sldId id="571" r:id="rId16"/>
    <p:sldId id="692" r:id="rId17"/>
    <p:sldId id="693" r:id="rId18"/>
    <p:sldId id="694" r:id="rId19"/>
    <p:sldId id="695" r:id="rId20"/>
    <p:sldId id="696" r:id="rId21"/>
    <p:sldId id="697" r:id="rId22"/>
    <p:sldId id="572" r:id="rId23"/>
    <p:sldId id="573" r:id="rId24"/>
    <p:sldId id="574" r:id="rId25"/>
    <p:sldId id="576" r:id="rId26"/>
    <p:sldId id="575" r:id="rId27"/>
    <p:sldId id="578" r:id="rId28"/>
    <p:sldId id="584" r:id="rId29"/>
    <p:sldId id="577" r:id="rId30"/>
    <p:sldId id="608" r:id="rId31"/>
    <p:sldId id="609" r:id="rId32"/>
    <p:sldId id="610" r:id="rId33"/>
    <p:sldId id="611" r:id="rId34"/>
    <p:sldId id="612" r:id="rId35"/>
    <p:sldId id="613" r:id="rId36"/>
    <p:sldId id="614" r:id="rId37"/>
    <p:sldId id="615" r:id="rId38"/>
    <p:sldId id="617" r:id="rId39"/>
    <p:sldId id="616" r:id="rId40"/>
    <p:sldId id="618" r:id="rId41"/>
    <p:sldId id="619" r:id="rId42"/>
    <p:sldId id="620" r:id="rId43"/>
    <p:sldId id="621" r:id="rId44"/>
    <p:sldId id="622" r:id="rId45"/>
    <p:sldId id="623" r:id="rId46"/>
    <p:sldId id="625" r:id="rId47"/>
    <p:sldId id="628" r:id="rId48"/>
    <p:sldId id="626" r:id="rId49"/>
    <p:sldId id="627" r:id="rId50"/>
    <p:sldId id="629" r:id="rId51"/>
    <p:sldId id="624" r:id="rId52"/>
    <p:sldId id="630" r:id="rId53"/>
    <p:sldId id="579" r:id="rId54"/>
    <p:sldId id="580" r:id="rId55"/>
    <p:sldId id="535" r:id="rId56"/>
    <p:sldId id="536" r:id="rId57"/>
    <p:sldId id="581" r:id="rId58"/>
    <p:sldId id="582" r:id="rId59"/>
    <p:sldId id="583" r:id="rId60"/>
    <p:sldId id="585" r:id="rId61"/>
    <p:sldId id="587" r:id="rId62"/>
    <p:sldId id="588" r:id="rId63"/>
    <p:sldId id="586" r:id="rId64"/>
    <p:sldId id="589" r:id="rId65"/>
    <p:sldId id="539" r:id="rId66"/>
    <p:sldId id="540" r:id="rId67"/>
    <p:sldId id="590" r:id="rId68"/>
    <p:sldId id="591" r:id="rId69"/>
    <p:sldId id="592" r:id="rId70"/>
    <p:sldId id="593" r:id="rId71"/>
    <p:sldId id="594" r:id="rId72"/>
    <p:sldId id="595" r:id="rId73"/>
    <p:sldId id="596" r:id="rId74"/>
    <p:sldId id="597" r:id="rId75"/>
    <p:sldId id="598" r:id="rId76"/>
    <p:sldId id="599" r:id="rId77"/>
    <p:sldId id="600" r:id="rId78"/>
    <p:sldId id="601" r:id="rId79"/>
    <p:sldId id="602" r:id="rId80"/>
    <p:sldId id="603" r:id="rId81"/>
    <p:sldId id="604" r:id="rId82"/>
    <p:sldId id="605" r:id="rId83"/>
    <p:sldId id="606" r:id="rId84"/>
    <p:sldId id="607" r:id="rId85"/>
    <p:sldId id="631" r:id="rId86"/>
    <p:sldId id="634" r:id="rId87"/>
    <p:sldId id="632" r:id="rId88"/>
    <p:sldId id="633" r:id="rId89"/>
    <p:sldId id="635" r:id="rId90"/>
    <p:sldId id="636" r:id="rId91"/>
    <p:sldId id="638" r:id="rId92"/>
    <p:sldId id="637" r:id="rId93"/>
    <p:sldId id="639" r:id="rId94"/>
    <p:sldId id="640" r:id="rId95"/>
    <p:sldId id="641" r:id="rId96"/>
    <p:sldId id="642" r:id="rId97"/>
    <p:sldId id="643" r:id="rId98"/>
    <p:sldId id="645" r:id="rId99"/>
    <p:sldId id="646" r:id="rId100"/>
    <p:sldId id="647" r:id="rId101"/>
    <p:sldId id="648" r:id="rId102"/>
    <p:sldId id="649" r:id="rId103"/>
    <p:sldId id="650" r:id="rId104"/>
    <p:sldId id="651" r:id="rId105"/>
    <p:sldId id="652" r:id="rId106"/>
    <p:sldId id="653" r:id="rId107"/>
    <p:sldId id="654" r:id="rId108"/>
    <p:sldId id="655" r:id="rId109"/>
    <p:sldId id="676" r:id="rId110"/>
    <p:sldId id="677" r:id="rId111"/>
    <p:sldId id="682" r:id="rId112"/>
    <p:sldId id="683" r:id="rId113"/>
    <p:sldId id="684" r:id="rId114"/>
    <p:sldId id="685" r:id="rId115"/>
    <p:sldId id="656" r:id="rId116"/>
    <p:sldId id="657" r:id="rId117"/>
    <p:sldId id="658" r:id="rId118"/>
    <p:sldId id="659" r:id="rId119"/>
    <p:sldId id="660" r:id="rId120"/>
    <p:sldId id="661" r:id="rId121"/>
    <p:sldId id="665" r:id="rId122"/>
    <p:sldId id="666" r:id="rId123"/>
    <p:sldId id="664" r:id="rId124"/>
    <p:sldId id="662" r:id="rId125"/>
    <p:sldId id="663" r:id="rId126"/>
    <p:sldId id="667" r:id="rId127"/>
    <p:sldId id="668" r:id="rId128"/>
    <p:sldId id="669" r:id="rId129"/>
    <p:sldId id="670" r:id="rId130"/>
    <p:sldId id="671" r:id="rId131"/>
    <p:sldId id="672" r:id="rId132"/>
    <p:sldId id="673" r:id="rId133"/>
    <p:sldId id="675" r:id="rId134"/>
    <p:sldId id="674" r:id="rId135"/>
    <p:sldId id="678" r:id="rId136"/>
    <p:sldId id="679" r:id="rId137"/>
    <p:sldId id="686" r:id="rId138"/>
    <p:sldId id="687" r:id="rId139"/>
    <p:sldId id="688" r:id="rId140"/>
    <p:sldId id="689" r:id="rId141"/>
    <p:sldId id="690" r:id="rId142"/>
    <p:sldId id="691" r:id="rId143"/>
    <p:sldId id="680" r:id="rId144"/>
    <p:sldId id="681" r:id="rId145"/>
    <p:sldId id="392" r:id="rId146"/>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132" autoAdjust="0"/>
  </p:normalViewPr>
  <p:slideViewPr>
    <p:cSldViewPr snapToGrid="0">
      <p:cViewPr varScale="1">
        <p:scale>
          <a:sx n="99" d="100"/>
          <a:sy n="99" d="100"/>
        </p:scale>
        <p:origin x="-210" y="-90"/>
      </p:cViewPr>
      <p:guideLst>
        <p:guide orient="horz" pos="2160"/>
        <p:guide pos="2880"/>
      </p:guideLst>
    </p:cSldViewPr>
  </p:slideViewPr>
  <p:outlineViewPr>
    <p:cViewPr>
      <p:scale>
        <a:sx n="33" d="100"/>
        <a:sy n="33" d="100"/>
      </p:scale>
      <p:origin x="0" y="148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3" d="100"/>
          <a:sy n="73" d="100"/>
        </p:scale>
        <p:origin x="-2148"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33" Type="http://schemas.openxmlformats.org/officeDocument/2006/relationships/slide" Target="slides/slide130.xml"/><Relationship Id="rId138" Type="http://schemas.openxmlformats.org/officeDocument/2006/relationships/slide" Target="slides/slide135.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slide" Target="slides/slide120.xml"/><Relationship Id="rId128" Type="http://schemas.openxmlformats.org/officeDocument/2006/relationships/slide" Target="slides/slide125.xml"/><Relationship Id="rId144" Type="http://schemas.openxmlformats.org/officeDocument/2006/relationships/slide" Target="slides/slide141.xml"/><Relationship Id="rId149" Type="http://schemas.openxmlformats.org/officeDocument/2006/relationships/presProps" Target="presProps.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slide" Target="slides/slide110.xml"/><Relationship Id="rId118" Type="http://schemas.openxmlformats.org/officeDocument/2006/relationships/slide" Target="slides/slide115.xml"/><Relationship Id="rId134" Type="http://schemas.openxmlformats.org/officeDocument/2006/relationships/slide" Target="slides/slide131.xml"/><Relationship Id="rId139" Type="http://schemas.openxmlformats.org/officeDocument/2006/relationships/slide" Target="slides/slide136.xml"/><Relationship Id="rId80" Type="http://schemas.openxmlformats.org/officeDocument/2006/relationships/slide" Target="slides/slide77.xml"/><Relationship Id="rId85" Type="http://schemas.openxmlformats.org/officeDocument/2006/relationships/slide" Target="slides/slide82.xml"/><Relationship Id="rId150" Type="http://schemas.openxmlformats.org/officeDocument/2006/relationships/viewProps" Target="viewProps.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116" Type="http://schemas.openxmlformats.org/officeDocument/2006/relationships/slide" Target="slides/slide113.xml"/><Relationship Id="rId124" Type="http://schemas.openxmlformats.org/officeDocument/2006/relationships/slide" Target="slides/slide121.xml"/><Relationship Id="rId129" Type="http://schemas.openxmlformats.org/officeDocument/2006/relationships/slide" Target="slides/slide126.xml"/><Relationship Id="rId137" Type="http://schemas.openxmlformats.org/officeDocument/2006/relationships/slide" Target="slides/slide13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slide" Target="slides/slide108.xml"/><Relationship Id="rId132" Type="http://schemas.openxmlformats.org/officeDocument/2006/relationships/slide" Target="slides/slide129.xml"/><Relationship Id="rId140" Type="http://schemas.openxmlformats.org/officeDocument/2006/relationships/slide" Target="slides/slide137.xml"/><Relationship Id="rId145" Type="http://schemas.openxmlformats.org/officeDocument/2006/relationships/slide" Target="slides/slide14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slide" Target="slides/slide111.xml"/><Relationship Id="rId119" Type="http://schemas.openxmlformats.org/officeDocument/2006/relationships/slide" Target="slides/slide116.xml"/><Relationship Id="rId127" Type="http://schemas.openxmlformats.org/officeDocument/2006/relationships/slide" Target="slides/slide12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slide" Target="slides/slide119.xml"/><Relationship Id="rId130" Type="http://schemas.openxmlformats.org/officeDocument/2006/relationships/slide" Target="slides/slide127.xml"/><Relationship Id="rId135" Type="http://schemas.openxmlformats.org/officeDocument/2006/relationships/slide" Target="slides/slide132.xml"/><Relationship Id="rId143" Type="http://schemas.openxmlformats.org/officeDocument/2006/relationships/slide" Target="slides/slide140.xml"/><Relationship Id="rId148" Type="http://schemas.openxmlformats.org/officeDocument/2006/relationships/handoutMaster" Target="handoutMasters/handoutMaster1.xml"/><Relationship Id="rId15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slide" Target="slides/slide117.xml"/><Relationship Id="rId125" Type="http://schemas.openxmlformats.org/officeDocument/2006/relationships/slide" Target="slides/slide122.xml"/><Relationship Id="rId141" Type="http://schemas.openxmlformats.org/officeDocument/2006/relationships/slide" Target="slides/slide138.xml"/><Relationship Id="rId146" Type="http://schemas.openxmlformats.org/officeDocument/2006/relationships/slide" Target="slides/slide143.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131" Type="http://schemas.openxmlformats.org/officeDocument/2006/relationships/slide" Target="slides/slide128.xml"/><Relationship Id="rId136" Type="http://schemas.openxmlformats.org/officeDocument/2006/relationships/slide" Target="slides/slide133.xml"/><Relationship Id="rId61" Type="http://schemas.openxmlformats.org/officeDocument/2006/relationships/slide" Target="slides/slide58.xml"/><Relationship Id="rId82" Type="http://schemas.openxmlformats.org/officeDocument/2006/relationships/slide" Target="slides/slide79.xml"/><Relationship Id="rId152" Type="http://schemas.openxmlformats.org/officeDocument/2006/relationships/tableStyles" Target="tableStyles.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openxmlformats.org/officeDocument/2006/relationships/slide" Target="slides/slide123.xml"/><Relationship Id="rId147"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slide" Target="slides/slide118.xml"/><Relationship Id="rId142" Type="http://schemas.openxmlformats.org/officeDocument/2006/relationships/slide" Target="slides/slide139.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D944DBA-17F5-4CDD-99A3-D80DCDBDDEC7}" type="datetimeFigureOut">
              <a:rPr lang="pl-PL" smtClean="0"/>
              <a:pPr/>
              <a:t>2015-12-03</a:t>
            </a:fld>
            <a:endParaRPr lang="pl-PL"/>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A3C505F-3C8D-46C1-BEAC-25500E144ECB}" type="slidenum">
              <a:rPr lang="pl-PL" smtClean="0"/>
              <a:pPr/>
              <a:t>‹#›</a:t>
            </a:fld>
            <a:endParaRPr lang="pl-PL"/>
          </a:p>
        </p:txBody>
      </p:sp>
    </p:spTree>
    <p:extLst>
      <p:ext uri="{BB962C8B-B14F-4D97-AF65-F5344CB8AC3E}">
        <p14:creationId xmlns:p14="http://schemas.microsoft.com/office/powerpoint/2010/main" val="10565648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p:cNvSpPr>
          <p:nvPr>
            <p:ph type="body"/>
          </p:nvPr>
        </p:nvSpPr>
        <p:spPr>
          <a:xfrm>
            <a:off x="756000" y="5078520"/>
            <a:ext cx="6047640" cy="4811040"/>
          </a:xfrm>
          <a:prstGeom prst="rect">
            <a:avLst/>
          </a:prstGeom>
        </p:spPr>
        <p:txBody>
          <a:bodyPr wrap="none" lIns="0" tIns="0" rIns="0" bIns="0"/>
          <a:lstStyle/>
          <a:p>
            <a:r>
              <a:rPr lang="pl-PL"/>
              <a:t>Kliknij, aby edytować format notatek</a:t>
            </a:r>
            <a:endParaRPr/>
          </a:p>
        </p:txBody>
      </p:sp>
      <p:sp>
        <p:nvSpPr>
          <p:cNvPr id="40" name="PlaceHolder 2"/>
          <p:cNvSpPr>
            <a:spLocks noGrp="1"/>
          </p:cNvSpPr>
          <p:nvPr>
            <p:ph type="hdr"/>
          </p:nvPr>
        </p:nvSpPr>
        <p:spPr>
          <a:xfrm>
            <a:off x="0" y="0"/>
            <a:ext cx="3280680" cy="534240"/>
          </a:xfrm>
          <a:prstGeom prst="rect">
            <a:avLst/>
          </a:prstGeom>
        </p:spPr>
        <p:txBody>
          <a:bodyPr wrap="none" lIns="0" tIns="0" rIns="0" bIns="0"/>
          <a:lstStyle/>
          <a:p>
            <a:r>
              <a:rPr lang="pl-PL"/>
              <a:t>&lt;główka&gt;</a:t>
            </a:r>
            <a:endParaRPr/>
          </a:p>
        </p:txBody>
      </p:sp>
      <p:sp>
        <p:nvSpPr>
          <p:cNvPr id="41" name="PlaceHolder 3"/>
          <p:cNvSpPr>
            <a:spLocks noGrp="1"/>
          </p:cNvSpPr>
          <p:nvPr>
            <p:ph type="dt"/>
          </p:nvPr>
        </p:nvSpPr>
        <p:spPr>
          <a:xfrm>
            <a:off x="4278960" y="0"/>
            <a:ext cx="3280680" cy="534240"/>
          </a:xfrm>
          <a:prstGeom prst="rect">
            <a:avLst/>
          </a:prstGeom>
        </p:spPr>
        <p:txBody>
          <a:bodyPr wrap="none" lIns="0" tIns="0" rIns="0" bIns="0"/>
          <a:lstStyle/>
          <a:p>
            <a:pPr algn="r"/>
            <a:r>
              <a:rPr lang="pl-PL"/>
              <a:t>&lt;data/godzina&gt;</a:t>
            </a:r>
            <a:endParaRPr/>
          </a:p>
        </p:txBody>
      </p:sp>
      <p:sp>
        <p:nvSpPr>
          <p:cNvPr id="42" name="PlaceHolder 4"/>
          <p:cNvSpPr>
            <a:spLocks noGrp="1"/>
          </p:cNvSpPr>
          <p:nvPr>
            <p:ph type="ftr"/>
          </p:nvPr>
        </p:nvSpPr>
        <p:spPr>
          <a:xfrm>
            <a:off x="0" y="10157400"/>
            <a:ext cx="3280680" cy="534240"/>
          </a:xfrm>
          <a:prstGeom prst="rect">
            <a:avLst/>
          </a:prstGeom>
        </p:spPr>
        <p:txBody>
          <a:bodyPr wrap="none" lIns="0" tIns="0" rIns="0" bIns="0" anchor="b"/>
          <a:lstStyle/>
          <a:p>
            <a:r>
              <a:rPr lang="pl-PL"/>
              <a:t>&lt;stopka&gt;</a:t>
            </a:r>
            <a:endParaRPr/>
          </a:p>
        </p:txBody>
      </p:sp>
      <p:sp>
        <p:nvSpPr>
          <p:cNvPr id="43"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110249CA-435E-4E36-8190-D3233F1AFD96}" type="slidenum">
              <a:rPr lang="pl-PL"/>
              <a:pPr algn="r"/>
              <a:t>‹#›</a:t>
            </a:fld>
            <a:endParaRPr/>
          </a:p>
        </p:txBody>
      </p:sp>
    </p:spTree>
    <p:extLst>
      <p:ext uri="{BB962C8B-B14F-4D97-AF65-F5344CB8AC3E}">
        <p14:creationId xmlns:p14="http://schemas.microsoft.com/office/powerpoint/2010/main" val="41020342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obrazu slajdu 1"/>
          <p:cNvSpPr>
            <a:spLocks noGrp="1" noRot="1" noChangeAspect="1" noTextEdit="1"/>
          </p:cNvSpPr>
          <p:nvPr>
            <p:ph type="sldImg"/>
          </p:nvPr>
        </p:nvSpPr>
        <p:spPr>
          <a:xfrm>
            <a:off x="917575" y="744538"/>
            <a:ext cx="4962525" cy="3722687"/>
          </a:xfrm>
          <a:prstGeom prst="rect">
            <a:avLst/>
          </a:prstGeom>
          <a:ln/>
        </p:spPr>
      </p:sp>
      <p:sp>
        <p:nvSpPr>
          <p:cNvPr id="6147"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latin typeface="Arial" panose="020B0604020202020204" pitchFamily="34" charset="0"/>
              <a:cs typeface="Arial" panose="020B0604020202020204" pitchFamily="34" charset="0"/>
            </a:endParaRPr>
          </a:p>
        </p:txBody>
      </p:sp>
      <p:sp>
        <p:nvSpPr>
          <p:cNvPr id="6148" name="Symbol zastępczy numeru slajd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55753617-B73A-4F84-8FAB-A1B42ED6D8FA}" type="slidenum">
              <a:rPr lang="pl-PL" altLang="pl-PL" i="0" smtClean="0"/>
              <a:pPr/>
              <a:t>1</a:t>
            </a:fld>
            <a:endParaRPr lang="pl-PL" altLang="pl-PL" i="0" smtClean="0"/>
          </a:p>
        </p:txBody>
      </p:sp>
    </p:spTree>
    <p:extLst>
      <p:ext uri="{BB962C8B-B14F-4D97-AF65-F5344CB8AC3E}">
        <p14:creationId xmlns:p14="http://schemas.microsoft.com/office/powerpoint/2010/main" val="294865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17575" y="744538"/>
            <a:ext cx="4962525" cy="3722687"/>
          </a:xfrm>
          <a:prstGeom prst="rect">
            <a:avLst/>
          </a:prstGeom>
          <a:noFill/>
          <a:ln w="12700">
            <a:solidFill>
              <a:prstClr val="black"/>
            </a:solidFill>
          </a:ln>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idx="10"/>
          </p:nvPr>
        </p:nvSpPr>
        <p:spPr/>
        <p:txBody>
          <a:bodyPr/>
          <a:lstStyle/>
          <a:p>
            <a:pPr algn="r"/>
            <a:fld id="{110249CA-435E-4E36-8190-D3233F1AFD96}" type="slidenum">
              <a:rPr lang="pl-PL" smtClean="0"/>
              <a:pPr algn="r"/>
              <a:t>8</a:t>
            </a:fld>
            <a:endParaRPr lang="pl-PL"/>
          </a:p>
        </p:txBody>
      </p:sp>
    </p:spTree>
    <p:extLst>
      <p:ext uri="{BB962C8B-B14F-4D97-AF65-F5344CB8AC3E}">
        <p14:creationId xmlns:p14="http://schemas.microsoft.com/office/powerpoint/2010/main" val="720111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526F8D93-C979-4DEC-8805-79FAFCE3D775}" type="slidenum">
              <a:rPr lang="pl-PL" altLang="pl-PL" smtClean="0">
                <a:cs typeface="Arial" charset="0"/>
              </a:rPr>
              <a:pPr/>
              <a:t>143</a:t>
            </a:fld>
            <a:endParaRPr lang="pl-PL" altLang="pl-PL" smtClean="0">
              <a:cs typeface="Arial" charset="0"/>
            </a:endParaRPr>
          </a:p>
        </p:txBody>
      </p:sp>
      <p:sp>
        <p:nvSpPr>
          <p:cNvPr id="72707" name="Rectangle 2"/>
          <p:cNvSpPr>
            <a:spLocks noGrp="1" noRot="1" noChangeAspect="1" noChangeArrowheads="1" noTextEdit="1"/>
          </p:cNvSpPr>
          <p:nvPr>
            <p:ph type="sldImg"/>
          </p:nvPr>
        </p:nvSpPr>
        <p:spPr>
          <a:xfrm>
            <a:off x="917575" y="744538"/>
            <a:ext cx="4962525" cy="3722687"/>
          </a:xfrm>
          <a:prstGeom prst="rect">
            <a:avLst/>
          </a:prstGeom>
          <a:ln/>
        </p:spPr>
      </p:sp>
      <p:sp>
        <p:nvSpPr>
          <p:cNvPr id="72708" name="Rectangle 3"/>
          <p:cNvSpPr>
            <a:spLocks noGrp="1" noChangeArrowheads="1"/>
          </p:cNvSpPr>
          <p:nvPr>
            <p:ph type="body" idx="1"/>
          </p:nvPr>
        </p:nvSpPr>
        <p:spPr>
          <a:noFill/>
          <a:ln/>
        </p:spPr>
        <p:txBody>
          <a:bodyPr/>
          <a:lstStyle/>
          <a:p>
            <a:pPr eaLnBrk="1" hangingPunct="1"/>
            <a:endParaRPr lang="pl-PL" altLang="pl-PL" smtClean="0"/>
          </a:p>
        </p:txBody>
      </p:sp>
    </p:spTree>
    <p:extLst>
      <p:ext uri="{BB962C8B-B14F-4D97-AF65-F5344CB8AC3E}">
        <p14:creationId xmlns:p14="http://schemas.microsoft.com/office/powerpoint/2010/main" val="303186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5160"/>
          </a:xfrm>
          <a:prstGeom prst="rect">
            <a:avLst/>
          </a:prstGeom>
        </p:spPr>
        <p:txBody>
          <a:bodyPr wrap="none" lIns="0" tIns="0" rIns="0" bIns="0" anchor="ctr"/>
          <a:lstStyle/>
          <a:p>
            <a:endParaRPr/>
          </a:p>
        </p:txBody>
      </p:sp>
      <p:sp>
        <p:nvSpPr>
          <p:cNvPr id="29"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30"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wrap="none" lIns="0" tIns="0" rIns="0" bIns="0" anchor="ctr"/>
          <a:lstStyle/>
          <a:p>
            <a:endParaRPr/>
          </a:p>
        </p:txBody>
      </p:sp>
      <p:sp>
        <p:nvSpPr>
          <p:cNvPr id="32"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33"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34"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35"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5160"/>
          </a:xfrm>
          <a:prstGeom prst="rect">
            <a:avLst/>
          </a:prstGeom>
        </p:spPr>
        <p:txBody>
          <a:bodyPr wrap="none" lIns="0" tIns="0" rIns="0" bIns="0" anchor="ctr"/>
          <a:lstStyle/>
          <a:p>
            <a:endParaRPr/>
          </a:p>
        </p:txBody>
      </p:sp>
      <p:sp>
        <p:nvSpPr>
          <p:cNvPr id="37"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38"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wrap="none" lIns="0" tIns="0" rIns="0" bIns="0" anchor="ctr"/>
          <a:lstStyle/>
          <a:p>
            <a:endParaRPr/>
          </a:p>
        </p:txBody>
      </p:sp>
      <p:sp>
        <p:nvSpPr>
          <p:cNvPr id="8"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4C3F6A3-6396-4E19-9A28-A130A7AA35FA}" type="datetimeFigureOut">
              <a:rPr lang="pl-PL" smtClean="0"/>
              <a:pPr/>
              <a:t>2015-12-03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54D62A-3AB8-4BB2-8D9E-983F9F4F9228}" type="slidenum">
              <a:rPr lang="pl-PL" smtClean="0"/>
              <a:pPr/>
              <a:t>‹#›</a:t>
            </a:fld>
            <a:endParaRPr lang="pl-PL"/>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4C117F42-B9DB-4F3E-8561-BFED26269CF2}" type="datetimeFigureOut">
              <a:rPr lang="pl-PL">
                <a:solidFill>
                  <a:prstClr val="black">
                    <a:tint val="75000"/>
                  </a:prstClr>
                </a:solidFill>
              </a:rPr>
              <a:pPr>
                <a:defRPr/>
              </a:pPr>
              <a:t>2015-12-03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700CEF1D-7685-460F-91D4-D5544EDA8F5E}"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170228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C3FBBF60-3FEF-41E0-B0FB-CE4C6F4B9354}" type="datetimeFigureOut">
              <a:rPr lang="pl-PL">
                <a:solidFill>
                  <a:prstClr val="black">
                    <a:tint val="75000"/>
                  </a:prstClr>
                </a:solidFill>
              </a:rPr>
              <a:pPr>
                <a:defRPr/>
              </a:pPr>
              <a:t>2015-12-03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DB1B2FC6-C280-4AD9-ABE4-B4236AE08DAD}"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42549092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BDA48006-1FFA-492A-878E-1EE2A994145A}" type="datetimeFigureOut">
              <a:rPr lang="pl-PL">
                <a:solidFill>
                  <a:prstClr val="black">
                    <a:tint val="75000"/>
                  </a:prstClr>
                </a:solidFill>
              </a:rPr>
              <a:pPr>
                <a:defRPr/>
              </a:pPr>
              <a:t>2015-12-03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19CFAC34-4B08-4DA2-9CD0-CBA2C43C4242}"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2654333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37EE82A4-2F8C-43A7-85A2-61C03FF224F6}" type="datetimeFigureOut">
              <a:rPr lang="pl-PL">
                <a:solidFill>
                  <a:prstClr val="black">
                    <a:tint val="75000"/>
                  </a:prstClr>
                </a:solidFill>
              </a:rPr>
              <a:pPr>
                <a:defRPr/>
              </a:pPr>
              <a:t>2015-12-03</a:t>
            </a:fld>
            <a:endParaRPr lang="pl-PL">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6B83625D-5FEF-4110-A95B-03FB7A963955}"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7877877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2708AE5-A6DA-4768-8775-6E9FB80D33ED}" type="datetimeFigureOut">
              <a:rPr lang="pl-PL">
                <a:solidFill>
                  <a:prstClr val="black">
                    <a:tint val="75000"/>
                  </a:prstClr>
                </a:solidFill>
              </a:rPr>
              <a:pPr>
                <a:defRPr/>
              </a:pPr>
              <a:t>2015-12-03</a:t>
            </a:fld>
            <a:endParaRPr lang="pl-PL">
              <a:solidFill>
                <a:prstClr val="black">
                  <a:tint val="75000"/>
                </a:prstClr>
              </a:solidFill>
            </a:endParaRPr>
          </a:p>
        </p:txBody>
      </p:sp>
      <p:sp>
        <p:nvSpPr>
          <p:cNvPr id="8"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9" name="Symbol zastępczy numeru slajdu 5"/>
          <p:cNvSpPr>
            <a:spLocks noGrp="1"/>
          </p:cNvSpPr>
          <p:nvPr>
            <p:ph type="sldNum" sz="quarter" idx="12"/>
          </p:nvPr>
        </p:nvSpPr>
        <p:spPr/>
        <p:txBody>
          <a:bodyPr/>
          <a:lstStyle>
            <a:lvl1pPr>
              <a:defRPr/>
            </a:lvl1pPr>
          </a:lstStyle>
          <a:p>
            <a:pPr>
              <a:defRPr/>
            </a:pPr>
            <a:fld id="{1B5C1703-85D6-423F-987A-1A0E9B656AC0}"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20799527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E1879FFE-6FF6-44D4-8E97-BAB5D61FE1E8}" type="datetimeFigureOut">
              <a:rPr lang="pl-PL">
                <a:solidFill>
                  <a:prstClr val="black">
                    <a:tint val="75000"/>
                  </a:prstClr>
                </a:solidFill>
              </a:rPr>
              <a:pPr>
                <a:defRPr/>
              </a:pPr>
              <a:t>2015-12-03</a:t>
            </a:fld>
            <a:endParaRPr lang="pl-PL">
              <a:solidFill>
                <a:prstClr val="black">
                  <a:tint val="75000"/>
                </a:prstClr>
              </a:solidFill>
            </a:endParaRPr>
          </a:p>
        </p:txBody>
      </p:sp>
      <p:sp>
        <p:nvSpPr>
          <p:cNvPr id="4"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5" name="Symbol zastępczy numeru slajdu 5"/>
          <p:cNvSpPr>
            <a:spLocks noGrp="1"/>
          </p:cNvSpPr>
          <p:nvPr>
            <p:ph type="sldNum" sz="quarter" idx="12"/>
          </p:nvPr>
        </p:nvSpPr>
        <p:spPr/>
        <p:txBody>
          <a:bodyPr/>
          <a:lstStyle>
            <a:lvl1pPr>
              <a:defRPr/>
            </a:lvl1pPr>
          </a:lstStyle>
          <a:p>
            <a:pPr>
              <a:defRPr/>
            </a:pPr>
            <a:fld id="{3B725259-2725-44A6-B85B-A33DF142128C}"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124629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10"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Text Box 5"/>
          <p:cNvSpPr txBox="1">
            <a:spLocks noChangeArrowheads="1"/>
          </p:cNvSpPr>
          <p:nvPr userDrawn="1"/>
        </p:nvSpPr>
        <p:spPr bwMode="auto">
          <a:xfrm>
            <a:off x="1116013" y="6092825"/>
            <a:ext cx="6911975" cy="461963"/>
          </a:xfrm>
          <a:prstGeom prst="rect">
            <a:avLst/>
          </a:prstGeom>
          <a:solidFill>
            <a:srgbClr val="FFFFFF"/>
          </a:solidFill>
          <a:ln w="3175">
            <a:solidFill>
              <a:schemeClr val="bg1"/>
            </a:solidFill>
            <a:miter lim="800000"/>
            <a:headEnd/>
            <a:tailEnd/>
          </a:ln>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algn="ctr" eaLnBrk="1" fontAlgn="base" hangingPunct="1">
              <a:spcBef>
                <a:spcPct val="0"/>
              </a:spcBef>
              <a:spcAft>
                <a:spcPts val="1000"/>
              </a:spcAft>
              <a:defRPr/>
            </a:pPr>
            <a:r>
              <a:rPr lang="en-US" altLang="pl-PL" sz="1200" i="0" smtClean="0">
                <a:solidFill>
                  <a:prstClr val="black"/>
                </a:solidFill>
                <a:latin typeface="Calibri" pitchFamily="34" charset="0"/>
              </a:rPr>
              <a:t>Projekt</a:t>
            </a:r>
            <a:r>
              <a:rPr lang="pl-PL" altLang="pl-PL" sz="1200" i="0" smtClean="0">
                <a:solidFill>
                  <a:prstClr val="black"/>
                </a:solidFill>
                <a:latin typeface="Calibri" pitchFamily="34" charset="0"/>
              </a:rPr>
              <a:t> jest</a:t>
            </a:r>
            <a:r>
              <a:rPr lang="en-US" altLang="pl-PL" sz="1200" i="0" smtClean="0">
                <a:solidFill>
                  <a:prstClr val="black"/>
                </a:solidFill>
                <a:latin typeface="Calibri" pitchFamily="34" charset="0"/>
              </a:rPr>
              <a:t> współfinansowany przez Unię Europejską z</a:t>
            </a:r>
            <a:r>
              <a:rPr lang="pl-PL" altLang="pl-PL" sz="1200" i="0" smtClean="0">
                <a:solidFill>
                  <a:prstClr val="black"/>
                </a:solidFill>
                <a:latin typeface="Calibri" pitchFamily="34" charset="0"/>
              </a:rPr>
              <a:t> </a:t>
            </a:r>
            <a:r>
              <a:rPr lang="en-US" altLang="pl-PL" sz="1200" i="0" smtClean="0">
                <a:solidFill>
                  <a:prstClr val="black"/>
                </a:solidFill>
                <a:latin typeface="Calibri" pitchFamily="34" charset="0"/>
              </a:rPr>
              <a:t>Funduszu Spójności </a:t>
            </a:r>
            <a:r>
              <a:rPr lang="pl-PL" altLang="pl-PL" sz="1200" i="0" smtClean="0">
                <a:solidFill>
                  <a:prstClr val="black"/>
                </a:solidFill>
                <a:latin typeface="Calibri" pitchFamily="34" charset="0"/>
              </a:rPr>
              <a:t/>
            </a:r>
            <a:br>
              <a:rPr lang="pl-PL" altLang="pl-PL" sz="1200" i="0" smtClean="0">
                <a:solidFill>
                  <a:prstClr val="black"/>
                </a:solidFill>
                <a:latin typeface="Calibri" pitchFamily="34" charset="0"/>
              </a:rPr>
            </a:br>
            <a:r>
              <a:rPr lang="en-US" altLang="pl-PL" sz="1200" i="0" smtClean="0">
                <a:solidFill>
                  <a:prstClr val="black"/>
                </a:solidFill>
                <a:latin typeface="Calibri" pitchFamily="34" charset="0"/>
              </a:rPr>
              <a:t>w ramach Programu Operacyjnego Pomoc Techniczna 2014-2020</a:t>
            </a:r>
            <a:endParaRPr lang="pl-PL" altLang="pl-PL" sz="1200" smtClean="0">
              <a:solidFill>
                <a:prstClr val="black"/>
              </a:solidFill>
            </a:endParaRPr>
          </a:p>
        </p:txBody>
      </p:sp>
      <p:pic>
        <p:nvPicPr>
          <p:cNvPr id="3" name="Picture 2" descr="C:\Users\mtwardokus\Desktop\LPI - Gdańsk\WIZUALIZACJA_PIFE\NOWA WIZUALIZACJA\MAIL_PIFE\MAIL_NAGŁÓWKI\Nagłówek maila_PIFE - achromatyczny.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8683625"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Łącznik prosty 8"/>
          <p:cNvCxnSpPr/>
          <p:nvPr userDrawn="1"/>
        </p:nvCxnSpPr>
        <p:spPr>
          <a:xfrm>
            <a:off x="179388" y="5949950"/>
            <a:ext cx="8640762" cy="0"/>
          </a:xfrm>
          <a:prstGeom prst="line">
            <a:avLst/>
          </a:prstGeom>
          <a:ln w="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ymbol zastępczy daty 1"/>
          <p:cNvSpPr>
            <a:spLocks noGrp="1"/>
          </p:cNvSpPr>
          <p:nvPr>
            <p:ph type="dt" sz="half" idx="10"/>
          </p:nvPr>
        </p:nvSpPr>
        <p:spPr/>
        <p:txBody>
          <a:bodyPr/>
          <a:lstStyle>
            <a:lvl1pPr>
              <a:defRPr/>
            </a:lvl1pPr>
          </a:lstStyle>
          <a:p>
            <a:pPr>
              <a:defRPr/>
            </a:pPr>
            <a:fld id="{AC94E4CD-F96D-4A8F-A737-DA3349B3B22E}" type="datetimeFigureOut">
              <a:rPr lang="pl-PL">
                <a:solidFill>
                  <a:prstClr val="black">
                    <a:tint val="75000"/>
                  </a:prstClr>
                </a:solidFill>
              </a:rPr>
              <a:pPr>
                <a:defRPr/>
              </a:pPr>
              <a:t>2015-12-03</a:t>
            </a:fld>
            <a:endParaRPr lang="pl-PL" dirty="0">
              <a:solidFill>
                <a:prstClr val="black">
                  <a:tint val="75000"/>
                </a:prstClr>
              </a:solidFill>
            </a:endParaRPr>
          </a:p>
        </p:txBody>
      </p:sp>
      <p:sp>
        <p:nvSpPr>
          <p:cNvPr id="6" name="Symbol zastępczy numeru slajdu 3"/>
          <p:cNvSpPr>
            <a:spLocks noGrp="1"/>
          </p:cNvSpPr>
          <p:nvPr>
            <p:ph type="sldNum" sz="quarter" idx="11"/>
          </p:nvPr>
        </p:nvSpPr>
        <p:spPr/>
        <p:txBody>
          <a:bodyPr/>
          <a:lstStyle>
            <a:lvl1pPr>
              <a:defRPr/>
            </a:lvl1pPr>
          </a:lstStyle>
          <a:p>
            <a:pPr>
              <a:defRPr/>
            </a:pPr>
            <a:fld id="{07F3B1B7-631E-4C06-9DF4-56DA61529ACA}"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37137442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50DA8F1A-C1F1-473B-A523-33FBFBC4DFFB}" type="datetimeFigureOut">
              <a:rPr lang="pl-PL">
                <a:solidFill>
                  <a:prstClr val="black">
                    <a:tint val="75000"/>
                  </a:prstClr>
                </a:solidFill>
              </a:rPr>
              <a:pPr>
                <a:defRPr/>
              </a:pPr>
              <a:t>2015-12-03</a:t>
            </a:fld>
            <a:endParaRPr lang="pl-PL">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DBBA18EE-A226-4190-9F35-5366650DB1B1}"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16737042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7514872-75D2-4821-A791-139CBBEB3D70}" type="datetimeFigureOut">
              <a:rPr lang="pl-PL">
                <a:solidFill>
                  <a:prstClr val="black">
                    <a:tint val="75000"/>
                  </a:prstClr>
                </a:solidFill>
              </a:rPr>
              <a:pPr>
                <a:defRPr/>
              </a:pPr>
              <a:t>2015-12-03</a:t>
            </a:fld>
            <a:endParaRPr lang="pl-PL">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76BFFB8D-04AC-41F5-804A-A64672D5587C}"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8428775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A1A0EEB1-FA82-41CF-8987-2539B3BF2983}" type="datetimeFigureOut">
              <a:rPr lang="pl-PL">
                <a:solidFill>
                  <a:prstClr val="black">
                    <a:tint val="75000"/>
                  </a:prstClr>
                </a:solidFill>
              </a:rPr>
              <a:pPr>
                <a:defRPr/>
              </a:pPr>
              <a:t>2015-12-03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2D46D544-D0B1-4845-9046-3A610C6050B5}"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20543727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242CFC8-1BCA-45C6-BFB2-FAE777C047E3}" type="datetimeFigureOut">
              <a:rPr lang="pl-PL">
                <a:solidFill>
                  <a:prstClr val="black">
                    <a:tint val="75000"/>
                  </a:prstClr>
                </a:solidFill>
              </a:rPr>
              <a:pPr>
                <a:defRPr/>
              </a:pPr>
              <a:t>2015-12-03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085A0F45-75EE-4DC0-9104-D3E9D658C48E}" type="slidenum">
              <a:rPr lang="pl-PL">
                <a:solidFill>
                  <a:prstClr val="black">
                    <a:tint val="75000"/>
                  </a:prstClr>
                </a:solidFill>
              </a:rPr>
              <a:pPr>
                <a:defRPr/>
              </a:pPr>
              <a:t>‹#›</a:t>
            </a:fld>
            <a:endParaRPr lang="pl-PL">
              <a:solidFill>
                <a:prstClr val="black">
                  <a:tint val="75000"/>
                </a:prstClr>
              </a:solidFill>
            </a:endParaRPr>
          </a:p>
        </p:txBody>
      </p:sp>
    </p:spTree>
    <p:extLst>
      <p:ext uri="{BB962C8B-B14F-4D97-AF65-F5344CB8AC3E}">
        <p14:creationId xmlns:p14="http://schemas.microsoft.com/office/powerpoint/2010/main" val="148847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wrap="none" lIns="0" tIns="0" rIns="0" bIns="0" anchor="ctr"/>
          <a:lstStyle/>
          <a:p>
            <a:endParaRPr/>
          </a:p>
        </p:txBody>
      </p:sp>
      <p:sp>
        <p:nvSpPr>
          <p:cNvPr id="12"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3"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516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5160"/>
          </a:xfrm>
          <a:prstGeom prst="rect">
            <a:avLst/>
          </a:prstGeom>
        </p:spPr>
        <p:txBody>
          <a:bodyPr wrap="none" lIns="0" tIns="0" rIns="0" bIns="0" anchor="ctr"/>
          <a:lstStyle/>
          <a:p>
            <a:endParaRPr/>
          </a:p>
        </p:txBody>
      </p:sp>
      <p:sp>
        <p:nvSpPr>
          <p:cNvPr id="17"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8"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19"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5160"/>
          </a:xfrm>
          <a:prstGeom prst="rect">
            <a:avLst/>
          </a:prstGeom>
        </p:spPr>
        <p:txBody>
          <a:bodyPr wrap="none" lIns="0" tIns="0" rIns="0" bIns="0" anchor="ctr"/>
          <a:lstStyle/>
          <a:p>
            <a:endParaRPr/>
          </a:p>
        </p:txBody>
      </p:sp>
      <p:sp>
        <p:nvSpPr>
          <p:cNvPr id="21"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22"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3"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5160"/>
          </a:xfrm>
          <a:prstGeom prst="rect">
            <a:avLst/>
          </a:prstGeom>
        </p:spPr>
        <p:txBody>
          <a:bodyPr wrap="none" lIns="0" tIns="0" rIns="0" bIns="0" anchor="ctr"/>
          <a:lstStyle/>
          <a:p>
            <a:endParaRPr/>
          </a:p>
        </p:txBody>
      </p:sp>
      <p:sp>
        <p:nvSpPr>
          <p:cNvPr id="25"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6"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7"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CustomShape 1"/>
          <p:cNvSpPr/>
          <p:nvPr/>
        </p:nvSpPr>
        <p:spPr>
          <a:xfrm>
            <a:off x="1116000" y="6093000"/>
            <a:ext cx="6911640" cy="455400"/>
          </a:xfrm>
          <a:prstGeom prst="rect">
            <a:avLst/>
          </a:prstGeom>
          <a:solidFill>
            <a:srgbClr val="FFFFFF"/>
          </a:solidFill>
          <a:ln w="3240">
            <a:solidFill>
              <a:srgbClr val="FFFFFF"/>
            </a:solidFill>
            <a:miter/>
          </a:ln>
        </p:spPr>
        <p:txBody>
          <a:bodyPr lIns="90000" tIns="45000" rIns="90000" bIns="45000"/>
          <a:lstStyle/>
          <a:p>
            <a:pPr algn="ctr">
              <a:lnSpc>
                <a:spcPct val="100000"/>
              </a:lnSpc>
            </a:pPr>
            <a:r>
              <a:rPr lang="pl-PL" sz="1200">
                <a:solidFill>
                  <a:srgbClr val="000000"/>
                </a:solidFill>
                <a:latin typeface="Calibri"/>
              </a:rPr>
              <a:t>Projekt jest współfinansowany przez Unię Europejską z Funduszu Spójności 
w ramach Programu Operacyjnego Pomoc Techniczna 2014-2020</a:t>
            </a:r>
            <a:endParaRPr/>
          </a:p>
        </p:txBody>
      </p:sp>
      <p:sp>
        <p:nvSpPr>
          <p:cNvPr id="2" name="Line 2"/>
          <p:cNvSpPr/>
          <p:nvPr/>
        </p:nvSpPr>
        <p:spPr>
          <a:xfrm>
            <a:off x="179280" y="5949720"/>
            <a:ext cx="8640720" cy="0"/>
          </a:xfrm>
          <a:prstGeom prst="line">
            <a:avLst/>
          </a:prstGeom>
          <a:ln>
            <a:solidFill>
              <a:srgbClr val="000000"/>
            </a:solidFill>
          </a:ln>
        </p:spPr>
      </p:sp>
      <p:sp>
        <p:nvSpPr>
          <p:cNvPr id="3" name="PlaceHolder 3"/>
          <p:cNvSpPr>
            <a:spLocks noGrp="1"/>
          </p:cNvSpPr>
          <p:nvPr>
            <p:ph type="dt"/>
          </p:nvPr>
        </p:nvSpPr>
        <p:spPr>
          <a:xfrm>
            <a:off x="457200" y="6356520"/>
            <a:ext cx="2133360" cy="364680"/>
          </a:xfrm>
          <a:prstGeom prst="rect">
            <a:avLst/>
          </a:prstGeom>
        </p:spPr>
        <p:txBody>
          <a:bodyPr anchor="ctr"/>
          <a:lstStyle/>
          <a:p>
            <a:pPr>
              <a:lnSpc>
                <a:spcPct val="100000"/>
              </a:lnSpc>
            </a:pPr>
            <a:endParaRPr/>
          </a:p>
        </p:txBody>
      </p:sp>
      <p:sp>
        <p:nvSpPr>
          <p:cNvPr id="4" name="PlaceHolder 4"/>
          <p:cNvSpPr>
            <a:spLocks noGrp="1"/>
          </p:cNvSpPr>
          <p:nvPr>
            <p:ph type="sldNum"/>
          </p:nvPr>
        </p:nvSpPr>
        <p:spPr>
          <a:xfrm>
            <a:off x="6553080" y="6356520"/>
            <a:ext cx="2133360" cy="364680"/>
          </a:xfrm>
          <a:prstGeom prst="rect">
            <a:avLst/>
          </a:prstGeom>
        </p:spPr>
        <p:txBody>
          <a:bodyPr anchor="ctr"/>
          <a:lstStyle/>
          <a:p>
            <a:pPr>
              <a:lnSpc>
                <a:spcPct val="100000"/>
              </a:lnSpc>
            </a:pPr>
            <a:fld id="{7140D3B5-B62D-4FA9-8122-CEB752F15444}" type="slidenum">
              <a:rPr lang="pl-PL" sz="1200" i="1">
                <a:solidFill>
                  <a:srgbClr val="8B8B8B"/>
                </a:solidFill>
                <a:latin typeface="Arial"/>
              </a:rPr>
              <a:pPr>
                <a:lnSpc>
                  <a:spcPct val="100000"/>
                </a:lnSpc>
              </a:pPr>
              <a:t>‹#›</a:t>
            </a:fld>
            <a:endParaRPr/>
          </a:p>
        </p:txBody>
      </p:sp>
      <p:sp>
        <p:nvSpPr>
          <p:cNvPr id="5" name="PlaceHolder 5"/>
          <p:cNvSpPr>
            <a:spLocks noGrp="1"/>
          </p:cNvSpPr>
          <p:nvPr>
            <p:ph type="title"/>
          </p:nvPr>
        </p:nvSpPr>
        <p:spPr>
          <a:xfrm>
            <a:off x="457200" y="273600"/>
            <a:ext cx="8229240" cy="1144800"/>
          </a:xfrm>
          <a:prstGeom prst="rect">
            <a:avLst/>
          </a:prstGeom>
        </p:spPr>
        <p:txBody>
          <a:bodyPr wrap="none" lIns="0" tIns="0" rIns="0" bIns="0" anchor="ctr"/>
          <a:lstStyle/>
          <a:p>
            <a:r>
              <a:rPr lang="pl-PL"/>
              <a:t>Kliknij, aby edytować format tekstu tytułu</a:t>
            </a:r>
            <a:endParaRPr/>
          </a:p>
        </p:txBody>
      </p:sp>
      <p:sp>
        <p:nvSpPr>
          <p:cNvPr id="6" name="PlaceHolder 6"/>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pl-PL" dirty="0"/>
              <a:t>Kliknij, aby edytować format tekstu konspektu</a:t>
            </a:r>
            <a:endParaRPr dirty="0"/>
          </a:p>
          <a:p>
            <a:pPr lvl="1">
              <a:buSzPct val="25000"/>
              <a:buFont typeface="StarSymbol"/>
              <a:buChar char=""/>
            </a:pPr>
            <a:r>
              <a:rPr lang="pl-PL" dirty="0"/>
              <a:t>Drugi poziom konspektu</a:t>
            </a:r>
            <a:endParaRPr dirty="0"/>
          </a:p>
          <a:p>
            <a:pPr lvl="2">
              <a:buSzPct val="25000"/>
              <a:buFont typeface="StarSymbol"/>
              <a:buChar char=""/>
            </a:pPr>
            <a:r>
              <a:rPr lang="pl-PL" dirty="0"/>
              <a:t>Trzeci poziom konspektu</a:t>
            </a:r>
            <a:endParaRPr dirty="0"/>
          </a:p>
          <a:p>
            <a:pPr lvl="3">
              <a:buSzPct val="25000"/>
              <a:buFont typeface="StarSymbol"/>
              <a:buChar char=""/>
            </a:pPr>
            <a:r>
              <a:rPr lang="pl-PL" dirty="0"/>
              <a:t>Czwarty poziom konspektu</a:t>
            </a:r>
            <a:endParaRPr dirty="0"/>
          </a:p>
          <a:p>
            <a:pPr lvl="4">
              <a:buSzPct val="25000"/>
              <a:buFont typeface="StarSymbol"/>
              <a:buChar char=""/>
            </a:pPr>
            <a:r>
              <a:rPr lang="pl-PL" dirty="0"/>
              <a:t>Piąty poziom konspektu</a:t>
            </a:r>
            <a:endParaRPr dirty="0"/>
          </a:p>
          <a:p>
            <a:pPr lvl="5">
              <a:buSzPct val="25000"/>
              <a:buFont typeface="StarSymbol"/>
              <a:buChar char=""/>
            </a:pPr>
            <a:r>
              <a:rPr lang="pl-PL" dirty="0"/>
              <a:t>Szósty poziom konspektu</a:t>
            </a:r>
            <a:endParaRPr dirty="0"/>
          </a:p>
          <a:p>
            <a:pPr lvl="6">
              <a:buSzPct val="25000"/>
              <a:buFont typeface="StarSymbol"/>
              <a:buChar char=""/>
            </a:pPr>
            <a:r>
              <a:rPr lang="pl-PL" dirty="0"/>
              <a:t>Siódmy poziom konspektu</a:t>
            </a:r>
            <a:endParaRPr dirty="0"/>
          </a:p>
        </p:txBody>
      </p:sp>
      <p:pic>
        <p:nvPicPr>
          <p:cNvPr id="10" name="Picture 2" descr="C:\Users\mtwardokus\Desktop\Wizualizacja - wrzesień 2015\WIZUALIZACJA_PIFE_07.10.2015\NOGŁÓWKI DOKUMENTÓW_PIFE\Nagłówek maila_PIFE - achromatyczny.png"/>
          <p:cNvPicPr>
            <a:picLocks noChangeAspect="1" noChangeArrowheads="1"/>
          </p:cNvPicPr>
          <p:nvPr userDrawn="1"/>
        </p:nvPicPr>
        <p:blipFill>
          <a:blip r:embed="rId14" cstate="print"/>
          <a:srcRect/>
          <a:stretch>
            <a:fillRect/>
          </a:stretch>
        </p:blipFill>
        <p:spPr bwMode="auto">
          <a:xfrm>
            <a:off x="207580" y="0"/>
            <a:ext cx="8807111" cy="94668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3F6A3-6396-4E19-9A28-A130A7AA35FA}" type="datetimeFigureOut">
              <a:rPr lang="pl-PL" smtClean="0"/>
              <a:pPr/>
              <a:t>2015-12-03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4D62A-3AB8-4BB2-8D9E-983F9F4F922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fontAlgn="base">
              <a:spcBef>
                <a:spcPct val="0"/>
              </a:spcBef>
              <a:spcAft>
                <a:spcPct val="0"/>
              </a:spcAft>
              <a:defRPr/>
            </a:pPr>
            <a:fld id="{F683E7FC-0C9D-445A-9262-1519A4068111}" type="datetimeFigureOut">
              <a:rPr lang="pl-PL" i="1">
                <a:solidFill>
                  <a:prstClr val="black">
                    <a:tint val="75000"/>
                  </a:prstClr>
                </a:solidFill>
              </a:rPr>
              <a:pPr fontAlgn="base">
                <a:spcBef>
                  <a:spcPct val="0"/>
                </a:spcBef>
                <a:spcAft>
                  <a:spcPct val="0"/>
                </a:spcAft>
                <a:defRPr/>
              </a:pPr>
              <a:t>2015-12-03</a:t>
            </a:fld>
            <a:endParaRPr lang="pl-PL" i="1">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fontAlgn="base">
              <a:spcBef>
                <a:spcPct val="0"/>
              </a:spcBef>
              <a:spcAft>
                <a:spcPct val="0"/>
              </a:spcAft>
              <a:defRPr/>
            </a:pPr>
            <a:endParaRPr lang="pl-PL" i="1">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fontAlgn="base">
              <a:spcBef>
                <a:spcPct val="0"/>
              </a:spcBef>
              <a:spcAft>
                <a:spcPct val="0"/>
              </a:spcAft>
              <a:defRPr/>
            </a:pPr>
            <a:fld id="{4AA21765-71FD-4855-BC05-10FF08208DAF}" type="slidenum">
              <a:rPr lang="pl-PL" i="1">
                <a:solidFill>
                  <a:prstClr val="black">
                    <a:tint val="75000"/>
                  </a:prstClr>
                </a:solidFill>
              </a:rPr>
              <a:pPr fontAlgn="base">
                <a:spcBef>
                  <a:spcPct val="0"/>
                </a:spcBef>
                <a:spcAft>
                  <a:spcPct val="0"/>
                </a:spcAft>
                <a:defRPr/>
              </a:pPr>
              <a:t>‹#›</a:t>
            </a:fld>
            <a:endParaRPr lang="pl-PL" i="1">
              <a:solidFill>
                <a:prstClr val="black">
                  <a:tint val="75000"/>
                </a:prstClr>
              </a:solidFill>
            </a:endParaRPr>
          </a:p>
        </p:txBody>
      </p:sp>
    </p:spTree>
    <p:extLst>
      <p:ext uri="{BB962C8B-B14F-4D97-AF65-F5344CB8AC3E}">
        <p14:creationId xmlns:p14="http://schemas.microsoft.com/office/powerpoint/2010/main" val="12620165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1.xml.rels><?xml version="1.0" encoding="UTF-8" standalone="yes"?>
<Relationships xmlns="http://schemas.openxmlformats.org/package/2006/relationships"><Relationship Id="rId2" Type="http://schemas.openxmlformats.org/officeDocument/2006/relationships/hyperlink" Target="http://www.rpo.pomorskie.eu/" TargetMode="External"/><Relationship Id="rId1" Type="http://schemas.openxmlformats.org/officeDocument/2006/relationships/slideLayout" Target="../slideLayouts/slideLayout30.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3.xml.rels><?xml version="1.0" encoding="UTF-8" standalone="yes"?>
<Relationships xmlns="http://schemas.openxmlformats.org/package/2006/relationships"><Relationship Id="rId3" Type="http://schemas.openxmlformats.org/officeDocument/2006/relationships/hyperlink" Target="mailto:punktinformacyjny@pomorskie.eu"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www.pomorskiewunii.pomorskie.e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0" y="1469418"/>
            <a:ext cx="91440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ts val="0"/>
              </a:spcBef>
              <a:buNone/>
            </a:pPr>
            <a:r>
              <a:rPr lang="pl-PL" sz="3600" b="1" dirty="0"/>
              <a:t>POMOC PUBLICZNA </a:t>
            </a:r>
            <a:br>
              <a:rPr lang="pl-PL" sz="3600" b="1" dirty="0"/>
            </a:br>
            <a:r>
              <a:rPr lang="pl-PL" b="1" dirty="0"/>
              <a:t>w projektach dofinansowanych </a:t>
            </a:r>
            <a:r>
              <a:rPr lang="pl-PL" b="1" dirty="0" smtClean="0"/>
              <a:t/>
            </a:r>
            <a:br>
              <a:rPr lang="pl-PL" b="1" dirty="0" smtClean="0"/>
            </a:br>
            <a:r>
              <a:rPr lang="pl-PL" b="1" dirty="0" smtClean="0"/>
              <a:t>z</a:t>
            </a:r>
            <a:r>
              <a:rPr lang="pl-PL" b="1" dirty="0"/>
              <a:t> </a:t>
            </a:r>
            <a:r>
              <a:rPr lang="pl-PL" b="1" dirty="0" smtClean="0"/>
              <a:t>RPO </a:t>
            </a:r>
            <a:r>
              <a:rPr lang="pl-PL" b="1" dirty="0"/>
              <a:t>WP </a:t>
            </a:r>
            <a:r>
              <a:rPr lang="pl-PL" b="1" dirty="0" smtClean="0"/>
              <a:t>2014-2020</a:t>
            </a:r>
          </a:p>
          <a:p>
            <a:pPr algn="ctr">
              <a:spcBef>
                <a:spcPts val="0"/>
              </a:spcBef>
              <a:buNone/>
            </a:pPr>
            <a:endParaRPr lang="pl-PL" altLang="pl-PL" sz="2000" dirty="0"/>
          </a:p>
        </p:txBody>
      </p:sp>
      <p:pic>
        <p:nvPicPr>
          <p:cNvPr id="5123" name="Picture 8" descr="C:\Users\Kamila Jurczyk\Desktop\1737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913" y="3429000"/>
            <a:ext cx="2649537"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51"/>
          <p:cNvSpPr txBox="1">
            <a:spLocks noChangeArrowheads="1"/>
          </p:cNvSpPr>
          <p:nvPr/>
        </p:nvSpPr>
        <p:spPr bwMode="auto">
          <a:xfrm>
            <a:off x="4427538" y="4005263"/>
            <a:ext cx="38893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400" b="1" i="0" dirty="0" smtClean="0"/>
              <a:t>Kamil </a:t>
            </a:r>
            <a:r>
              <a:rPr lang="pl-PL" altLang="pl-PL" sz="1400" b="1" i="0" dirty="0" err="1" smtClean="0"/>
              <a:t>Ciupak</a:t>
            </a:r>
            <a:endParaRPr lang="pl-PL" altLang="pl-PL" sz="1400" b="1" i="0" dirty="0"/>
          </a:p>
          <a:p>
            <a:pPr eaLnBrk="1" hangingPunct="1">
              <a:spcBef>
                <a:spcPct val="0"/>
              </a:spcBef>
              <a:buFontTx/>
              <a:buNone/>
            </a:pPr>
            <a:r>
              <a:rPr lang="pl-PL" altLang="pl-PL" sz="1400" i="0" dirty="0"/>
              <a:t>Departament Programów Regionalnych </a:t>
            </a:r>
          </a:p>
          <a:p>
            <a:pPr eaLnBrk="1" hangingPunct="1">
              <a:spcBef>
                <a:spcPct val="0"/>
              </a:spcBef>
              <a:buFontTx/>
              <a:buNone/>
            </a:pPr>
            <a:r>
              <a:rPr lang="pl-PL" altLang="pl-PL" sz="1400" i="0" dirty="0"/>
              <a:t>Urząd Marszałkowski Województwa Pomorskiego</a:t>
            </a:r>
          </a:p>
        </p:txBody>
      </p:sp>
    </p:spTree>
    <p:extLst>
      <p:ext uri="{BB962C8B-B14F-4D97-AF65-F5344CB8AC3E}">
        <p14:creationId xmlns:p14="http://schemas.microsoft.com/office/powerpoint/2010/main" val="3914577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925875"/>
            <a:ext cx="8440615" cy="5022538"/>
          </a:xfrm>
        </p:spPr>
        <p:txBody>
          <a:bodyPr wrap="square" anchor="t" anchorCtr="0">
            <a:normAutofit fontScale="40000" lnSpcReduction="20000"/>
          </a:bodyPr>
          <a:lstStyle/>
          <a:p>
            <a:pPr marL="0" indent="0" algn="just">
              <a:buNone/>
            </a:pPr>
            <a:endParaRPr lang="pl-PL" b="1" dirty="0" smtClean="0">
              <a:latin typeface="Calibri" panose="020F0502020204030204" pitchFamily="34" charset="0"/>
            </a:endParaRPr>
          </a:p>
          <a:p>
            <a:pPr marL="0" indent="0" algn="just">
              <a:lnSpc>
                <a:spcPct val="120000"/>
              </a:lnSpc>
              <a:buNone/>
            </a:pPr>
            <a:r>
              <a:rPr lang="pl-PL" b="1" dirty="0" smtClean="0">
                <a:latin typeface="Calibri" panose="020F0502020204030204" pitchFamily="34" charset="0"/>
              </a:rPr>
              <a:t>Korzyść ekonomiczna:</a:t>
            </a:r>
          </a:p>
          <a:p>
            <a:pPr marL="0" indent="0" algn="just">
              <a:lnSpc>
                <a:spcPct val="120000"/>
              </a:lnSpc>
              <a:buNone/>
            </a:pPr>
            <a:endParaRPr lang="pl-PL" b="1"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u="sng" dirty="0" smtClean="0">
                <a:latin typeface="Calibri" panose="020F0502020204030204" pitchFamily="34" charset="0"/>
              </a:rPr>
              <a:t>centralny punkt pojęcia pomocy publicznej!</a:t>
            </a:r>
          </a:p>
          <a:p>
            <a:pPr marL="571500" indent="-571500" algn="just">
              <a:lnSpc>
                <a:spcPct val="120000"/>
              </a:lnSpc>
              <a:buFont typeface="Arial" panose="020B0604020202020204" pitchFamily="34" charset="0"/>
              <a:buChar char="•"/>
            </a:pPr>
            <a:endParaRPr lang="pl-PL" u="sng"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dirty="0">
                <a:latin typeface="Calibri" panose="020F0502020204030204" pitchFamily="34" charset="0"/>
              </a:rPr>
              <a:t>z</a:t>
            </a:r>
            <a:r>
              <a:rPr lang="pl-PL" dirty="0" smtClean="0">
                <a:latin typeface="Calibri" panose="020F0502020204030204" pitchFamily="34" charset="0"/>
              </a:rPr>
              <a:t>naczenie </a:t>
            </a:r>
            <a:r>
              <a:rPr lang="pl-PL" dirty="0">
                <a:latin typeface="Calibri" panose="020F0502020204030204" pitchFamily="34" charset="0"/>
              </a:rPr>
              <a:t>ma wyłącznie wpływ środka </a:t>
            </a:r>
            <a:r>
              <a:rPr lang="pl-PL" dirty="0" smtClean="0">
                <a:latin typeface="Calibri" panose="020F0502020204030204" pitchFamily="34" charset="0"/>
              </a:rPr>
              <a:t>na przedsiębiorstwo</a:t>
            </a:r>
            <a:r>
              <a:rPr lang="pl-PL" dirty="0">
                <a:latin typeface="Calibri" panose="020F0502020204030204" pitchFamily="34" charset="0"/>
              </a:rPr>
              <a:t>, a nie przyczyna ani </a:t>
            </a:r>
            <a:r>
              <a:rPr lang="pl-PL" dirty="0" smtClean="0">
                <a:latin typeface="Calibri" panose="020F0502020204030204" pitchFamily="34" charset="0"/>
              </a:rPr>
              <a:t>cel interwencji państwa – pojęcie pomocy publicznej jest </a:t>
            </a:r>
            <a:r>
              <a:rPr lang="pl-PL" u="sng" dirty="0" smtClean="0">
                <a:latin typeface="Calibri" panose="020F0502020204030204" pitchFamily="34" charset="0"/>
              </a:rPr>
              <a:t>pojęciem obiektywnym</a:t>
            </a:r>
            <a:r>
              <a:rPr lang="pl-PL"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dirty="0">
                <a:latin typeface="Calibri" panose="020F0502020204030204" pitchFamily="34" charset="0"/>
              </a:rPr>
              <a:t>k</a:t>
            </a:r>
            <a:r>
              <a:rPr lang="pl-PL" dirty="0" smtClean="0">
                <a:latin typeface="Calibri" panose="020F0502020204030204" pitchFamily="34" charset="0"/>
              </a:rPr>
              <a:t>orzyść ekonomiczna to każda korzyść gospodarcza, której </a:t>
            </a:r>
            <a:r>
              <a:rPr lang="pl-PL" dirty="0">
                <a:latin typeface="Calibri" panose="020F0502020204030204" pitchFamily="34" charset="0"/>
              </a:rPr>
              <a:t>dane przedsiębiorstwo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nie </a:t>
            </a:r>
            <a:r>
              <a:rPr lang="pl-PL" dirty="0">
                <a:latin typeface="Calibri" panose="020F0502020204030204" pitchFamily="34" charset="0"/>
              </a:rPr>
              <a:t>uzyskałoby w normalnych warunkach </a:t>
            </a:r>
            <a:r>
              <a:rPr lang="pl-PL" dirty="0" smtClean="0">
                <a:latin typeface="Calibri" panose="020F0502020204030204" pitchFamily="34" charset="0"/>
              </a:rPr>
              <a:t>rynkowych, tj</a:t>
            </a:r>
            <a:r>
              <a:rPr lang="pl-PL" dirty="0">
                <a:latin typeface="Calibri" panose="020F0502020204030204" pitchFamily="34" charset="0"/>
              </a:rPr>
              <a:t>. bez interwencji </a:t>
            </a:r>
            <a:r>
              <a:rPr lang="pl-PL" dirty="0" smtClean="0">
                <a:latin typeface="Calibri" panose="020F0502020204030204" pitchFamily="34" charset="0"/>
              </a:rPr>
              <a:t>państwa. </a:t>
            </a:r>
          </a:p>
          <a:p>
            <a:pPr marL="571500" indent="-571500">
              <a:lnSpc>
                <a:spcPct val="120000"/>
              </a:lnSpc>
              <a:buFont typeface="Arial" panose="020B0604020202020204" pitchFamily="34" charset="0"/>
              <a:buChar char="•"/>
            </a:pPr>
            <a:endParaRPr lang="pl-PL"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dirty="0">
                <a:latin typeface="Calibri" panose="020F0502020204030204" pitchFamily="34" charset="0"/>
              </a:rPr>
              <a:t>a</a:t>
            </a:r>
            <a:r>
              <a:rPr lang="pl-PL" dirty="0" smtClean="0">
                <a:latin typeface="Calibri" panose="020F0502020204030204" pitchFamily="34" charset="0"/>
              </a:rPr>
              <a:t>by </a:t>
            </a:r>
            <a:r>
              <a:rPr lang="pl-PL" dirty="0">
                <a:latin typeface="Calibri" panose="020F0502020204030204" pitchFamily="34" charset="0"/>
              </a:rPr>
              <a:t>to </a:t>
            </a:r>
            <a:r>
              <a:rPr lang="pl-PL" dirty="0" smtClean="0">
                <a:latin typeface="Calibri" panose="020F0502020204030204" pitchFamily="34" charset="0"/>
              </a:rPr>
              <a:t>ocenić, należy </a:t>
            </a:r>
            <a:r>
              <a:rPr lang="pl-PL" dirty="0">
                <a:latin typeface="Calibri" panose="020F0502020204030204" pitchFamily="34" charset="0"/>
              </a:rPr>
              <a:t>porównać sytuację finansową przedsiębiorstwa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po </a:t>
            </a:r>
            <a:r>
              <a:rPr lang="pl-PL" dirty="0">
                <a:latin typeface="Calibri" panose="020F0502020204030204" pitchFamily="34" charset="0"/>
              </a:rPr>
              <a:t>zastosowaniu środka z </a:t>
            </a:r>
            <a:r>
              <a:rPr lang="pl-PL" dirty="0" smtClean="0">
                <a:latin typeface="Calibri" panose="020F0502020204030204" pitchFamily="34" charset="0"/>
              </a:rPr>
              <a:t>jego sytuacja </a:t>
            </a:r>
            <a:r>
              <a:rPr lang="pl-PL" dirty="0">
                <a:latin typeface="Calibri" panose="020F0502020204030204" pitchFamily="34" charset="0"/>
              </a:rPr>
              <a:t>finansową w przypadku braku </a:t>
            </a:r>
            <a:r>
              <a:rPr lang="pl-PL" dirty="0" smtClean="0">
                <a:latin typeface="Calibri" panose="020F0502020204030204" pitchFamily="34" charset="0"/>
              </a:rPr>
              <a:t>środka.</a:t>
            </a:r>
          </a:p>
          <a:p>
            <a:pPr algn="just">
              <a:lnSpc>
                <a:spcPct val="120000"/>
              </a:lnSpc>
            </a:pPr>
            <a:endParaRPr lang="pl-PL" dirty="0">
              <a:latin typeface="Calibri" panose="020F0502020204030204" pitchFamily="34" charset="0"/>
            </a:endParaRPr>
          </a:p>
          <a:p>
            <a:pPr marL="182563" indent="0" algn="just">
              <a:lnSpc>
                <a:spcPct val="120000"/>
              </a:lnSpc>
              <a:buNone/>
            </a:pPr>
            <a:r>
              <a:rPr lang="pl-PL" b="1" dirty="0" smtClean="0">
                <a:solidFill>
                  <a:srgbClr val="FF0000"/>
                </a:solidFill>
                <a:latin typeface="Calibri" panose="020F0502020204030204" pitchFamily="34" charset="0"/>
              </a:rPr>
              <a:t>A zatem zasadniczo wsparcie z RPO WP będzie przynosiło beneficjentowi korzyść ekonomiczną!</a:t>
            </a:r>
          </a:p>
          <a:p>
            <a:pPr algn="just">
              <a:lnSpc>
                <a:spcPct val="120000"/>
              </a:lnSpc>
            </a:pPr>
            <a:endParaRPr lang="pl-PL" b="1" dirty="0">
              <a:latin typeface="Calibri" panose="020F0502020204030204" pitchFamily="34" charset="0"/>
            </a:endParaRPr>
          </a:p>
        </p:txBody>
      </p:sp>
    </p:spTree>
    <p:extLst>
      <p:ext uri="{BB962C8B-B14F-4D97-AF65-F5344CB8AC3E}">
        <p14:creationId xmlns:p14="http://schemas.microsoft.com/office/powerpoint/2010/main" val="314935596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30823" y="1196975"/>
            <a:ext cx="8361485" cy="3970318"/>
          </a:xfrm>
          <a:prstGeom prst="rect">
            <a:avLst/>
          </a:prstGeom>
          <a:noFill/>
        </p:spPr>
        <p:txBody>
          <a:bodyPr wrap="square">
            <a:spAutoFit/>
          </a:bodyPr>
          <a:lstStyle/>
          <a:p>
            <a:pPr algn="just" fontAlgn="base">
              <a:spcBef>
                <a:spcPct val="0"/>
              </a:spcBef>
              <a:defRPr/>
            </a:pPr>
            <a:endParaRPr lang="pl-PL" sz="2400" dirty="0" smtClean="0">
              <a:solidFill>
                <a:prstClr val="black"/>
              </a:solidFill>
            </a:endParaRPr>
          </a:p>
          <a:p>
            <a:pPr algn="just" fontAlgn="base">
              <a:spcBef>
                <a:spcPct val="0"/>
              </a:spcBef>
              <a:defRPr/>
            </a:pPr>
            <a:endParaRPr lang="pl-PL" sz="1200" dirty="0">
              <a:solidFill>
                <a:prstClr val="black"/>
              </a:solidFill>
            </a:endParaRPr>
          </a:p>
          <a:p>
            <a:pPr algn="just" fontAlgn="base">
              <a:spcBef>
                <a:spcPct val="0"/>
              </a:spcBef>
              <a:defRPr/>
            </a:pPr>
            <a:r>
              <a:rPr lang="pl-PL" sz="2400" dirty="0" smtClean="0">
                <a:solidFill>
                  <a:prstClr val="black"/>
                </a:solidFill>
              </a:rPr>
              <a:t>Maksymalne </a:t>
            </a:r>
            <a:r>
              <a:rPr lang="pl-PL" sz="2400" dirty="0">
                <a:solidFill>
                  <a:prstClr val="black"/>
                </a:solidFill>
              </a:rPr>
              <a:t>intensywności pomocy publicznej w ramach tego przeznaczenia wynoszą</a:t>
            </a:r>
            <a:r>
              <a:rPr lang="pl-PL" sz="2400" dirty="0" smtClean="0">
                <a:solidFill>
                  <a:prstClr val="black"/>
                </a:solidFill>
              </a:rPr>
              <a:t>:</a:t>
            </a:r>
          </a:p>
          <a:p>
            <a:pPr algn="just" fontAlgn="base">
              <a:spcBef>
                <a:spcPct val="0"/>
              </a:spcBef>
              <a:defRPr/>
            </a:pPr>
            <a:endParaRPr lang="pl-PL" sz="2400" dirty="0">
              <a:solidFill>
                <a:prstClr val="black"/>
              </a:solidFill>
            </a:endParaRPr>
          </a:p>
          <a:p>
            <a:pPr marL="285750" indent="-285750" algn="just" fontAlgn="base">
              <a:spcBef>
                <a:spcPct val="0"/>
              </a:spcBef>
              <a:buFont typeface="Arial" panose="020B0604020202020204" pitchFamily="34" charset="0"/>
              <a:buChar char="•"/>
              <a:defRPr/>
            </a:pPr>
            <a:r>
              <a:rPr lang="pl-PL" sz="2400" dirty="0" smtClean="0">
                <a:solidFill>
                  <a:prstClr val="black"/>
                </a:solidFill>
              </a:rPr>
              <a:t>50</a:t>
            </a:r>
            <a:r>
              <a:rPr lang="pl-PL" sz="2400" dirty="0">
                <a:solidFill>
                  <a:prstClr val="black"/>
                </a:solidFill>
              </a:rPr>
              <a:t>% kosztów kwalifikowalnych w przypadku badań przemysłowych</a:t>
            </a:r>
            <a:r>
              <a:rPr lang="pl-PL" sz="2400" dirty="0" smtClean="0">
                <a:solidFill>
                  <a:prstClr val="black"/>
                </a:solidFill>
              </a:rPr>
              <a:t>;</a:t>
            </a:r>
          </a:p>
          <a:p>
            <a:pPr marL="285750" indent="-285750" algn="just" fontAlgn="base">
              <a:spcBef>
                <a:spcPct val="0"/>
              </a:spcBef>
              <a:buFont typeface="Arial" panose="020B0604020202020204" pitchFamily="34" charset="0"/>
              <a:buChar char="•"/>
              <a:defRPr/>
            </a:pPr>
            <a:endParaRPr lang="pl-PL" sz="2400" dirty="0">
              <a:solidFill>
                <a:prstClr val="black"/>
              </a:solidFill>
            </a:endParaRPr>
          </a:p>
          <a:p>
            <a:pPr marL="285750" indent="-285750" algn="just" fontAlgn="base">
              <a:spcBef>
                <a:spcPct val="0"/>
              </a:spcBef>
              <a:buFont typeface="Arial" panose="020B0604020202020204" pitchFamily="34" charset="0"/>
              <a:buChar char="•"/>
              <a:defRPr/>
            </a:pPr>
            <a:r>
              <a:rPr lang="pl-PL" sz="2400" dirty="0">
                <a:solidFill>
                  <a:prstClr val="black"/>
                </a:solidFill>
              </a:rPr>
              <a:t>25% kosztów kwalifikowalnych w przypadku eksperymentalnych prac rozwojowych.</a:t>
            </a:r>
          </a:p>
          <a:p>
            <a:pPr fontAlgn="base">
              <a:spcBef>
                <a:spcPct val="0"/>
              </a:spcBef>
              <a:defRPr/>
            </a:pPr>
            <a:endParaRPr lang="pl-PL" sz="2400" i="1" dirty="0">
              <a:solidFill>
                <a:prstClr val="black"/>
              </a:solidFill>
              <a:latin typeface="Arial" charset="0"/>
            </a:endParaRPr>
          </a:p>
        </p:txBody>
      </p:sp>
    </p:spTree>
    <p:extLst>
      <p:ext uri="{BB962C8B-B14F-4D97-AF65-F5344CB8AC3E}">
        <p14:creationId xmlns:p14="http://schemas.microsoft.com/office/powerpoint/2010/main" val="22487071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ole tekstowe 1"/>
          <p:cNvSpPr txBox="1">
            <a:spLocks noChangeArrowheads="1"/>
          </p:cNvSpPr>
          <p:nvPr/>
        </p:nvSpPr>
        <p:spPr bwMode="auto">
          <a:xfrm>
            <a:off x="254976" y="1267311"/>
            <a:ext cx="8634047" cy="4556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1301750" indent="-4000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fontAlgn="base" hangingPunct="1">
              <a:lnSpc>
                <a:spcPct val="115000"/>
              </a:lnSpc>
              <a:spcBef>
                <a:spcPts val="600"/>
              </a:spcBef>
              <a:spcAft>
                <a:spcPts val="600"/>
              </a:spcAft>
              <a:buFontTx/>
              <a:buNone/>
            </a:pPr>
            <a:r>
              <a:rPr lang="pl-PL" altLang="pl-PL" sz="1600" dirty="0" smtClean="0">
                <a:solidFill>
                  <a:prstClr val="black"/>
                </a:solidFill>
                <a:cs typeface="Times New Roman" pitchFamily="18" charset="0"/>
              </a:rPr>
              <a:t>Mogą one zostać zwiększone do maksymalnie 80% kosztów kwalifikowalnych w następujący sposób:</a:t>
            </a:r>
          </a:p>
          <a:p>
            <a:pPr algn="just" eaLnBrk="1" fontAlgn="base" hangingPunct="1">
              <a:lnSpc>
                <a:spcPct val="115000"/>
              </a:lnSpc>
              <a:spcBef>
                <a:spcPts val="300"/>
              </a:spcBef>
              <a:spcAft>
                <a:spcPts val="300"/>
              </a:spcAft>
              <a:buFont typeface="Calibri" pitchFamily="34" charset="0"/>
              <a:buAutoNum type="alphaLcParenR"/>
            </a:pPr>
            <a:r>
              <a:rPr lang="pl-PL" altLang="pl-PL" sz="1600" dirty="0" smtClean="0">
                <a:solidFill>
                  <a:prstClr val="black"/>
                </a:solidFill>
                <a:ea typeface="Calibri" pitchFamily="34" charset="0"/>
                <a:cs typeface="Times New Roman" pitchFamily="18" charset="0"/>
              </a:rPr>
              <a:t> o 10 punktów procentowych w przypadku średnich przedsiębiorstw oraz o 20 punktów procentowych w przypadku małych przedsiębiorstw;</a:t>
            </a:r>
          </a:p>
          <a:p>
            <a:pPr algn="just" eaLnBrk="1" fontAlgn="base" hangingPunct="1">
              <a:lnSpc>
                <a:spcPct val="115000"/>
              </a:lnSpc>
              <a:spcBef>
                <a:spcPts val="300"/>
              </a:spcBef>
              <a:spcAft>
                <a:spcPts val="300"/>
              </a:spcAft>
              <a:buFont typeface="Calibri" pitchFamily="34" charset="0"/>
              <a:buAutoNum type="alphaLcParenR"/>
            </a:pPr>
            <a:r>
              <a:rPr lang="pl-PL" altLang="pl-PL" sz="1600" dirty="0" smtClean="0">
                <a:solidFill>
                  <a:prstClr val="black"/>
                </a:solidFill>
                <a:ea typeface="Calibri" pitchFamily="34" charset="0"/>
                <a:cs typeface="Times New Roman" pitchFamily="18" charset="0"/>
              </a:rPr>
              <a:t> o 15 punktów procentowych, jeżeli spełniony jest jeden z następujących warunków:</a:t>
            </a:r>
          </a:p>
          <a:p>
            <a:pPr lvl="2" algn="just" eaLnBrk="1" fontAlgn="base" hangingPunct="1">
              <a:lnSpc>
                <a:spcPct val="115000"/>
              </a:lnSpc>
              <a:spcBef>
                <a:spcPts val="300"/>
              </a:spcBef>
              <a:spcAft>
                <a:spcPts val="300"/>
              </a:spcAft>
              <a:buFont typeface="Calibri" pitchFamily="34" charset="0"/>
              <a:buAutoNum type="romanLcPeriod"/>
            </a:pPr>
            <a:r>
              <a:rPr lang="pl-PL" altLang="pl-PL" sz="1600" dirty="0" smtClean="0">
                <a:solidFill>
                  <a:prstClr val="black"/>
                </a:solidFill>
                <a:ea typeface="Calibri" pitchFamily="34" charset="0"/>
                <a:cs typeface="Times New Roman" pitchFamily="18" charset="0"/>
              </a:rPr>
              <a:t>projekt zakłada skuteczną współpracę:</a:t>
            </a:r>
          </a:p>
          <a:p>
            <a:pPr algn="just" eaLnBrk="1" fontAlgn="base" hangingPunct="1">
              <a:lnSpc>
                <a:spcPct val="115000"/>
              </a:lnSpc>
              <a:spcBef>
                <a:spcPts val="300"/>
              </a:spcBef>
              <a:spcAft>
                <a:spcPts val="300"/>
              </a:spcAft>
              <a:buFont typeface="Symbol" pitchFamily="18" charset="2"/>
              <a:buChar char=""/>
            </a:pPr>
            <a:r>
              <a:rPr lang="pl-PL" altLang="pl-PL" sz="1600" dirty="0" smtClean="0">
                <a:solidFill>
                  <a:prstClr val="black"/>
                </a:solidFill>
                <a:ea typeface="Calibri" pitchFamily="34" charset="0"/>
                <a:cs typeface="Times New Roman" pitchFamily="18" charset="0"/>
              </a:rPr>
              <a:t> między przedsiębiorstwami, wśród których przynajmniej jedno jest MŚP, lub jest realizowany </a:t>
            </a:r>
            <a:br>
              <a:rPr lang="pl-PL" altLang="pl-PL" sz="1600" dirty="0" smtClean="0">
                <a:solidFill>
                  <a:prstClr val="black"/>
                </a:solidFill>
                <a:ea typeface="Calibri" pitchFamily="34" charset="0"/>
                <a:cs typeface="Times New Roman" pitchFamily="18" charset="0"/>
              </a:rPr>
            </a:br>
            <a:r>
              <a:rPr lang="pl-PL" altLang="pl-PL" sz="1600" dirty="0" smtClean="0">
                <a:solidFill>
                  <a:prstClr val="black"/>
                </a:solidFill>
                <a:ea typeface="Calibri" pitchFamily="34" charset="0"/>
                <a:cs typeface="Times New Roman" pitchFamily="18" charset="0"/>
              </a:rPr>
              <a:t>w co najmniej dwóch państwach członkowskich UE lub w państwie członkowskim i w państwie umawiającej się strony Porozumienia EOG, przy czym żadne pojedyncze przedsiębiorstwo nie ponosi więcej niż 70% kosztów kwalifikowalnych, lub</a:t>
            </a:r>
          </a:p>
          <a:p>
            <a:pPr algn="just" eaLnBrk="1" fontAlgn="base" hangingPunct="1">
              <a:lnSpc>
                <a:spcPct val="115000"/>
              </a:lnSpc>
              <a:spcBef>
                <a:spcPts val="300"/>
              </a:spcBef>
              <a:spcAft>
                <a:spcPts val="300"/>
              </a:spcAft>
              <a:buFont typeface="Symbol" pitchFamily="18" charset="2"/>
              <a:buChar char=""/>
            </a:pPr>
            <a:r>
              <a:rPr lang="pl-PL" altLang="pl-PL" sz="1600" dirty="0" smtClean="0">
                <a:solidFill>
                  <a:prstClr val="black"/>
                </a:solidFill>
                <a:ea typeface="Calibri" pitchFamily="34" charset="0"/>
                <a:cs typeface="Times New Roman" pitchFamily="18" charset="0"/>
              </a:rPr>
              <a:t> między przedsiębiorstwem i co najmniej jedną organizacją prowadzącą badania i upowszechniającą wiedzę, jeżeli ta ostatnia ponosi co najmniej 10% kosztów kwalifikowalnych i ma prawo </a:t>
            </a:r>
            <a:br>
              <a:rPr lang="pl-PL" altLang="pl-PL" sz="1600" dirty="0" smtClean="0">
                <a:solidFill>
                  <a:prstClr val="black"/>
                </a:solidFill>
                <a:ea typeface="Calibri" pitchFamily="34" charset="0"/>
                <a:cs typeface="Times New Roman" pitchFamily="18" charset="0"/>
              </a:rPr>
            </a:br>
            <a:r>
              <a:rPr lang="pl-PL" altLang="pl-PL" sz="1600" dirty="0" smtClean="0">
                <a:solidFill>
                  <a:prstClr val="black"/>
                </a:solidFill>
                <a:ea typeface="Calibri" pitchFamily="34" charset="0"/>
                <a:cs typeface="Times New Roman" pitchFamily="18" charset="0"/>
              </a:rPr>
              <a:t>do publikowania własnych wyników badań;</a:t>
            </a:r>
          </a:p>
          <a:p>
            <a:pPr lvl="1" algn="just" eaLnBrk="1" fontAlgn="base" hangingPunct="1">
              <a:lnSpc>
                <a:spcPct val="115000"/>
              </a:lnSpc>
              <a:spcBef>
                <a:spcPts val="300"/>
              </a:spcBef>
              <a:spcAft>
                <a:spcPts val="300"/>
              </a:spcAft>
              <a:buFont typeface="Calibri" pitchFamily="34" charset="0"/>
              <a:buAutoNum type="romanLcPeriod" startAt="2"/>
            </a:pPr>
            <a:r>
              <a:rPr lang="pl-PL" altLang="pl-PL" sz="1600" dirty="0" smtClean="0">
                <a:solidFill>
                  <a:prstClr val="black"/>
                </a:solidFill>
                <a:ea typeface="Calibri" pitchFamily="34" charset="0"/>
                <a:cs typeface="Times New Roman" pitchFamily="18" charset="0"/>
              </a:rPr>
              <a:t>wyniki projektu są szeroko rozpowszechniane podczas konferencji, za pośrednictwem publikacji, ogólnodostępnych baz bądź oprogramowania bezpłatnego lub otwartego.</a:t>
            </a:r>
          </a:p>
        </p:txBody>
      </p:sp>
    </p:spTree>
    <p:extLst>
      <p:ext uri="{BB962C8B-B14F-4D97-AF65-F5344CB8AC3E}">
        <p14:creationId xmlns:p14="http://schemas.microsoft.com/office/powerpoint/2010/main" val="329100247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22030" y="1490902"/>
            <a:ext cx="8299939" cy="2215991"/>
          </a:xfrm>
          <a:prstGeom prst="rect">
            <a:avLst/>
          </a:prstGeom>
          <a:noFill/>
        </p:spPr>
        <p:txBody>
          <a:bodyPr wrap="square">
            <a:spAutoFit/>
          </a:bodyPr>
          <a:lstStyle/>
          <a:p>
            <a:pPr algn="just" fontAlgn="base">
              <a:spcBef>
                <a:spcPct val="0"/>
              </a:spcBef>
              <a:spcAft>
                <a:spcPct val="0"/>
              </a:spcAft>
              <a:defRPr/>
            </a:pPr>
            <a:r>
              <a:rPr lang="pl-PL" sz="2000" dirty="0">
                <a:solidFill>
                  <a:prstClr val="black"/>
                </a:solidFill>
              </a:rPr>
              <a:t>Należy także zwrócić uwagę, że z </a:t>
            </a:r>
            <a:r>
              <a:rPr lang="pl-PL" sz="2000" dirty="0" err="1">
                <a:solidFill>
                  <a:prstClr val="black"/>
                </a:solidFill>
              </a:rPr>
              <a:t>SzOOP</a:t>
            </a:r>
            <a:r>
              <a:rPr lang="pl-PL" sz="2000" dirty="0">
                <a:solidFill>
                  <a:prstClr val="black"/>
                </a:solidFill>
              </a:rPr>
              <a:t> RPO WP 2014-2020 oraz regulaminów konkursów mogą wynikać ograniczenia w możliwości uzyskania pomocy </a:t>
            </a:r>
            <a:r>
              <a:rPr lang="pl-PL" sz="2000" dirty="0" smtClean="0">
                <a:solidFill>
                  <a:prstClr val="black"/>
                </a:solidFill>
              </a:rPr>
              <a:t/>
            </a:r>
            <a:br>
              <a:rPr lang="pl-PL" sz="2000" dirty="0" smtClean="0">
                <a:solidFill>
                  <a:prstClr val="black"/>
                </a:solidFill>
              </a:rPr>
            </a:br>
            <a:r>
              <a:rPr lang="pl-PL" sz="2000" dirty="0" smtClean="0">
                <a:solidFill>
                  <a:prstClr val="black"/>
                </a:solidFill>
              </a:rPr>
              <a:t>na </a:t>
            </a:r>
            <a:r>
              <a:rPr lang="pl-PL" sz="2000" dirty="0">
                <a:solidFill>
                  <a:prstClr val="black"/>
                </a:solidFill>
              </a:rPr>
              <a:t>poszczególne kategorie projektów w ramach konkretnych działań RPO WP 2014-2020, a także w ramach poszczególnych konkursów. Dla przykładu można podać, że w ramach RPO WP 2014-2020 zasadniczo nie będą wspierane badania podstawowe.</a:t>
            </a:r>
          </a:p>
          <a:p>
            <a:pPr fontAlgn="base">
              <a:spcBef>
                <a:spcPct val="0"/>
              </a:spcBef>
              <a:spcAft>
                <a:spcPct val="0"/>
              </a:spcAft>
              <a:defRPr/>
            </a:pPr>
            <a:endParaRPr lang="pl-PL" i="1" dirty="0">
              <a:solidFill>
                <a:prstClr val="black"/>
              </a:solidFill>
              <a:latin typeface="Arial" charset="0"/>
            </a:endParaRPr>
          </a:p>
        </p:txBody>
      </p:sp>
    </p:spTree>
    <p:extLst>
      <p:ext uri="{BB962C8B-B14F-4D97-AF65-F5344CB8AC3E}">
        <p14:creationId xmlns:p14="http://schemas.microsoft.com/office/powerpoint/2010/main" val="244145272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288" y="1490902"/>
            <a:ext cx="8569325" cy="2830512"/>
          </a:xfrm>
          <a:prstGeom prst="rect">
            <a:avLst/>
          </a:prstGeom>
          <a:noFill/>
        </p:spPr>
        <p:txBody>
          <a:bodyPr>
            <a:spAutoFit/>
          </a:bodyPr>
          <a:lstStyle/>
          <a:p>
            <a:pPr algn="just" fontAlgn="base">
              <a:spcBef>
                <a:spcPct val="0"/>
              </a:spcBef>
              <a:spcAft>
                <a:spcPct val="0"/>
              </a:spcAft>
              <a:defRPr/>
            </a:pPr>
            <a:r>
              <a:rPr lang="pl-PL" sz="2000" dirty="0">
                <a:solidFill>
                  <a:srgbClr val="000000"/>
                </a:solidFill>
                <a:ea typeface="Times New Roman"/>
                <a:cs typeface="Tahoma"/>
              </a:rPr>
              <a:t>„Skuteczna współpraca” oznacza współpracę między co najmniej dwoma niezależnymi stronami w celu wymiany wiedzy lub technologii, lub służące osiągnięciu wspólnego celu opartego na podziale pracy, gdy strony wspólnie określają zakres wspólnego projektu, przyczyniają się do jego realizacji i wspólnie ponoszą ryzyko, jak również dzielą się wynikami. Jedna strona lub kilka stron mogą ponosić pełne koszty projektu i tym samym zwolnić inne strony z ich ryzyka finansowego. Badania w ramach umowy i świadczenie usług badawczych nie są uważane za formy współpracy.</a:t>
            </a:r>
            <a:endParaRPr lang="pl-PL" sz="2000" dirty="0">
              <a:solidFill>
                <a:prstClr val="black"/>
              </a:solidFill>
              <a:ea typeface="Calibri"/>
              <a:cs typeface="Times New Roman"/>
            </a:endParaRPr>
          </a:p>
          <a:p>
            <a:pPr fontAlgn="base">
              <a:spcBef>
                <a:spcPct val="0"/>
              </a:spcBef>
              <a:spcAft>
                <a:spcPct val="0"/>
              </a:spcAft>
              <a:defRPr/>
            </a:pPr>
            <a:endParaRPr lang="pl-PL" i="1" dirty="0">
              <a:solidFill>
                <a:prstClr val="black"/>
              </a:solidFill>
              <a:latin typeface="Arial" charset="0"/>
            </a:endParaRPr>
          </a:p>
        </p:txBody>
      </p:sp>
    </p:spTree>
    <p:extLst>
      <p:ext uri="{BB962C8B-B14F-4D97-AF65-F5344CB8AC3E}">
        <p14:creationId xmlns:p14="http://schemas.microsoft.com/office/powerpoint/2010/main" val="345881572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3851" y="1487124"/>
            <a:ext cx="8538796" cy="1630363"/>
          </a:xfrm>
          <a:prstGeom prst="rect">
            <a:avLst/>
          </a:prstGeom>
          <a:noFill/>
        </p:spPr>
        <p:txBody>
          <a:bodyPr wrap="square">
            <a:spAutoFit/>
          </a:bodyPr>
          <a:lstStyle/>
          <a:p>
            <a:pPr algn="just" fontAlgn="base">
              <a:spcBef>
                <a:spcPct val="0"/>
              </a:spcBef>
              <a:spcAft>
                <a:spcPct val="0"/>
              </a:spcAft>
              <a:defRPr/>
            </a:pPr>
            <a:r>
              <a:rPr lang="pl-PL" sz="2000" dirty="0">
                <a:solidFill>
                  <a:prstClr val="black"/>
                </a:solidFill>
                <a:latin typeface="Calibri" panose="020F0502020204030204" pitchFamily="34" charset="0"/>
              </a:rPr>
              <a:t>W przypadku </a:t>
            </a:r>
            <a:r>
              <a:rPr lang="pl-PL" sz="2000" u="sng" dirty="0">
                <a:solidFill>
                  <a:prstClr val="black"/>
                </a:solidFill>
                <a:latin typeface="Calibri" panose="020F0502020204030204" pitchFamily="34" charset="0"/>
              </a:rPr>
              <a:t>studiów wykonalności</a:t>
            </a:r>
            <a:r>
              <a:rPr lang="pl-PL" sz="2000" dirty="0">
                <a:solidFill>
                  <a:prstClr val="black"/>
                </a:solidFill>
                <a:latin typeface="Calibri" panose="020F0502020204030204" pitchFamily="34" charset="0"/>
              </a:rPr>
              <a:t>, maksymalna intensywność pomocy wynosi </a:t>
            </a:r>
            <a:r>
              <a:rPr lang="pl-PL" sz="2000" u="sng" dirty="0">
                <a:solidFill>
                  <a:prstClr val="black"/>
                </a:solidFill>
                <a:latin typeface="Calibri" panose="020F0502020204030204" pitchFamily="34" charset="0"/>
              </a:rPr>
              <a:t>50% kosztów kwalifikowalnych</a:t>
            </a:r>
            <a:r>
              <a:rPr lang="pl-PL" sz="2000" dirty="0">
                <a:solidFill>
                  <a:prstClr val="black"/>
                </a:solidFill>
                <a:latin typeface="Calibri" panose="020F0502020204030204" pitchFamily="34" charset="0"/>
              </a:rPr>
              <a:t>, przy czym intensywność pomocy na studium wykonalności można zwiększyć o 10 punktów procentowych w przypadku średnich przedsiębiorstw i o 20 punktów procentowych w przypadku małych przedsiębiorstw.</a:t>
            </a:r>
          </a:p>
        </p:txBody>
      </p:sp>
    </p:spTree>
    <p:extLst>
      <p:ext uri="{BB962C8B-B14F-4D97-AF65-F5344CB8AC3E}">
        <p14:creationId xmlns:p14="http://schemas.microsoft.com/office/powerpoint/2010/main" val="106959279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72562" y="1280619"/>
            <a:ext cx="8598876" cy="4370427"/>
          </a:xfrm>
          <a:prstGeom prst="rect">
            <a:avLst/>
          </a:prstGeom>
        </p:spPr>
        <p:txBody>
          <a:bodyPr wrap="square">
            <a:spAutoFit/>
          </a:bodyPr>
          <a:lstStyle/>
          <a:p>
            <a:pPr algn="ctr"/>
            <a:r>
              <a:rPr lang="pl-PL" sz="2200" b="1" dirty="0">
                <a:latin typeface="Calibri" panose="020F0502020204030204" pitchFamily="34" charset="0"/>
              </a:rPr>
              <a:t>Pomoc na infrastrukturę </a:t>
            </a:r>
            <a:r>
              <a:rPr lang="pl-PL" sz="2200" b="1" dirty="0" smtClean="0">
                <a:latin typeface="Calibri" panose="020F0502020204030204" pitchFamily="34" charset="0"/>
              </a:rPr>
              <a:t>badawczą </a:t>
            </a:r>
            <a:r>
              <a:rPr lang="pl-PL" sz="2200" dirty="0" smtClean="0">
                <a:latin typeface="Calibri" panose="020F0502020204030204" pitchFamily="34" charset="0"/>
              </a:rPr>
              <a:t>- art</a:t>
            </a:r>
            <a:r>
              <a:rPr lang="pl-PL" sz="2200" dirty="0">
                <a:latin typeface="Calibri" panose="020F0502020204030204" pitchFamily="34" charset="0"/>
              </a:rPr>
              <a:t>. 26 </a:t>
            </a:r>
            <a:r>
              <a:rPr lang="pl-PL" sz="2200" dirty="0" smtClean="0">
                <a:latin typeface="Calibri" panose="020F0502020204030204" pitchFamily="34" charset="0"/>
              </a:rPr>
              <a:t>GBER</a:t>
            </a:r>
            <a:endParaRPr lang="pl-PL" sz="2200" dirty="0">
              <a:latin typeface="Calibri" panose="020F0502020204030204" pitchFamily="34" charset="0"/>
            </a:endParaRPr>
          </a:p>
          <a:p>
            <a:pPr algn="ctr"/>
            <a:endParaRPr lang="pl-PL" dirty="0">
              <a:latin typeface="Calibri" panose="020F0502020204030204" pitchFamily="34" charset="0"/>
            </a:endParaRPr>
          </a:p>
          <a:p>
            <a:pPr algn="just"/>
            <a:r>
              <a:rPr lang="pl-PL" dirty="0">
                <a:latin typeface="Calibri" panose="020F0502020204030204" pitchFamily="34" charset="0"/>
              </a:rPr>
              <a:t>Infrastruktura badawcza oznacza obiekty, zasoby i powiązane z nimi usługi, które są wykorzystywane przez środowisko naukowe do prowadzenia badań naukowych w swoich dziedzinach, i obejmuje wyposażenie naukowe lub zestaw przyrządów, zasoby oparte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na </a:t>
            </a:r>
            <a:r>
              <a:rPr lang="pl-PL" dirty="0">
                <a:latin typeface="Calibri" panose="020F0502020204030204" pitchFamily="34" charset="0"/>
              </a:rPr>
              <a:t>wiedzy, takie jak zbiory, archiwa lub uporządkowane informacje naukowe, infrastrukturę opartą na technologiach informacyjno-komunikacyjnych, taką jak sieć, infrastrukturę komputerową, oprogramowanie i infrastrukturę łączności lub wszelki inny podmiot o wyjątkowym charakterze niezbędny do prowadzenia badań naukowych.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Takie </a:t>
            </a:r>
            <a:r>
              <a:rPr lang="pl-PL" dirty="0">
                <a:latin typeface="Calibri" panose="020F0502020204030204" pitchFamily="34" charset="0"/>
              </a:rPr>
              <a:t>różne rodzaje infrastruktury badawczej mogą być zlokalizowane w jednej placówce lub "rozproszone" (zorganizowana sieć zasobów).</a:t>
            </a:r>
          </a:p>
          <a:p>
            <a:pPr algn="just"/>
            <a:endParaRPr lang="pl-PL" dirty="0">
              <a:latin typeface="Calibri" panose="020F0502020204030204" pitchFamily="34" charset="0"/>
            </a:endParaRPr>
          </a:p>
          <a:p>
            <a:pPr marL="285750" indent="-285750" algn="just">
              <a:buFont typeface="Arial" panose="020B0604020202020204" pitchFamily="34" charset="0"/>
              <a:buChar char="•"/>
            </a:pPr>
            <a:r>
              <a:rPr lang="pl-PL" dirty="0">
                <a:latin typeface="Calibri" panose="020F0502020204030204" pitchFamily="34" charset="0"/>
              </a:rPr>
              <a:t>Koszty kwalifikowalne: koszty inwestycji w rzeczowe aktywa trwałe i wartości niematerialne i prawne</a:t>
            </a:r>
            <a:r>
              <a:rPr lang="pl-PL" dirty="0" smtClean="0">
                <a:latin typeface="Calibri" panose="020F0502020204030204" pitchFamily="34" charset="0"/>
              </a:rPr>
              <a:t>.</a:t>
            </a:r>
          </a:p>
          <a:p>
            <a:pPr marL="285750" indent="-285750" algn="just">
              <a:buFont typeface="Arial" panose="020B0604020202020204" pitchFamily="34" charset="0"/>
              <a:buChar char="•"/>
            </a:pPr>
            <a:endParaRPr lang="pl-PL" sz="600" dirty="0">
              <a:latin typeface="Calibri" panose="020F0502020204030204" pitchFamily="34" charset="0"/>
            </a:endParaRPr>
          </a:p>
          <a:p>
            <a:pPr marL="285750" indent="-285750" algn="just">
              <a:buFont typeface="Arial" panose="020B0604020202020204" pitchFamily="34" charset="0"/>
              <a:buChar char="•"/>
            </a:pPr>
            <a:r>
              <a:rPr lang="pl-PL" dirty="0">
                <a:latin typeface="Calibri" panose="020F0502020204030204" pitchFamily="34" charset="0"/>
              </a:rPr>
              <a:t>Maksymalna intensywność: 50% kosztów kwalifikowalnych.</a:t>
            </a:r>
          </a:p>
        </p:txBody>
      </p:sp>
    </p:spTree>
    <p:extLst>
      <p:ext uri="{BB962C8B-B14F-4D97-AF65-F5344CB8AC3E}">
        <p14:creationId xmlns:p14="http://schemas.microsoft.com/office/powerpoint/2010/main" val="190053511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4977" y="1208158"/>
            <a:ext cx="8607669" cy="4770537"/>
          </a:xfrm>
          <a:prstGeom prst="rect">
            <a:avLst/>
          </a:prstGeom>
        </p:spPr>
        <p:txBody>
          <a:bodyPr wrap="square">
            <a:spAutoFit/>
          </a:bodyPr>
          <a:lstStyle/>
          <a:p>
            <a:pPr marL="285750" lvl="0" indent="-285750" algn="just" eaLnBrk="0" fontAlgn="base" hangingPunct="0">
              <a:spcBef>
                <a:spcPct val="0"/>
              </a:spcBef>
              <a:spcAft>
                <a:spcPct val="0"/>
              </a:spcAft>
              <a:buFont typeface="Arial" panose="020B0604020202020204" pitchFamily="34" charset="0"/>
              <a:buChar char="•"/>
            </a:pPr>
            <a:r>
              <a:rPr lang="pl-PL" sz="1600" dirty="0" smtClean="0">
                <a:solidFill>
                  <a:prstClr val="black"/>
                </a:solidFill>
                <a:latin typeface="Calibri" panose="020F0502020204030204" pitchFamily="34" charset="0"/>
              </a:rPr>
              <a:t>Jeżeli </a:t>
            </a:r>
            <a:r>
              <a:rPr lang="pl-PL" sz="1600" dirty="0">
                <a:solidFill>
                  <a:prstClr val="black"/>
                </a:solidFill>
                <a:latin typeface="Calibri" panose="020F0502020204030204" pitchFamily="34" charset="0"/>
              </a:rPr>
              <a:t>infrastrukturę badawczą wykorzystuje się do prowadzenia zarówno działalności gospodarczej, jak i niegospodarczej, finansowanie, koszty i dochody z każdego rodzaju działalności należy rozliczać osobno, konsekwentnie stosując obiektywnie uzasadnione zasady rachunku kosztów,</a:t>
            </a:r>
          </a:p>
          <a:p>
            <a:pPr marL="285750" lvl="0" indent="-285750" algn="just" eaLnBrk="0" fontAlgn="base" hangingPunct="0">
              <a:spcBef>
                <a:spcPct val="0"/>
              </a:spcBef>
              <a:spcAft>
                <a:spcPct val="0"/>
              </a:spcAft>
              <a:buFont typeface="Arial" panose="020B0604020202020204" pitchFamily="34" charset="0"/>
              <a:buChar char="•"/>
            </a:pPr>
            <a:r>
              <a:rPr lang="pl-PL" sz="1600" dirty="0">
                <a:solidFill>
                  <a:prstClr val="black"/>
                </a:solidFill>
                <a:latin typeface="Calibri" panose="020F0502020204030204" pitchFamily="34" charset="0"/>
              </a:rPr>
              <a:t>Jeżeli infrastruktura naukowo-badawcza otrzymuje finansowanie publiczne zarówno na działalność gospodarczą, jak i niegospodarczą, państwo członkowskie wprowadza mechanizm monitorowania </a:t>
            </a:r>
            <a:r>
              <a:rPr lang="pl-PL" sz="1600" dirty="0" smtClean="0">
                <a:solidFill>
                  <a:prstClr val="black"/>
                </a:solidFill>
                <a:latin typeface="Calibri" panose="020F0502020204030204" pitchFamily="34" charset="0"/>
              </a:rPr>
              <a:t/>
            </a:r>
            <a:br>
              <a:rPr lang="pl-PL" sz="1600" dirty="0" smtClean="0">
                <a:solidFill>
                  <a:prstClr val="black"/>
                </a:solidFill>
                <a:latin typeface="Calibri" panose="020F0502020204030204" pitchFamily="34" charset="0"/>
              </a:rPr>
            </a:br>
            <a:r>
              <a:rPr lang="pl-PL" sz="1600" dirty="0" smtClean="0">
                <a:solidFill>
                  <a:prstClr val="black"/>
                </a:solidFill>
                <a:latin typeface="Calibri" panose="020F0502020204030204" pitchFamily="34" charset="0"/>
              </a:rPr>
              <a:t>i </a:t>
            </a:r>
            <a:r>
              <a:rPr lang="pl-PL" sz="1600" dirty="0">
                <a:solidFill>
                  <a:prstClr val="black"/>
                </a:solidFill>
                <a:latin typeface="Calibri" panose="020F0502020204030204" pitchFamily="34" charset="0"/>
              </a:rPr>
              <a:t>wycofania, aby zapewnić, że w wyniku zwiększenia udziału działalności gospodarczej w stosunku do sytuacji oczekiwanej w momencie przyznania pomocy nie przekroczono obowiązującej maksymalnej intensywności pomocy.</a:t>
            </a:r>
          </a:p>
          <a:p>
            <a:pPr marL="285750" lvl="0" indent="-285750" algn="just" eaLnBrk="0" fontAlgn="base" hangingPunct="0">
              <a:spcBef>
                <a:spcPct val="0"/>
              </a:spcBef>
              <a:spcAft>
                <a:spcPct val="0"/>
              </a:spcAft>
              <a:buFont typeface="Arial" panose="020B0604020202020204" pitchFamily="34" charset="0"/>
              <a:buChar char="•"/>
            </a:pPr>
            <a:endParaRPr lang="pl-PL" sz="1600" dirty="0">
              <a:solidFill>
                <a:prstClr val="black"/>
              </a:solidFill>
              <a:latin typeface="Calibri" panose="020F0502020204030204" pitchFamily="34" charset="0"/>
            </a:endParaRPr>
          </a:p>
          <a:p>
            <a:pPr lvl="0" algn="just" eaLnBrk="0" fontAlgn="base" hangingPunct="0">
              <a:spcBef>
                <a:spcPct val="0"/>
              </a:spcBef>
              <a:spcAft>
                <a:spcPct val="0"/>
              </a:spcAft>
            </a:pPr>
            <a:r>
              <a:rPr lang="pl-PL" sz="1600" dirty="0">
                <a:solidFill>
                  <a:prstClr val="black"/>
                </a:solidFill>
                <a:latin typeface="Calibri" panose="020F0502020204030204" pitchFamily="34" charset="0"/>
              </a:rPr>
              <a:t>Wykluczenie pośredniej pomocy publicznej:</a:t>
            </a:r>
          </a:p>
          <a:p>
            <a:pPr marL="285750" lvl="0" indent="-285750" algn="just" eaLnBrk="0" fontAlgn="base" hangingPunct="0">
              <a:spcBef>
                <a:spcPct val="0"/>
              </a:spcBef>
              <a:spcAft>
                <a:spcPct val="0"/>
              </a:spcAft>
              <a:buFont typeface="Arial" panose="020B0604020202020204" pitchFamily="34" charset="0"/>
              <a:buChar char="•"/>
            </a:pPr>
            <a:r>
              <a:rPr lang="pl-PL" sz="1600" dirty="0">
                <a:solidFill>
                  <a:prstClr val="black"/>
                </a:solidFill>
                <a:latin typeface="Calibri" panose="020F0502020204030204" pitchFamily="34" charset="0"/>
              </a:rPr>
              <a:t>Dostęp do infrastruktury jest udzielany szeregowi użytkowników na przejrzystych </a:t>
            </a:r>
            <a:r>
              <a:rPr lang="pl-PL" sz="1600" dirty="0" smtClean="0">
                <a:solidFill>
                  <a:prstClr val="black"/>
                </a:solidFill>
                <a:latin typeface="Calibri" panose="020F0502020204030204" pitchFamily="34" charset="0"/>
              </a:rPr>
              <a:t/>
            </a:r>
            <a:br>
              <a:rPr lang="pl-PL" sz="1600" dirty="0" smtClean="0">
                <a:solidFill>
                  <a:prstClr val="black"/>
                </a:solidFill>
                <a:latin typeface="Calibri" panose="020F0502020204030204" pitchFamily="34" charset="0"/>
              </a:rPr>
            </a:br>
            <a:r>
              <a:rPr lang="pl-PL" sz="1600" dirty="0" smtClean="0">
                <a:solidFill>
                  <a:prstClr val="black"/>
                </a:solidFill>
                <a:latin typeface="Calibri" panose="020F0502020204030204" pitchFamily="34" charset="0"/>
              </a:rPr>
              <a:t>i </a:t>
            </a:r>
            <a:r>
              <a:rPr lang="pl-PL" sz="1600" dirty="0">
                <a:solidFill>
                  <a:prstClr val="black"/>
                </a:solidFill>
                <a:latin typeface="Calibri" panose="020F0502020204030204" pitchFamily="34" charset="0"/>
              </a:rPr>
              <a:t>niedyskryminacyjnych zasadach. Przedsiębiorstwom, które finansują co najmniej 10% kosztów inwestycji w infrastrukturę, można przyznać preferencyjny dostęp na bardziej korzystnych warunkach. Aby uniknąć nadmiernej rekompensaty, dostęp ten musi być proporcjonalny </a:t>
            </a:r>
            <a:r>
              <a:rPr lang="pl-PL" sz="1600" dirty="0" smtClean="0">
                <a:solidFill>
                  <a:prstClr val="black"/>
                </a:solidFill>
                <a:latin typeface="Calibri" panose="020F0502020204030204" pitchFamily="34" charset="0"/>
              </a:rPr>
              <a:t/>
            </a:r>
            <a:br>
              <a:rPr lang="pl-PL" sz="1600" dirty="0" smtClean="0">
                <a:solidFill>
                  <a:prstClr val="black"/>
                </a:solidFill>
                <a:latin typeface="Calibri" panose="020F0502020204030204" pitchFamily="34" charset="0"/>
              </a:rPr>
            </a:br>
            <a:r>
              <a:rPr lang="pl-PL" sz="1600" dirty="0" smtClean="0">
                <a:solidFill>
                  <a:prstClr val="black"/>
                </a:solidFill>
                <a:latin typeface="Calibri" panose="020F0502020204030204" pitchFamily="34" charset="0"/>
              </a:rPr>
              <a:t>do </a:t>
            </a:r>
            <a:r>
              <a:rPr lang="pl-PL" sz="1600" dirty="0">
                <a:solidFill>
                  <a:prstClr val="black"/>
                </a:solidFill>
                <a:latin typeface="Calibri" panose="020F0502020204030204" pitchFamily="34" charset="0"/>
              </a:rPr>
              <a:t>wkładu przedsiębiorstwa w koszty inwestycji, a warunki te należy podawać do wiadomości publicznej</a:t>
            </a:r>
            <a:r>
              <a:rPr lang="pl-PL" sz="1600"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sz="16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sz="1600" dirty="0">
                <a:solidFill>
                  <a:prstClr val="black"/>
                </a:solidFill>
                <a:latin typeface="Calibri" panose="020F0502020204030204" pitchFamily="34" charset="0"/>
              </a:rPr>
              <a:t>Cena pobierana za prowadzenie i użytkowanie infrastruktury odpowiada cenie rynkowej.</a:t>
            </a:r>
          </a:p>
        </p:txBody>
      </p:sp>
    </p:spTree>
    <p:extLst>
      <p:ext uri="{BB962C8B-B14F-4D97-AF65-F5344CB8AC3E}">
        <p14:creationId xmlns:p14="http://schemas.microsoft.com/office/powerpoint/2010/main" val="233520410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63769" y="1208617"/>
            <a:ext cx="8598877" cy="4862870"/>
          </a:xfrm>
          <a:prstGeom prst="rect">
            <a:avLst/>
          </a:prstGeom>
        </p:spPr>
        <p:txBody>
          <a:bodyPr wrap="square">
            <a:spAutoFit/>
          </a:bodyPr>
          <a:lstStyle/>
          <a:p>
            <a:pPr lvl="0" algn="ctr"/>
            <a:r>
              <a:rPr lang="pl-PL" sz="2200" b="1" dirty="0">
                <a:solidFill>
                  <a:prstClr val="black"/>
                </a:solidFill>
                <a:latin typeface="Calibri" panose="020F0502020204030204" pitchFamily="34" charset="0"/>
              </a:rPr>
              <a:t>Pomoc dla MŚP na wspieranie </a:t>
            </a:r>
            <a:r>
              <a:rPr lang="pl-PL" sz="2200" b="1" dirty="0" smtClean="0">
                <a:solidFill>
                  <a:prstClr val="black"/>
                </a:solidFill>
                <a:latin typeface="Calibri" panose="020F0502020204030204" pitchFamily="34" charset="0"/>
              </a:rPr>
              <a:t>innowacji </a:t>
            </a:r>
            <a:r>
              <a:rPr lang="pl-PL" sz="2200" dirty="0" smtClean="0">
                <a:solidFill>
                  <a:prstClr val="black"/>
                </a:solidFill>
                <a:latin typeface="Calibri" panose="020F0502020204030204" pitchFamily="34" charset="0"/>
              </a:rPr>
              <a:t>- art</a:t>
            </a:r>
            <a:r>
              <a:rPr lang="pl-PL" sz="2200" dirty="0">
                <a:solidFill>
                  <a:prstClr val="black"/>
                </a:solidFill>
                <a:latin typeface="Calibri" panose="020F0502020204030204" pitchFamily="34" charset="0"/>
              </a:rPr>
              <a:t>. 28 </a:t>
            </a:r>
            <a:r>
              <a:rPr lang="pl-PL" sz="2200" dirty="0" smtClean="0">
                <a:solidFill>
                  <a:prstClr val="black"/>
                </a:solidFill>
                <a:latin typeface="Calibri" panose="020F0502020204030204" pitchFamily="34" charset="0"/>
              </a:rPr>
              <a:t>GBER</a:t>
            </a:r>
            <a:endParaRPr lang="pl-PL" sz="2200" dirty="0">
              <a:solidFill>
                <a:prstClr val="black"/>
              </a:solidFill>
              <a:latin typeface="Calibri" panose="020F0502020204030204" pitchFamily="34" charset="0"/>
            </a:endParaRPr>
          </a:p>
          <a:p>
            <a:pPr lvl="0" algn="just"/>
            <a:endParaRPr lang="pl-PL" sz="1600" dirty="0">
              <a:solidFill>
                <a:prstClr val="black"/>
              </a:solidFill>
              <a:latin typeface="Calibri" panose="020F0502020204030204" pitchFamily="34" charset="0"/>
            </a:endParaRPr>
          </a:p>
          <a:p>
            <a:pPr lvl="0" algn="just"/>
            <a:r>
              <a:rPr lang="pl-PL" dirty="0">
                <a:solidFill>
                  <a:prstClr val="black"/>
                </a:solidFill>
                <a:latin typeface="Calibri" panose="020F0502020204030204" pitchFamily="34" charset="0"/>
              </a:rPr>
              <a:t>Koszty kwalifikowalne:</a:t>
            </a:r>
          </a:p>
          <a:p>
            <a:pPr lvl="0" algn="just"/>
            <a:r>
              <a:rPr lang="pl-PL" dirty="0">
                <a:solidFill>
                  <a:prstClr val="black"/>
                </a:solidFill>
                <a:latin typeface="Calibri" panose="020F0502020204030204" pitchFamily="34" charset="0"/>
              </a:rPr>
              <a:t>a</a:t>
            </a:r>
            <a:r>
              <a:rPr lang="pl-PL" dirty="0" smtClean="0">
                <a:solidFill>
                  <a:prstClr val="black"/>
                </a:solidFill>
                <a:latin typeface="Calibri" panose="020F0502020204030204" pitchFamily="34" charset="0"/>
              </a:rPr>
              <a:t>) koszty </a:t>
            </a:r>
            <a:r>
              <a:rPr lang="pl-PL" dirty="0">
                <a:solidFill>
                  <a:prstClr val="black"/>
                </a:solidFill>
                <a:latin typeface="Calibri" panose="020F0502020204030204" pitchFamily="34" charset="0"/>
              </a:rPr>
              <a:t>uzyskania, walidacji i obrony patentów i innych wartości niematerialnych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i </a:t>
            </a:r>
            <a:r>
              <a:rPr lang="pl-PL" dirty="0">
                <a:solidFill>
                  <a:prstClr val="black"/>
                </a:solidFill>
                <a:latin typeface="Calibri" panose="020F0502020204030204" pitchFamily="34" charset="0"/>
              </a:rPr>
              <a:t>prawnych;</a:t>
            </a:r>
          </a:p>
          <a:p>
            <a:pPr lvl="0" algn="just"/>
            <a:r>
              <a:rPr lang="pl-PL" dirty="0">
                <a:solidFill>
                  <a:prstClr val="black"/>
                </a:solidFill>
                <a:latin typeface="Calibri" panose="020F0502020204030204" pitchFamily="34" charset="0"/>
              </a:rPr>
              <a:t>b</a:t>
            </a:r>
            <a:r>
              <a:rPr lang="pl-PL" dirty="0" smtClean="0">
                <a:solidFill>
                  <a:prstClr val="black"/>
                </a:solidFill>
                <a:latin typeface="Calibri" panose="020F0502020204030204" pitchFamily="34" charset="0"/>
              </a:rPr>
              <a:t>)  koszty </a:t>
            </a:r>
            <a:r>
              <a:rPr lang="pl-PL" dirty="0">
                <a:solidFill>
                  <a:prstClr val="black"/>
                </a:solidFill>
                <a:latin typeface="Calibri" panose="020F0502020204030204" pitchFamily="34" charset="0"/>
              </a:rPr>
              <a:t>oddelegowania wysoko wykwalifikowanego personelu z organizacji prowadzącej badania i upowszechniającej wiedzę bądź z dużego przedsiębiorstwa, </a:t>
            </a:r>
            <a:r>
              <a:rPr lang="pl-PL" dirty="0" smtClean="0">
                <a:solidFill>
                  <a:prstClr val="black"/>
                </a:solidFill>
                <a:latin typeface="Calibri" panose="020F0502020204030204" pitchFamily="34" charset="0"/>
              </a:rPr>
              <a:t>który to </a:t>
            </a:r>
            <a:r>
              <a:rPr lang="pl-PL" dirty="0">
                <a:solidFill>
                  <a:prstClr val="black"/>
                </a:solidFill>
                <a:latin typeface="Calibri" panose="020F0502020204030204" pitchFamily="34" charset="0"/>
              </a:rPr>
              <a:t>personel zajmuje się działalnością badawczą, rozwojową i innowacyjną na nowo utworzonych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u </a:t>
            </a:r>
            <a:r>
              <a:rPr lang="pl-PL" dirty="0">
                <a:solidFill>
                  <a:prstClr val="black"/>
                </a:solidFill>
                <a:latin typeface="Calibri" panose="020F0502020204030204" pitchFamily="34" charset="0"/>
              </a:rPr>
              <a:t>beneficjenta stanowiskach i nie zastępuje innego personelu;</a:t>
            </a:r>
          </a:p>
          <a:p>
            <a:pPr lvl="0" algn="just"/>
            <a:r>
              <a:rPr lang="pl-PL" dirty="0">
                <a:solidFill>
                  <a:prstClr val="black"/>
                </a:solidFill>
                <a:latin typeface="Calibri" panose="020F0502020204030204" pitchFamily="34" charset="0"/>
              </a:rPr>
              <a:t>c</a:t>
            </a:r>
            <a:r>
              <a:rPr lang="pl-PL" dirty="0" smtClean="0">
                <a:solidFill>
                  <a:prstClr val="black"/>
                </a:solidFill>
                <a:latin typeface="Calibri" panose="020F0502020204030204" pitchFamily="34" charset="0"/>
              </a:rPr>
              <a:t>)  koszty </a:t>
            </a:r>
            <a:r>
              <a:rPr lang="pl-PL" dirty="0">
                <a:solidFill>
                  <a:prstClr val="black"/>
                </a:solidFill>
                <a:latin typeface="Calibri" panose="020F0502020204030204" pitchFamily="34" charset="0"/>
              </a:rPr>
              <a:t>usług doradczych w zakresie innowacji i usług wsparcia innowacji.</a:t>
            </a:r>
          </a:p>
          <a:p>
            <a:pPr lvl="0" algn="just"/>
            <a:endParaRPr lang="pl-PL" sz="1600" dirty="0">
              <a:solidFill>
                <a:prstClr val="black"/>
              </a:solidFill>
              <a:latin typeface="Calibri" panose="020F0502020204030204" pitchFamily="34" charset="0"/>
            </a:endParaRPr>
          </a:p>
          <a:p>
            <a:pPr lvl="0" algn="just"/>
            <a:r>
              <a:rPr lang="pl-PL" dirty="0">
                <a:solidFill>
                  <a:prstClr val="black"/>
                </a:solidFill>
                <a:latin typeface="Calibri" panose="020F0502020204030204" pitchFamily="34" charset="0"/>
              </a:rPr>
              <a:t>Maksymalna intensywność: 50% kosztów kwalifikowalnych. W szczególnym przypadku, jakim jest pomoc na usługi doradcze w zakresie innowacji i usługi wsparcia innowacji, intensywność pomocy może zostać zwiększona do 100% kosztów kwalifikowalnych,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pod </a:t>
            </a:r>
            <a:r>
              <a:rPr lang="pl-PL" dirty="0">
                <a:solidFill>
                  <a:prstClr val="black"/>
                </a:solidFill>
                <a:latin typeface="Calibri" panose="020F0502020204030204" pitchFamily="34" charset="0"/>
              </a:rPr>
              <a:t>warunkiem że całkowita kwota pomocy na usługi doradcze w zakresie innowacji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i </a:t>
            </a:r>
            <a:r>
              <a:rPr lang="pl-PL" dirty="0">
                <a:solidFill>
                  <a:prstClr val="black"/>
                </a:solidFill>
                <a:latin typeface="Calibri" panose="020F0502020204030204" pitchFamily="34" charset="0"/>
              </a:rPr>
              <a:t>usługi wsparcia nie przekracza 200 000 euro na jednostkę w dowolnym trzyletnim okresie.</a:t>
            </a:r>
          </a:p>
        </p:txBody>
      </p:sp>
    </p:spTree>
    <p:extLst>
      <p:ext uri="{BB962C8B-B14F-4D97-AF65-F5344CB8AC3E}">
        <p14:creationId xmlns:p14="http://schemas.microsoft.com/office/powerpoint/2010/main" val="14040002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6185" y="1208617"/>
            <a:ext cx="8616461" cy="4862870"/>
          </a:xfrm>
          <a:prstGeom prst="rect">
            <a:avLst/>
          </a:prstGeom>
        </p:spPr>
        <p:txBody>
          <a:bodyPr wrap="square">
            <a:spAutoFit/>
          </a:bodyPr>
          <a:lstStyle/>
          <a:p>
            <a:pPr lvl="0" algn="ctr"/>
            <a:r>
              <a:rPr lang="pl-PL" sz="2200" b="1" dirty="0">
                <a:solidFill>
                  <a:prstClr val="black"/>
                </a:solidFill>
                <a:latin typeface="Calibri" panose="020F0502020204030204" pitchFamily="34" charset="0"/>
              </a:rPr>
              <a:t>Pomoc na innowacje procesowe i </a:t>
            </a:r>
            <a:r>
              <a:rPr lang="pl-PL" sz="2200" b="1" dirty="0" smtClean="0">
                <a:solidFill>
                  <a:prstClr val="black"/>
                </a:solidFill>
                <a:latin typeface="Calibri" panose="020F0502020204030204" pitchFamily="34" charset="0"/>
              </a:rPr>
              <a:t>organizacyjne </a:t>
            </a:r>
            <a:r>
              <a:rPr lang="pl-PL" sz="2200" dirty="0" smtClean="0">
                <a:solidFill>
                  <a:prstClr val="black"/>
                </a:solidFill>
                <a:latin typeface="Calibri" panose="020F0502020204030204" pitchFamily="34" charset="0"/>
              </a:rPr>
              <a:t>- art</a:t>
            </a:r>
            <a:r>
              <a:rPr lang="pl-PL" sz="2200" dirty="0">
                <a:solidFill>
                  <a:prstClr val="black"/>
                </a:solidFill>
                <a:latin typeface="Calibri" panose="020F0502020204030204" pitchFamily="34" charset="0"/>
              </a:rPr>
              <a:t>. 29 </a:t>
            </a:r>
            <a:r>
              <a:rPr lang="pl-PL" sz="2200" dirty="0" smtClean="0">
                <a:solidFill>
                  <a:prstClr val="black"/>
                </a:solidFill>
                <a:latin typeface="Calibri" panose="020F0502020204030204" pitchFamily="34" charset="0"/>
              </a:rPr>
              <a:t>GBER</a:t>
            </a:r>
            <a:endParaRPr lang="pl-PL" sz="2200" dirty="0">
              <a:solidFill>
                <a:prstClr val="black"/>
              </a:solidFill>
              <a:latin typeface="Calibri" panose="020F0502020204030204" pitchFamily="34" charset="0"/>
            </a:endParaRPr>
          </a:p>
          <a:p>
            <a:pPr lvl="0" algn="just"/>
            <a:endParaRPr lang="pl-PL" sz="1600" dirty="0">
              <a:solidFill>
                <a:prstClr val="black"/>
              </a:solidFill>
              <a:latin typeface="Calibri" panose="020F0502020204030204" pitchFamily="34" charset="0"/>
            </a:endParaRPr>
          </a:p>
          <a:p>
            <a:pPr lvl="0" algn="just"/>
            <a:r>
              <a:rPr lang="pl-PL" dirty="0">
                <a:solidFill>
                  <a:prstClr val="black"/>
                </a:solidFill>
                <a:latin typeface="Calibri" panose="020F0502020204030204" pitchFamily="34" charset="0"/>
              </a:rPr>
              <a:t>Koszty kwalifikowalne:</a:t>
            </a:r>
          </a:p>
          <a:p>
            <a:pPr lvl="0" algn="just"/>
            <a:r>
              <a:rPr lang="pl-PL" dirty="0">
                <a:solidFill>
                  <a:prstClr val="black"/>
                </a:solidFill>
                <a:latin typeface="Calibri" panose="020F0502020204030204" pitchFamily="34" charset="0"/>
              </a:rPr>
              <a:t>a</a:t>
            </a:r>
            <a:r>
              <a:rPr lang="pl-PL" dirty="0" smtClean="0">
                <a:solidFill>
                  <a:prstClr val="black"/>
                </a:solidFill>
                <a:latin typeface="Calibri" panose="020F0502020204030204" pitchFamily="34" charset="0"/>
              </a:rPr>
              <a:t>)  koszty </a:t>
            </a:r>
            <a:r>
              <a:rPr lang="pl-PL" dirty="0">
                <a:solidFill>
                  <a:prstClr val="black"/>
                </a:solidFill>
                <a:latin typeface="Calibri" panose="020F0502020204030204" pitchFamily="34" charset="0"/>
              </a:rPr>
              <a:t>personelu;</a:t>
            </a:r>
          </a:p>
          <a:p>
            <a:pPr lvl="0" algn="just"/>
            <a:r>
              <a:rPr lang="pl-PL" dirty="0" smtClean="0">
                <a:solidFill>
                  <a:prstClr val="black"/>
                </a:solidFill>
                <a:latin typeface="Calibri" panose="020F0502020204030204" pitchFamily="34" charset="0"/>
              </a:rPr>
              <a:t>b)  koszty </a:t>
            </a:r>
            <a:r>
              <a:rPr lang="pl-PL" dirty="0">
                <a:solidFill>
                  <a:prstClr val="black"/>
                </a:solidFill>
                <a:latin typeface="Calibri" panose="020F0502020204030204" pitchFamily="34" charset="0"/>
              </a:rPr>
              <a:t>aparatury, sprzętu, budynków i gruntu w zakresie i przez okres, w jakim są one wykorzystywane na potrzeby projektu;</a:t>
            </a:r>
          </a:p>
          <a:p>
            <a:pPr lvl="0" algn="just"/>
            <a:r>
              <a:rPr lang="pl-PL" dirty="0">
                <a:solidFill>
                  <a:prstClr val="black"/>
                </a:solidFill>
                <a:latin typeface="Calibri" panose="020F0502020204030204" pitchFamily="34" charset="0"/>
              </a:rPr>
              <a:t>c</a:t>
            </a:r>
            <a:r>
              <a:rPr lang="pl-PL" dirty="0" smtClean="0">
                <a:solidFill>
                  <a:prstClr val="black"/>
                </a:solidFill>
                <a:latin typeface="Calibri" panose="020F0502020204030204" pitchFamily="34" charset="0"/>
              </a:rPr>
              <a:t>)  koszty </a:t>
            </a:r>
            <a:r>
              <a:rPr lang="pl-PL" dirty="0">
                <a:solidFill>
                  <a:prstClr val="black"/>
                </a:solidFill>
                <a:latin typeface="Calibri" panose="020F0502020204030204" pitchFamily="34" charset="0"/>
              </a:rPr>
              <a:t>badań wykonywanych na podstawie umowy, wiedzy i patentów zakupionych </a:t>
            </a:r>
            <a:r>
              <a:rPr lang="pl-PL" dirty="0" smtClean="0">
                <a:solidFill>
                  <a:prstClr val="black"/>
                </a:solidFill>
                <a:latin typeface="Calibri" panose="020F0502020204030204" pitchFamily="34" charset="0"/>
              </a:rPr>
              <a:t>lub </a:t>
            </a:r>
            <a:r>
              <a:rPr lang="pl-PL" dirty="0">
                <a:solidFill>
                  <a:prstClr val="black"/>
                </a:solidFill>
                <a:latin typeface="Calibri" panose="020F0502020204030204" pitchFamily="34" charset="0"/>
              </a:rPr>
              <a:t>użytkowanych na podstawie licencji udzielonej przez źródła zewnętrzne w warunkach pełnej konkurencji;</a:t>
            </a:r>
          </a:p>
          <a:p>
            <a:pPr lvl="0" algn="just"/>
            <a:r>
              <a:rPr lang="pl-PL" dirty="0">
                <a:solidFill>
                  <a:prstClr val="black"/>
                </a:solidFill>
                <a:latin typeface="Calibri" panose="020F0502020204030204" pitchFamily="34" charset="0"/>
              </a:rPr>
              <a:t>d</a:t>
            </a:r>
            <a:r>
              <a:rPr lang="pl-PL" dirty="0" smtClean="0">
                <a:solidFill>
                  <a:prstClr val="black"/>
                </a:solidFill>
                <a:latin typeface="Calibri" panose="020F0502020204030204" pitchFamily="34" charset="0"/>
              </a:rPr>
              <a:t>) dodatkowe </a:t>
            </a:r>
            <a:r>
              <a:rPr lang="pl-PL" dirty="0">
                <a:solidFill>
                  <a:prstClr val="black"/>
                </a:solidFill>
                <a:latin typeface="Calibri" panose="020F0502020204030204" pitchFamily="34" charset="0"/>
              </a:rPr>
              <a:t>koszty ogólne i inne koszty operacyjne, w tym koszty materiałów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i </a:t>
            </a:r>
            <a:r>
              <a:rPr lang="pl-PL" dirty="0">
                <a:solidFill>
                  <a:prstClr val="black"/>
                </a:solidFill>
                <a:latin typeface="Calibri" panose="020F0502020204030204" pitchFamily="34" charset="0"/>
              </a:rPr>
              <a:t>podobnych produktów, ponoszone bezpośrednio w wyniku realizowania projektu.</a:t>
            </a:r>
          </a:p>
          <a:p>
            <a:pPr lvl="0" algn="just"/>
            <a:endParaRPr lang="pl-PL" sz="1400" dirty="0">
              <a:solidFill>
                <a:prstClr val="black"/>
              </a:solidFill>
              <a:latin typeface="Calibri" panose="020F0502020204030204" pitchFamily="34" charset="0"/>
            </a:endParaRPr>
          </a:p>
          <a:p>
            <a:pPr lvl="0" algn="just"/>
            <a:r>
              <a:rPr lang="pl-PL" dirty="0">
                <a:solidFill>
                  <a:prstClr val="black"/>
                </a:solidFill>
                <a:latin typeface="Calibri" panose="020F0502020204030204" pitchFamily="34" charset="0"/>
              </a:rPr>
              <a:t>Intensywność pomocy nie przekracza 15% kosztów kwalifikowalnych w przypadku dużych przedsiębiorstw i 50% kosztów kwalifikowalnych w przypadku MŚP. Pomoc dla dużych przedsiębiorstw kwalifikuje się tylko pod warunkiem, że skutecznie współpracują one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z </a:t>
            </a:r>
            <a:r>
              <a:rPr lang="pl-PL" dirty="0">
                <a:solidFill>
                  <a:prstClr val="black"/>
                </a:solidFill>
                <a:latin typeface="Calibri" panose="020F0502020204030204" pitchFamily="34" charset="0"/>
              </a:rPr>
              <a:t>MŚP w zakresie działalności objętej pomocą, a współpracujące MŚP ponoszą przynajmniej 30% całkowitych kosztów kwalifikowalnych</a:t>
            </a:r>
            <a:r>
              <a:rPr lang="pl-PL" dirty="0">
                <a:solidFill>
                  <a:prstClr val="black"/>
                </a:solidFill>
                <a:latin typeface="Arial Narrow" panose="020B0606020202030204" pitchFamily="34" charset="0"/>
              </a:rPr>
              <a:t>.</a:t>
            </a:r>
          </a:p>
        </p:txBody>
      </p:sp>
    </p:spTree>
    <p:extLst>
      <p:ext uri="{BB962C8B-B14F-4D97-AF65-F5344CB8AC3E}">
        <p14:creationId xmlns:p14="http://schemas.microsoft.com/office/powerpoint/2010/main" val="404797608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57200" y="1399083"/>
            <a:ext cx="8282354" cy="3877985"/>
          </a:xfrm>
          <a:prstGeom prst="rect">
            <a:avLst/>
          </a:prstGeom>
        </p:spPr>
        <p:txBody>
          <a:bodyPr wrap="square">
            <a:spAutoFit/>
          </a:bodyPr>
          <a:lstStyle/>
          <a:p>
            <a:pPr lvl="0" algn="ctr"/>
            <a:r>
              <a:rPr lang="pl-PL" sz="2200" b="1" dirty="0">
                <a:solidFill>
                  <a:prstClr val="black"/>
                </a:solidFill>
                <a:latin typeface="Calibri" panose="020F0502020204030204" pitchFamily="34" charset="0"/>
              </a:rPr>
              <a:t>Pomoc szkoleniowa </a:t>
            </a:r>
            <a:r>
              <a:rPr lang="pl-PL" sz="2200" dirty="0" smtClean="0">
                <a:solidFill>
                  <a:prstClr val="black"/>
                </a:solidFill>
                <a:latin typeface="Calibri" panose="020F0502020204030204" pitchFamily="34" charset="0"/>
              </a:rPr>
              <a:t>- art. </a:t>
            </a:r>
            <a:r>
              <a:rPr lang="pl-PL" sz="2200" dirty="0">
                <a:solidFill>
                  <a:prstClr val="black"/>
                </a:solidFill>
                <a:latin typeface="Calibri" panose="020F0502020204030204" pitchFamily="34" charset="0"/>
              </a:rPr>
              <a:t>31 </a:t>
            </a:r>
            <a:r>
              <a:rPr lang="pl-PL" sz="2200" dirty="0" smtClean="0">
                <a:solidFill>
                  <a:prstClr val="black"/>
                </a:solidFill>
                <a:latin typeface="Calibri" panose="020F0502020204030204" pitchFamily="34" charset="0"/>
              </a:rPr>
              <a:t>GBER</a:t>
            </a:r>
            <a:endParaRPr lang="pl-PL" sz="2200" dirty="0">
              <a:solidFill>
                <a:prstClr val="black"/>
              </a:solidFill>
              <a:latin typeface="Calibri" panose="020F0502020204030204" pitchFamily="34" charset="0"/>
            </a:endParaRPr>
          </a:p>
          <a:p>
            <a:pPr lvl="0" algn="just"/>
            <a:endParaRPr lang="pl-PL" sz="1600" dirty="0">
              <a:solidFill>
                <a:prstClr val="black"/>
              </a:solidFill>
              <a:latin typeface="Calibri" panose="020F0502020204030204" pitchFamily="34" charset="0"/>
            </a:endParaRPr>
          </a:p>
          <a:p>
            <a:pPr lvl="0" algn="just"/>
            <a:r>
              <a:rPr lang="pl-PL" sz="1600" dirty="0">
                <a:solidFill>
                  <a:prstClr val="black"/>
                </a:solidFill>
                <a:latin typeface="Calibri" panose="020F0502020204030204" pitchFamily="34" charset="0"/>
              </a:rPr>
              <a:t>Koszty kwalifikowalne:</a:t>
            </a:r>
          </a:p>
          <a:p>
            <a:pPr lvl="0" algn="just"/>
            <a:r>
              <a:rPr lang="pl-PL" sz="1600" dirty="0">
                <a:solidFill>
                  <a:prstClr val="black"/>
                </a:solidFill>
                <a:latin typeface="Calibri" panose="020F0502020204030204" pitchFamily="34" charset="0"/>
              </a:rPr>
              <a:t>a</a:t>
            </a:r>
            <a:r>
              <a:rPr lang="pl-PL" sz="1600" dirty="0" smtClean="0">
                <a:solidFill>
                  <a:prstClr val="black"/>
                </a:solidFill>
                <a:latin typeface="Calibri" panose="020F0502020204030204" pitchFamily="34" charset="0"/>
              </a:rPr>
              <a:t>) koszty </a:t>
            </a:r>
            <a:r>
              <a:rPr lang="pl-PL" sz="1600" dirty="0">
                <a:solidFill>
                  <a:prstClr val="black"/>
                </a:solidFill>
                <a:latin typeface="Calibri" panose="020F0502020204030204" pitchFamily="34" charset="0"/>
              </a:rPr>
              <a:t>zatrudnienia wykładowców poniesione za godziny, podczas których wykładowcy uczestniczą w szkoleniu;</a:t>
            </a:r>
          </a:p>
          <a:p>
            <a:pPr lvl="0" algn="just"/>
            <a:r>
              <a:rPr lang="pl-PL" sz="1600" dirty="0">
                <a:solidFill>
                  <a:prstClr val="black"/>
                </a:solidFill>
                <a:latin typeface="Calibri" panose="020F0502020204030204" pitchFamily="34" charset="0"/>
              </a:rPr>
              <a:t>b</a:t>
            </a:r>
            <a:r>
              <a:rPr lang="pl-PL" sz="1600" dirty="0" smtClean="0">
                <a:solidFill>
                  <a:prstClr val="black"/>
                </a:solidFill>
                <a:latin typeface="Calibri" panose="020F0502020204030204" pitchFamily="34" charset="0"/>
              </a:rPr>
              <a:t>)  koszty </a:t>
            </a:r>
            <a:r>
              <a:rPr lang="pl-PL" sz="1600" dirty="0">
                <a:solidFill>
                  <a:prstClr val="black"/>
                </a:solidFill>
                <a:latin typeface="Calibri" panose="020F0502020204030204" pitchFamily="34" charset="0"/>
              </a:rPr>
              <a:t>operacyjne wykładowców i uczestników szkolenia bezpośrednio związane z projektem szkoleniowym, takie jak koszty podróży, materiały bezpośrednio związane z projektem, amortyzacja narzędzi i wyposażenia w zakresie, w jakim są wykorzystywane wyłącznie na potrzeby projektu szkoleniowego. Do kosztów kwalifikowalnych nie zalicza się kosztów zakwaterowania, </a:t>
            </a:r>
            <a:r>
              <a:rPr lang="pl-PL" sz="1600" dirty="0" smtClean="0">
                <a:solidFill>
                  <a:prstClr val="black"/>
                </a:solidFill>
                <a:latin typeface="Calibri" panose="020F0502020204030204" pitchFamily="34" charset="0"/>
              </a:rPr>
              <a:t/>
            </a:r>
            <a:br>
              <a:rPr lang="pl-PL" sz="1600" dirty="0" smtClean="0">
                <a:solidFill>
                  <a:prstClr val="black"/>
                </a:solidFill>
                <a:latin typeface="Calibri" panose="020F0502020204030204" pitchFamily="34" charset="0"/>
              </a:rPr>
            </a:br>
            <a:r>
              <a:rPr lang="pl-PL" sz="1600" dirty="0" smtClean="0">
                <a:solidFill>
                  <a:prstClr val="black"/>
                </a:solidFill>
                <a:latin typeface="Calibri" panose="020F0502020204030204" pitchFamily="34" charset="0"/>
              </a:rPr>
              <a:t>z </a:t>
            </a:r>
            <a:r>
              <a:rPr lang="pl-PL" sz="1600" dirty="0">
                <a:solidFill>
                  <a:prstClr val="black"/>
                </a:solidFill>
                <a:latin typeface="Calibri" panose="020F0502020204030204" pitchFamily="34" charset="0"/>
              </a:rPr>
              <a:t>wyjątkiem minimalnych niezbędnych kosztów zakwaterowania dla uczestników będących pracownikami niepełnosprawnymi;</a:t>
            </a:r>
          </a:p>
          <a:p>
            <a:pPr lvl="0" algn="just"/>
            <a:r>
              <a:rPr lang="pl-PL" sz="1600" dirty="0">
                <a:solidFill>
                  <a:prstClr val="black"/>
                </a:solidFill>
                <a:latin typeface="Calibri" panose="020F0502020204030204" pitchFamily="34" charset="0"/>
              </a:rPr>
              <a:t>c</a:t>
            </a:r>
            <a:r>
              <a:rPr lang="pl-PL" sz="1600" dirty="0" smtClean="0">
                <a:solidFill>
                  <a:prstClr val="black"/>
                </a:solidFill>
                <a:latin typeface="Calibri" panose="020F0502020204030204" pitchFamily="34" charset="0"/>
              </a:rPr>
              <a:t>)  koszty </a:t>
            </a:r>
            <a:r>
              <a:rPr lang="pl-PL" sz="1600" dirty="0">
                <a:solidFill>
                  <a:prstClr val="black"/>
                </a:solidFill>
                <a:latin typeface="Calibri" panose="020F0502020204030204" pitchFamily="34" charset="0"/>
              </a:rPr>
              <a:t>usług doradczych związanych z projektem szkoleniowym;</a:t>
            </a:r>
          </a:p>
          <a:p>
            <a:pPr lvl="0" algn="just"/>
            <a:r>
              <a:rPr lang="pl-PL" sz="1600" dirty="0">
                <a:solidFill>
                  <a:prstClr val="black"/>
                </a:solidFill>
                <a:latin typeface="Calibri" panose="020F0502020204030204" pitchFamily="34" charset="0"/>
              </a:rPr>
              <a:t>d</a:t>
            </a:r>
            <a:r>
              <a:rPr lang="pl-PL" sz="1600" dirty="0" smtClean="0">
                <a:solidFill>
                  <a:prstClr val="black"/>
                </a:solidFill>
                <a:latin typeface="Calibri" panose="020F0502020204030204" pitchFamily="34" charset="0"/>
              </a:rPr>
              <a:t>) koszty </a:t>
            </a:r>
            <a:r>
              <a:rPr lang="pl-PL" sz="1600" dirty="0">
                <a:solidFill>
                  <a:prstClr val="black"/>
                </a:solidFill>
                <a:latin typeface="Calibri" panose="020F0502020204030204" pitchFamily="34" charset="0"/>
              </a:rPr>
              <a:t>personelu osób szkolonych i ogólne koszty pośrednie (koszty administracyjne, wynajem, koszty ogólne) poniesione za godziny, podczas których osoby szkolone biorą udział w szkoleniu.</a:t>
            </a:r>
          </a:p>
          <a:p>
            <a:pPr lvl="0" algn="just"/>
            <a:endParaRPr lang="pl-PL" sz="16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034798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504333" y="1659340"/>
            <a:ext cx="7989036" cy="1145160"/>
          </a:xfrm>
        </p:spPr>
        <p:txBody>
          <a:bodyPr wrap="square">
            <a:normAutofit fontScale="25000" lnSpcReduction="20000"/>
          </a:bodyPr>
          <a:lstStyle/>
          <a:p>
            <a:pPr marL="571500" indent="-571500" algn="just">
              <a:buFont typeface="Arial" panose="020B0604020202020204" pitchFamily="34" charset="0"/>
              <a:buChar char="•"/>
            </a:pPr>
            <a:endParaRPr lang="pl-PL" sz="8000" dirty="0" smtClean="0">
              <a:latin typeface="Calibri" panose="020F0502020204030204" pitchFamily="34" charset="0"/>
            </a:endParaRPr>
          </a:p>
          <a:p>
            <a:pPr marL="571500" indent="-571500" algn="just">
              <a:buFont typeface="Arial" panose="020B0604020202020204" pitchFamily="34" charset="0"/>
              <a:buChar char="•"/>
            </a:pPr>
            <a:endParaRPr lang="pl-PL" sz="8000" dirty="0">
              <a:latin typeface="Calibri" panose="020F0502020204030204" pitchFamily="34" charset="0"/>
            </a:endParaRPr>
          </a:p>
          <a:p>
            <a:pPr marL="571500" indent="-571500" algn="just">
              <a:buFont typeface="Arial" panose="020B0604020202020204" pitchFamily="34" charset="0"/>
              <a:buChar char="•"/>
            </a:pPr>
            <a:endParaRPr lang="pl-PL" sz="8000" dirty="0" smtClean="0">
              <a:latin typeface="Calibri" panose="020F0502020204030204" pitchFamily="34" charset="0"/>
            </a:endParaRPr>
          </a:p>
          <a:p>
            <a:pPr marL="571500" indent="-571500" algn="just">
              <a:buFont typeface="Arial" panose="020B0604020202020204" pitchFamily="34" charset="0"/>
              <a:buChar char="•"/>
            </a:pPr>
            <a:endParaRPr lang="pl-PL" sz="8000" dirty="0">
              <a:latin typeface="Calibri" panose="020F0502020204030204" pitchFamily="34" charset="0"/>
            </a:endParaRPr>
          </a:p>
          <a:p>
            <a:pPr marL="571500" indent="-571500" algn="just">
              <a:lnSpc>
                <a:spcPct val="120000"/>
              </a:lnSpc>
              <a:buFont typeface="Arial" panose="020B0604020202020204" pitchFamily="34" charset="0"/>
              <a:buChar char="•"/>
            </a:pPr>
            <a:endParaRPr lang="pl-PL" sz="800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sz="8000" dirty="0">
              <a:latin typeface="Calibri" panose="020F0502020204030204" pitchFamily="34" charset="0"/>
            </a:endParaRPr>
          </a:p>
          <a:p>
            <a:pPr marL="571500" indent="-571500" algn="just">
              <a:lnSpc>
                <a:spcPct val="120000"/>
              </a:lnSpc>
              <a:buFont typeface="Arial" panose="020B0604020202020204" pitchFamily="34" charset="0"/>
              <a:buChar char="•"/>
            </a:pPr>
            <a:endParaRPr lang="pl-PL" sz="800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sz="800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sz="8000" dirty="0" smtClean="0">
                <a:latin typeface="Calibri" panose="020F0502020204030204" pitchFamily="34" charset="0"/>
              </a:rPr>
              <a:t>Nie ma znaczenia forma </a:t>
            </a:r>
            <a:r>
              <a:rPr lang="pl-PL" sz="8000" dirty="0">
                <a:latin typeface="Calibri" panose="020F0502020204030204" pitchFamily="34" charset="0"/>
              </a:rPr>
              <a:t>środka </a:t>
            </a:r>
            <a:r>
              <a:rPr lang="pl-PL" sz="8000" dirty="0" smtClean="0">
                <a:latin typeface="Calibri" panose="020F0502020204030204" pitchFamily="34" charset="0"/>
              </a:rPr>
              <a:t>wsparcia. </a:t>
            </a:r>
          </a:p>
          <a:p>
            <a:pPr marL="571500" indent="-571500" algn="just">
              <a:lnSpc>
                <a:spcPct val="120000"/>
              </a:lnSpc>
              <a:buFont typeface="Arial" panose="020B0604020202020204" pitchFamily="34" charset="0"/>
              <a:buChar char="•"/>
            </a:pPr>
            <a:endParaRPr lang="pl-PL" sz="800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sz="8000" dirty="0" smtClean="0">
                <a:latin typeface="Calibri" panose="020F0502020204030204" pitchFamily="34" charset="0"/>
              </a:rPr>
              <a:t>Nie tylko (pozytywne) </a:t>
            </a:r>
            <a:r>
              <a:rPr lang="pl-PL" sz="8000" dirty="0">
                <a:latin typeface="Calibri" panose="020F0502020204030204" pitchFamily="34" charset="0"/>
              </a:rPr>
              <a:t>przyznanie </a:t>
            </a:r>
            <a:r>
              <a:rPr lang="pl-PL" sz="8000" dirty="0" smtClean="0">
                <a:latin typeface="Calibri" panose="020F0502020204030204" pitchFamily="34" charset="0"/>
              </a:rPr>
              <a:t>korzyści gospodarczych </a:t>
            </a:r>
            <a:r>
              <a:rPr lang="pl-PL" sz="8000" dirty="0">
                <a:latin typeface="Calibri" panose="020F0502020204030204" pitchFamily="34" charset="0"/>
              </a:rPr>
              <a:t>jest istotne </a:t>
            </a:r>
            <a:r>
              <a:rPr lang="pl-PL" sz="8000" dirty="0" smtClean="0">
                <a:latin typeface="Calibri" panose="020F0502020204030204" pitchFamily="34" charset="0"/>
              </a:rPr>
              <a:t/>
            </a:r>
            <a:br>
              <a:rPr lang="pl-PL" sz="8000" dirty="0" smtClean="0">
                <a:latin typeface="Calibri" panose="020F0502020204030204" pitchFamily="34" charset="0"/>
              </a:rPr>
            </a:br>
            <a:r>
              <a:rPr lang="pl-PL" sz="8000" dirty="0" smtClean="0">
                <a:latin typeface="Calibri" panose="020F0502020204030204" pitchFamily="34" charset="0"/>
              </a:rPr>
              <a:t>w </a:t>
            </a:r>
            <a:r>
              <a:rPr lang="pl-PL" sz="8000" dirty="0">
                <a:latin typeface="Calibri" panose="020F0502020204030204" pitchFamily="34" charset="0"/>
              </a:rPr>
              <a:t>odniesieniu do pojęcia pomocy państwa, ale </a:t>
            </a:r>
            <a:r>
              <a:rPr lang="pl-PL" sz="8000" dirty="0" smtClean="0">
                <a:latin typeface="Calibri" panose="020F0502020204030204" pitchFamily="34" charset="0"/>
              </a:rPr>
              <a:t>również </a:t>
            </a:r>
            <a:r>
              <a:rPr lang="pl-PL" sz="8000" u="sng" dirty="0" smtClean="0">
                <a:latin typeface="Calibri" panose="020F0502020204030204" pitchFamily="34" charset="0"/>
              </a:rPr>
              <a:t>zwolnienie </a:t>
            </a:r>
            <a:br>
              <a:rPr lang="pl-PL" sz="8000" u="sng" dirty="0" smtClean="0">
                <a:latin typeface="Calibri" panose="020F0502020204030204" pitchFamily="34" charset="0"/>
              </a:rPr>
            </a:br>
            <a:r>
              <a:rPr lang="pl-PL" sz="8000" u="sng" dirty="0" smtClean="0">
                <a:latin typeface="Calibri" panose="020F0502020204030204" pitchFamily="34" charset="0"/>
              </a:rPr>
              <a:t>z </a:t>
            </a:r>
            <a:r>
              <a:rPr lang="pl-PL" sz="8000" u="sng" dirty="0">
                <a:latin typeface="Calibri" panose="020F0502020204030204" pitchFamily="34" charset="0"/>
              </a:rPr>
              <a:t>obciążeń gospodarczych może stanowić korzyść</a:t>
            </a:r>
            <a:r>
              <a:rPr lang="pl-PL" sz="8000" dirty="0">
                <a:latin typeface="Calibri" panose="020F0502020204030204" pitchFamily="34" charset="0"/>
              </a:rPr>
              <a:t>. </a:t>
            </a:r>
            <a:endParaRPr lang="pl-PL" sz="800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sz="800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sz="8000" dirty="0" smtClean="0">
                <a:latin typeface="Calibri" panose="020F0502020204030204" pitchFamily="34" charset="0"/>
              </a:rPr>
              <a:t>Ten </a:t>
            </a:r>
            <a:r>
              <a:rPr lang="pl-PL" sz="8000" dirty="0">
                <a:latin typeface="Calibri" panose="020F0502020204030204" pitchFamily="34" charset="0"/>
              </a:rPr>
              <a:t>drugi </a:t>
            </a:r>
            <a:r>
              <a:rPr lang="pl-PL" sz="8000" dirty="0" smtClean="0">
                <a:latin typeface="Calibri" panose="020F0502020204030204" pitchFamily="34" charset="0"/>
              </a:rPr>
              <a:t>przypadek stanowi </a:t>
            </a:r>
            <a:r>
              <a:rPr lang="pl-PL" sz="8000" dirty="0">
                <a:latin typeface="Calibri" panose="020F0502020204030204" pitchFamily="34" charset="0"/>
              </a:rPr>
              <a:t>szeroką kategorię, która obejmuje wszelkie zmniejszenia </a:t>
            </a:r>
            <a:r>
              <a:rPr lang="pl-PL" sz="8000" dirty="0" smtClean="0">
                <a:latin typeface="Calibri" panose="020F0502020204030204" pitchFamily="34" charset="0"/>
              </a:rPr>
              <a:t>kosztów obciążających </a:t>
            </a:r>
            <a:r>
              <a:rPr lang="pl-PL" sz="8000" dirty="0">
                <a:latin typeface="Calibri" panose="020F0502020204030204" pitchFamily="34" charset="0"/>
              </a:rPr>
              <a:t>zwykle budżet </a:t>
            </a:r>
            <a:r>
              <a:rPr lang="pl-PL" sz="8000" dirty="0" smtClean="0">
                <a:latin typeface="Calibri" panose="020F0502020204030204" pitchFamily="34" charset="0"/>
              </a:rPr>
              <a:t>przedsiębiorstwa. </a:t>
            </a:r>
            <a:r>
              <a:rPr lang="pl-PL" sz="8000" dirty="0">
                <a:latin typeface="Calibri" panose="020F0502020204030204" pitchFamily="34" charset="0"/>
              </a:rPr>
              <a:t>Obejmuje ona wszystkie </a:t>
            </a:r>
            <a:r>
              <a:rPr lang="pl-PL" sz="8000" dirty="0" smtClean="0">
                <a:latin typeface="Calibri" panose="020F0502020204030204" pitchFamily="34" charset="0"/>
              </a:rPr>
              <a:t>sytuacje, w </a:t>
            </a:r>
            <a:r>
              <a:rPr lang="pl-PL" sz="8000" dirty="0">
                <a:latin typeface="Calibri" panose="020F0502020204030204" pitchFamily="34" charset="0"/>
              </a:rPr>
              <a:t>których podmioty gospodarcze są zwolnione z kosztów nieodłącznie związanych </a:t>
            </a:r>
            <a:r>
              <a:rPr lang="pl-PL" sz="8000" dirty="0" smtClean="0">
                <a:latin typeface="Calibri" panose="020F0502020204030204" pitchFamily="34" charset="0"/>
              </a:rPr>
              <a:t>z prowadzoną </a:t>
            </a:r>
            <a:r>
              <a:rPr lang="pl-PL" sz="8000" dirty="0">
                <a:latin typeface="Calibri" panose="020F0502020204030204" pitchFamily="34" charset="0"/>
              </a:rPr>
              <a:t>przez nie działalnością </a:t>
            </a:r>
            <a:r>
              <a:rPr lang="pl-PL" sz="8000" dirty="0" smtClean="0">
                <a:latin typeface="Calibri" panose="020F0502020204030204" pitchFamily="34" charset="0"/>
              </a:rPr>
              <a:t>gospodarczą, </a:t>
            </a:r>
            <a:r>
              <a:rPr lang="pl-PL" sz="8000" dirty="0">
                <a:latin typeface="Calibri" panose="020F0502020204030204" pitchFamily="34" charset="0"/>
              </a:rPr>
              <a:t>nawet jeżeli nie </a:t>
            </a:r>
            <a:r>
              <a:rPr lang="pl-PL" sz="8000" dirty="0" smtClean="0">
                <a:latin typeface="Calibri" panose="020F0502020204030204" pitchFamily="34" charset="0"/>
              </a:rPr>
              <a:t>istnieje obowiązek </a:t>
            </a:r>
            <a:r>
              <a:rPr lang="pl-PL" sz="8000" dirty="0">
                <a:latin typeface="Calibri" panose="020F0502020204030204" pitchFamily="34" charset="0"/>
              </a:rPr>
              <a:t>prawny pokrycia tych </a:t>
            </a:r>
            <a:r>
              <a:rPr lang="pl-PL" sz="8000" dirty="0" smtClean="0">
                <a:latin typeface="Calibri" panose="020F0502020204030204" pitchFamily="34" charset="0"/>
              </a:rPr>
              <a:t>kosztów</a:t>
            </a:r>
            <a:r>
              <a:rPr lang="pl-PL" dirty="0" smtClean="0">
                <a:latin typeface="Calibri" panose="020F0502020204030204" pitchFamily="34" charset="0"/>
              </a:rPr>
              <a:t>.</a:t>
            </a:r>
            <a:endParaRPr lang="pl-PL" dirty="0">
              <a:latin typeface="Calibri" panose="020F0502020204030204" pitchFamily="34" charset="0"/>
            </a:endParaRPr>
          </a:p>
        </p:txBody>
      </p:sp>
    </p:spTree>
    <p:extLst>
      <p:ext uri="{BB962C8B-B14F-4D97-AF65-F5344CB8AC3E}">
        <p14:creationId xmlns:p14="http://schemas.microsoft.com/office/powerpoint/2010/main" val="17630371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13237" y="1494136"/>
            <a:ext cx="8335109" cy="2554545"/>
          </a:xfrm>
          <a:prstGeom prst="rect">
            <a:avLst/>
          </a:prstGeom>
        </p:spPr>
        <p:txBody>
          <a:bodyPr wrap="square">
            <a:spAutoFit/>
          </a:bodyPr>
          <a:lstStyle/>
          <a:p>
            <a:pPr lvl="0" algn="just"/>
            <a:r>
              <a:rPr lang="pl-PL" sz="1600" dirty="0">
                <a:solidFill>
                  <a:prstClr val="black"/>
                </a:solidFill>
                <a:latin typeface="Calibri" panose="020F0502020204030204" pitchFamily="34" charset="0"/>
              </a:rPr>
              <a:t>Intensywność pomocy nie przekracza 50% kosztów kwalifikowalnych. Intensywność pomocy można zwiększyć maksymalnie do 70% kosztów kwalifikowalnych w następujący sposób</a:t>
            </a:r>
            <a:r>
              <a:rPr lang="pl-PL" sz="1600" dirty="0" smtClean="0">
                <a:solidFill>
                  <a:prstClr val="black"/>
                </a:solidFill>
                <a:latin typeface="Calibri" panose="020F0502020204030204" pitchFamily="34" charset="0"/>
              </a:rPr>
              <a:t>:</a:t>
            </a:r>
          </a:p>
          <a:p>
            <a:pPr lvl="0" algn="just"/>
            <a:endParaRPr lang="pl-PL" sz="800" dirty="0">
              <a:solidFill>
                <a:prstClr val="black"/>
              </a:solidFill>
              <a:latin typeface="Calibri" panose="020F0502020204030204" pitchFamily="34" charset="0"/>
            </a:endParaRPr>
          </a:p>
          <a:p>
            <a:pPr marL="342900" lvl="0" indent="-342900" algn="just">
              <a:buAutoNum type="alphaLcParenR"/>
            </a:pPr>
            <a:r>
              <a:rPr lang="pl-PL" sz="1600" dirty="0" smtClean="0">
                <a:solidFill>
                  <a:prstClr val="black"/>
                </a:solidFill>
                <a:latin typeface="Calibri" panose="020F0502020204030204" pitchFamily="34" charset="0"/>
              </a:rPr>
              <a:t>o </a:t>
            </a:r>
            <a:r>
              <a:rPr lang="pl-PL" sz="1600" dirty="0">
                <a:solidFill>
                  <a:prstClr val="black"/>
                </a:solidFill>
                <a:latin typeface="Calibri" panose="020F0502020204030204" pitchFamily="34" charset="0"/>
              </a:rPr>
              <a:t>10 punktów procentowych w przypadku szkoleń dla pracowników niepełnosprawnych lub znajdujących się w szczególnie niekorzystnej </a:t>
            </a:r>
            <a:r>
              <a:rPr lang="pl-PL" sz="1600" dirty="0" smtClean="0">
                <a:solidFill>
                  <a:prstClr val="black"/>
                </a:solidFill>
                <a:latin typeface="Calibri" panose="020F0502020204030204" pitchFamily="34" charset="0"/>
              </a:rPr>
              <a:t>sytuacji;</a:t>
            </a:r>
          </a:p>
          <a:p>
            <a:pPr marL="342900" lvl="0" indent="-342900" algn="just">
              <a:buAutoNum type="alphaLcParenR"/>
            </a:pPr>
            <a:endParaRPr lang="pl-PL" sz="800" dirty="0" smtClean="0">
              <a:solidFill>
                <a:prstClr val="black"/>
              </a:solidFill>
              <a:latin typeface="Calibri" panose="020F0502020204030204" pitchFamily="34" charset="0"/>
            </a:endParaRPr>
          </a:p>
          <a:p>
            <a:pPr marL="342900" lvl="0" indent="-342900" algn="just">
              <a:buAutoNum type="alphaLcParenR"/>
            </a:pPr>
            <a:r>
              <a:rPr lang="pl-PL" sz="1600" dirty="0" smtClean="0">
                <a:solidFill>
                  <a:prstClr val="black"/>
                </a:solidFill>
                <a:latin typeface="Calibri" panose="020F0502020204030204" pitchFamily="34" charset="0"/>
              </a:rPr>
              <a:t>o </a:t>
            </a:r>
            <a:r>
              <a:rPr lang="pl-PL" sz="1600" dirty="0">
                <a:solidFill>
                  <a:prstClr val="black"/>
                </a:solidFill>
                <a:latin typeface="Calibri" panose="020F0502020204030204" pitchFamily="34" charset="0"/>
              </a:rPr>
              <a:t>10 punktów procentowych w przypadku pomocy na rzecz średniego </a:t>
            </a:r>
            <a:r>
              <a:rPr lang="pl-PL" sz="1600" dirty="0" smtClean="0">
                <a:solidFill>
                  <a:prstClr val="black"/>
                </a:solidFill>
                <a:latin typeface="Calibri" panose="020F0502020204030204" pitchFamily="34" charset="0"/>
              </a:rPr>
              <a:t>przedsiębiorstwa</a:t>
            </a:r>
            <a:br>
              <a:rPr lang="pl-PL" sz="1600" dirty="0" smtClean="0">
                <a:solidFill>
                  <a:prstClr val="black"/>
                </a:solidFill>
                <a:latin typeface="Calibri" panose="020F0502020204030204" pitchFamily="34" charset="0"/>
              </a:rPr>
            </a:br>
            <a:r>
              <a:rPr lang="pl-PL" sz="1600" dirty="0" smtClean="0">
                <a:solidFill>
                  <a:prstClr val="black"/>
                </a:solidFill>
                <a:latin typeface="Calibri" panose="020F0502020204030204" pitchFamily="34" charset="0"/>
              </a:rPr>
              <a:t>i </a:t>
            </a:r>
            <a:r>
              <a:rPr lang="pl-PL" sz="1600" dirty="0">
                <a:solidFill>
                  <a:prstClr val="black"/>
                </a:solidFill>
                <a:latin typeface="Calibri" panose="020F0502020204030204" pitchFamily="34" charset="0"/>
              </a:rPr>
              <a:t>o 20 punktów procentowych w przypadku pomocy na rzecz małego przedsiębiorstwa.</a:t>
            </a:r>
          </a:p>
          <a:p>
            <a:pPr lvl="0" algn="just"/>
            <a:endParaRPr lang="pl-PL" sz="1600" dirty="0">
              <a:solidFill>
                <a:prstClr val="black"/>
              </a:solidFill>
              <a:latin typeface="Calibri" panose="020F0502020204030204" pitchFamily="34" charset="0"/>
            </a:endParaRPr>
          </a:p>
          <a:p>
            <a:pPr lvl="0" algn="just"/>
            <a:r>
              <a:rPr lang="pl-PL" sz="1600" b="1" u="sng" dirty="0">
                <a:solidFill>
                  <a:prstClr val="black"/>
                </a:solidFill>
                <a:latin typeface="Calibri" panose="020F0502020204030204" pitchFamily="34" charset="0"/>
              </a:rPr>
              <a:t>Wyłączenie</a:t>
            </a:r>
            <a:r>
              <a:rPr lang="pl-PL" sz="1600" b="1" dirty="0">
                <a:solidFill>
                  <a:prstClr val="black"/>
                </a:solidFill>
                <a:latin typeface="Calibri" panose="020F0502020204030204" pitchFamily="34" charset="0"/>
              </a:rPr>
              <a:t>: </a:t>
            </a:r>
            <a:r>
              <a:rPr lang="pl-PL" sz="1600" dirty="0">
                <a:solidFill>
                  <a:prstClr val="black"/>
                </a:solidFill>
                <a:latin typeface="Calibri" panose="020F0502020204030204" pitchFamily="34" charset="0"/>
              </a:rPr>
              <a:t>Pomocy nie przyznaje się na szkolenia prowadzone przez przedsiębiorstwa w celu przestrzegania obowiązkowych norm krajowych w zakresie szkoleń.</a:t>
            </a:r>
          </a:p>
        </p:txBody>
      </p:sp>
    </p:spTree>
    <p:extLst>
      <p:ext uri="{BB962C8B-B14F-4D97-AF65-F5344CB8AC3E}">
        <p14:creationId xmlns:p14="http://schemas.microsoft.com/office/powerpoint/2010/main" val="228375313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4976" y="1212783"/>
            <a:ext cx="8678009" cy="4893647"/>
          </a:xfrm>
          <a:prstGeom prst="rect">
            <a:avLst/>
          </a:prstGeom>
        </p:spPr>
        <p:txBody>
          <a:bodyPr wrap="square">
            <a:spAutoFit/>
          </a:bodyPr>
          <a:lstStyle/>
          <a:p>
            <a:pPr lvl="0" algn="ctr"/>
            <a:r>
              <a:rPr lang="pl-PL" sz="2000" b="1" dirty="0">
                <a:solidFill>
                  <a:prstClr val="black"/>
                </a:solidFill>
                <a:latin typeface="Calibri" panose="020F0502020204030204" pitchFamily="34" charset="0"/>
              </a:rPr>
              <a:t>Pomoc w formie subsydiowania wynagrodzeń na rekrutację pracowników znajdujących się w szczególnie niekorzystnej </a:t>
            </a:r>
            <a:r>
              <a:rPr lang="pl-PL" sz="2000" b="1" dirty="0" smtClean="0">
                <a:solidFill>
                  <a:prstClr val="black"/>
                </a:solidFill>
                <a:latin typeface="Calibri" panose="020F0502020204030204" pitchFamily="34" charset="0"/>
              </a:rPr>
              <a:t>sytuacji </a:t>
            </a:r>
            <a:r>
              <a:rPr lang="pl-PL" sz="2000" dirty="0" smtClean="0">
                <a:solidFill>
                  <a:prstClr val="black"/>
                </a:solidFill>
                <a:latin typeface="Calibri" panose="020F0502020204030204" pitchFamily="34" charset="0"/>
              </a:rPr>
              <a:t>- </a:t>
            </a:r>
            <a:r>
              <a:rPr lang="pl-PL" sz="2000" dirty="0">
                <a:solidFill>
                  <a:prstClr val="black"/>
                </a:solidFill>
                <a:latin typeface="Calibri" panose="020F0502020204030204" pitchFamily="34" charset="0"/>
              </a:rPr>
              <a:t>a</a:t>
            </a:r>
            <a:r>
              <a:rPr lang="pl-PL" sz="2000" dirty="0" smtClean="0">
                <a:solidFill>
                  <a:prstClr val="black"/>
                </a:solidFill>
                <a:latin typeface="Calibri" panose="020F0502020204030204" pitchFamily="34" charset="0"/>
              </a:rPr>
              <a:t>rt</a:t>
            </a:r>
            <a:r>
              <a:rPr lang="pl-PL" sz="2000" dirty="0">
                <a:solidFill>
                  <a:prstClr val="black"/>
                </a:solidFill>
                <a:latin typeface="Calibri" panose="020F0502020204030204" pitchFamily="34" charset="0"/>
              </a:rPr>
              <a:t>. 32 </a:t>
            </a:r>
            <a:r>
              <a:rPr lang="pl-PL" sz="2000" dirty="0" smtClean="0">
                <a:solidFill>
                  <a:prstClr val="black"/>
                </a:solidFill>
                <a:latin typeface="Calibri" panose="020F0502020204030204" pitchFamily="34" charset="0"/>
              </a:rPr>
              <a:t>GBER</a:t>
            </a:r>
            <a:endParaRPr lang="pl-PL" sz="2000" dirty="0">
              <a:solidFill>
                <a:prstClr val="black"/>
              </a:solidFill>
              <a:latin typeface="Calibri" panose="020F0502020204030204" pitchFamily="34" charset="0"/>
            </a:endParaRPr>
          </a:p>
          <a:p>
            <a:pPr lvl="0" algn="ctr"/>
            <a:endParaRPr lang="pl-PL" sz="1600"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Za koszty kwalifikowalne uznaje się koszty płacy w okresie nie dłuższym niż 12 miesięcy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od </a:t>
            </a:r>
            <a:r>
              <a:rPr lang="pl-PL" dirty="0">
                <a:solidFill>
                  <a:prstClr val="black"/>
                </a:solidFill>
                <a:latin typeface="Calibri" panose="020F0502020204030204" pitchFamily="34" charset="0"/>
              </a:rPr>
              <a:t>dnia rekrutacji pracownika znajdującego się w szczególnie niekorzystnej sytuacji.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W </a:t>
            </a:r>
            <a:r>
              <a:rPr lang="pl-PL" dirty="0">
                <a:solidFill>
                  <a:prstClr val="black"/>
                </a:solidFill>
                <a:latin typeface="Calibri" panose="020F0502020204030204" pitchFamily="34" charset="0"/>
              </a:rPr>
              <a:t>przypadku pracownika znajdującego się w bardzo niekorzystnej sytuacji za koszty kwalifikowalne uznaje się koszty płacy za okres nie dłuższy niż 24 miesiące od dnia rekrutacji. </a:t>
            </a:r>
            <a:endParaRPr lang="pl-PL" dirty="0" smtClean="0">
              <a:solidFill>
                <a:prstClr val="black"/>
              </a:solidFill>
              <a:latin typeface="Calibri" panose="020F0502020204030204" pitchFamily="34" charset="0"/>
            </a:endParaRPr>
          </a:p>
          <a:p>
            <a:pPr marL="285750" lvl="0" indent="-285750" algn="just">
              <a:buFont typeface="Arial" panose="020B0604020202020204" pitchFamily="34" charset="0"/>
              <a:buChar char="•"/>
            </a:pPr>
            <a:endParaRPr lang="pl-PL" sz="600"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Z wyjątkiem przypadku zgodnego z prawem zwolnienia za naruszenie obowiązków pracowniczych, pracownik znajdujący się w szczególnie niekorzystnej sytuacji jest uprawniony do nieprzerwanego zatrudnienia przez minimalny okres zatrudnienia zgodny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z </a:t>
            </a:r>
            <a:r>
              <a:rPr lang="pl-PL" dirty="0">
                <a:solidFill>
                  <a:prstClr val="black"/>
                </a:solidFill>
                <a:latin typeface="Calibri" panose="020F0502020204030204" pitchFamily="34" charset="0"/>
              </a:rPr>
              <a:t>przepisami krajowymi lub porozumieniami zbiorowymi regulującymi zawieranie umów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o </a:t>
            </a:r>
            <a:r>
              <a:rPr lang="pl-PL" dirty="0">
                <a:solidFill>
                  <a:prstClr val="black"/>
                </a:solidFill>
                <a:latin typeface="Calibri" panose="020F0502020204030204" pitchFamily="34" charset="0"/>
              </a:rPr>
              <a:t>pracę. Jeżeli okres ten jest krótszy niż 12 miesięcy, lub 24 miesiące w przypadku pracowników znajdujących się w bardzo niekorzystnej sytuacji, wówczas pomoc jest proporcjonalnie zmniejszona</a:t>
            </a:r>
            <a:r>
              <a:rPr lang="pl-PL" dirty="0" smtClean="0">
                <a:solidFill>
                  <a:prstClr val="black"/>
                </a:solidFill>
                <a:latin typeface="Calibri" panose="020F0502020204030204" pitchFamily="34" charset="0"/>
              </a:rPr>
              <a:t>.</a:t>
            </a:r>
          </a:p>
          <a:p>
            <a:pPr marL="285750" lvl="0" indent="-285750" algn="just">
              <a:buFont typeface="Arial" panose="020B0604020202020204" pitchFamily="34" charset="0"/>
              <a:buChar char="•"/>
            </a:pPr>
            <a:endParaRPr lang="pl-PL" sz="600"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Maksymalna intensywność: 50% kosztów kwalifikowalnych.</a:t>
            </a:r>
          </a:p>
        </p:txBody>
      </p:sp>
    </p:spTree>
    <p:extLst>
      <p:ext uri="{BB962C8B-B14F-4D97-AF65-F5344CB8AC3E}">
        <p14:creationId xmlns:p14="http://schemas.microsoft.com/office/powerpoint/2010/main" val="2418133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39615" y="1479418"/>
            <a:ext cx="8299939" cy="2277547"/>
          </a:xfrm>
          <a:prstGeom prst="rect">
            <a:avLst/>
          </a:prstGeom>
        </p:spPr>
        <p:txBody>
          <a:bodyPr wrap="square">
            <a:spAutoFit/>
          </a:bodyPr>
          <a:lstStyle/>
          <a:p>
            <a:pPr lvl="0" algn="ctr"/>
            <a:r>
              <a:rPr lang="pl-PL" sz="2200" b="1" dirty="0">
                <a:solidFill>
                  <a:prstClr val="black"/>
                </a:solidFill>
                <a:latin typeface="Calibri" panose="020F0502020204030204" pitchFamily="34" charset="0"/>
              </a:rPr>
              <a:t>Pomoc w formie subsydiowana wynagrodzeń </a:t>
            </a:r>
            <a:r>
              <a:rPr lang="pl-PL" sz="2200" b="1" dirty="0" smtClean="0">
                <a:solidFill>
                  <a:prstClr val="black"/>
                </a:solidFill>
                <a:latin typeface="Calibri" panose="020F0502020204030204" pitchFamily="34" charset="0"/>
              </a:rPr>
              <a:t/>
            </a:r>
            <a:br>
              <a:rPr lang="pl-PL" sz="2200" b="1" dirty="0" smtClean="0">
                <a:solidFill>
                  <a:prstClr val="black"/>
                </a:solidFill>
                <a:latin typeface="Calibri" panose="020F0502020204030204" pitchFamily="34" charset="0"/>
              </a:rPr>
            </a:br>
            <a:r>
              <a:rPr lang="pl-PL" sz="2200" b="1" dirty="0" smtClean="0">
                <a:solidFill>
                  <a:prstClr val="black"/>
                </a:solidFill>
                <a:latin typeface="Calibri" panose="020F0502020204030204" pitchFamily="34" charset="0"/>
              </a:rPr>
              <a:t>dla </a:t>
            </a:r>
            <a:r>
              <a:rPr lang="pl-PL" sz="2200" b="1" dirty="0">
                <a:solidFill>
                  <a:prstClr val="black"/>
                </a:solidFill>
                <a:latin typeface="Calibri" panose="020F0502020204030204" pitchFamily="34" charset="0"/>
              </a:rPr>
              <a:t>pracowników </a:t>
            </a:r>
            <a:r>
              <a:rPr lang="pl-PL" sz="2200" b="1" dirty="0" smtClean="0">
                <a:solidFill>
                  <a:prstClr val="black"/>
                </a:solidFill>
                <a:latin typeface="Calibri" panose="020F0502020204030204" pitchFamily="34" charset="0"/>
              </a:rPr>
              <a:t>niepełnosprawnych </a:t>
            </a:r>
            <a:r>
              <a:rPr lang="pl-PL" sz="2200" dirty="0" smtClean="0">
                <a:solidFill>
                  <a:prstClr val="black"/>
                </a:solidFill>
                <a:latin typeface="Calibri" panose="020F0502020204030204" pitchFamily="34" charset="0"/>
              </a:rPr>
              <a:t>- art</a:t>
            </a:r>
            <a:r>
              <a:rPr lang="pl-PL" sz="2200" dirty="0">
                <a:solidFill>
                  <a:prstClr val="black"/>
                </a:solidFill>
                <a:latin typeface="Calibri" panose="020F0502020204030204" pitchFamily="34" charset="0"/>
              </a:rPr>
              <a:t>. 33 </a:t>
            </a:r>
            <a:r>
              <a:rPr lang="pl-PL" sz="2200" dirty="0" smtClean="0">
                <a:solidFill>
                  <a:prstClr val="black"/>
                </a:solidFill>
                <a:latin typeface="Calibri" panose="020F0502020204030204" pitchFamily="34" charset="0"/>
              </a:rPr>
              <a:t>GBER</a:t>
            </a:r>
          </a:p>
          <a:p>
            <a:pPr lvl="0" algn="ctr"/>
            <a:endParaRPr lang="pl-PL" dirty="0">
              <a:solidFill>
                <a:prstClr val="black"/>
              </a:solidFill>
              <a:latin typeface="Calibri" panose="020F0502020204030204" pitchFamily="34" charset="0"/>
            </a:endParaRPr>
          </a:p>
          <a:p>
            <a:pPr lvl="0" algn="ctr"/>
            <a:endParaRPr lang="pl-PL" sz="800"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Koszty kwalifikowalne: koszty płacy w danym okresie zatrudnienia pracownika niepełnosprawnego.</a:t>
            </a:r>
          </a:p>
          <a:p>
            <a:pPr lvl="0" algn="just"/>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Maksymalna intensywność: 75% kosztów kwalifikowalnych.</a:t>
            </a:r>
          </a:p>
        </p:txBody>
      </p:sp>
    </p:spTree>
    <p:extLst>
      <p:ext uri="{BB962C8B-B14F-4D97-AF65-F5344CB8AC3E}">
        <p14:creationId xmlns:p14="http://schemas.microsoft.com/office/powerpoint/2010/main" val="30926957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48408" y="1479949"/>
            <a:ext cx="8299938" cy="2616101"/>
          </a:xfrm>
          <a:prstGeom prst="rect">
            <a:avLst/>
          </a:prstGeom>
        </p:spPr>
        <p:txBody>
          <a:bodyPr wrap="square">
            <a:spAutoFit/>
          </a:bodyPr>
          <a:lstStyle/>
          <a:p>
            <a:pPr lvl="0" algn="ctr" eaLnBrk="0" fontAlgn="base" hangingPunct="0">
              <a:spcAft>
                <a:spcPct val="0"/>
              </a:spcAft>
            </a:pPr>
            <a:r>
              <a:rPr lang="pl-PL" sz="2200" b="1" kern="0" dirty="0">
                <a:solidFill>
                  <a:prstClr val="black"/>
                </a:solidFill>
                <a:latin typeface="Calibri" panose="020F0502020204030204" pitchFamily="34" charset="0"/>
              </a:rPr>
              <a:t>Pomoc inwestycyjna na środki wspierające efektywność energetyczną </a:t>
            </a:r>
            <a:r>
              <a:rPr lang="pl-PL" sz="2200" kern="0" dirty="0" smtClean="0">
                <a:solidFill>
                  <a:prstClr val="black"/>
                </a:solidFill>
                <a:latin typeface="Calibri" panose="020F0502020204030204" pitchFamily="34" charset="0"/>
              </a:rPr>
              <a:t>- </a:t>
            </a:r>
            <a:r>
              <a:rPr lang="pl-PL" sz="2200" kern="0" dirty="0">
                <a:solidFill>
                  <a:prstClr val="black"/>
                </a:solidFill>
                <a:latin typeface="Calibri" panose="020F0502020204030204" pitchFamily="34" charset="0"/>
              </a:rPr>
              <a:t>art. 38 GBER</a:t>
            </a:r>
          </a:p>
          <a:p>
            <a:pPr lvl="0" algn="ctr" eaLnBrk="0" fontAlgn="base" hangingPunct="0">
              <a:spcAft>
                <a:spcPct val="0"/>
              </a:spcAft>
            </a:pPr>
            <a:endParaRPr lang="pl-PL" sz="1600" b="1" kern="0" dirty="0">
              <a:solidFill>
                <a:prstClr val="black"/>
              </a:solidFill>
              <a:latin typeface="Calibri" panose="020F0502020204030204" pitchFamily="34" charset="0"/>
            </a:endParaRPr>
          </a:p>
          <a:p>
            <a:pPr lvl="0" algn="ctr" eaLnBrk="0" fontAlgn="base" hangingPunct="0">
              <a:spcAft>
                <a:spcPct val="0"/>
              </a:spcAft>
            </a:pPr>
            <a:endParaRPr lang="pl-PL" sz="1000" b="1" kern="0" dirty="0">
              <a:solidFill>
                <a:prstClr val="black"/>
              </a:solidFill>
              <a:latin typeface="Calibri" panose="020F0502020204030204" pitchFamily="34" charset="0"/>
            </a:endParaRPr>
          </a:p>
          <a:p>
            <a:pPr marL="285750" lvl="0" indent="-285750" algn="just" eaLnBrk="0" fontAlgn="base" hangingPunct="0">
              <a:spcAft>
                <a:spcPct val="0"/>
              </a:spcAft>
              <a:buFont typeface="Arial" panose="020B0604020202020204" pitchFamily="34" charset="0"/>
              <a:buChar char="•"/>
            </a:pPr>
            <a:r>
              <a:rPr lang="pl-PL" kern="0" dirty="0">
                <a:solidFill>
                  <a:prstClr val="black"/>
                </a:solidFill>
                <a:latin typeface="Calibri" panose="020F0502020204030204" pitchFamily="34" charset="0"/>
              </a:rPr>
              <a:t>Umiejscowiona w sekcji dot. pomocy na ochronę środowiska: </a:t>
            </a:r>
          </a:p>
          <a:p>
            <a:pPr lvl="0" algn="just" eaLnBrk="0" fontAlgn="base" hangingPunct="0">
              <a:spcAft>
                <a:spcPct val="0"/>
              </a:spcAft>
            </a:pPr>
            <a:endParaRPr lang="pl-PL" sz="400" kern="0" dirty="0" smtClean="0">
              <a:solidFill>
                <a:prstClr val="black"/>
              </a:solidFill>
              <a:latin typeface="Calibri" panose="020F0502020204030204" pitchFamily="34" charset="0"/>
            </a:endParaRPr>
          </a:p>
          <a:p>
            <a:pPr lvl="0" algn="just" eaLnBrk="0" fontAlgn="base" hangingPunct="0">
              <a:spcAft>
                <a:spcPct val="0"/>
              </a:spcAft>
            </a:pPr>
            <a:r>
              <a:rPr lang="pl-PL" kern="0" dirty="0" smtClean="0">
                <a:solidFill>
                  <a:prstClr val="black"/>
                </a:solidFill>
                <a:latin typeface="Calibri" panose="020F0502020204030204" pitchFamily="34" charset="0"/>
              </a:rPr>
              <a:t>Pomoc </a:t>
            </a:r>
            <a:r>
              <a:rPr lang="pl-PL" kern="0" dirty="0">
                <a:solidFill>
                  <a:prstClr val="black"/>
                </a:solidFill>
                <a:latin typeface="Calibri" panose="020F0502020204030204" pitchFamily="34" charset="0"/>
              </a:rPr>
              <a:t>nie jest przyznawana na mocy tego przepisu w przypadku, gdy usprawnienia są realizowane w celu zapewnienia przestrzegania przez przedsiębiorstwa już przyjętych norm unijnych, nawet jeżeli normy te jeszcze nie obowiązują.</a:t>
            </a:r>
          </a:p>
          <a:p>
            <a:pPr marL="342900" lvl="0" indent="-342900" algn="just" eaLnBrk="0" fontAlgn="base" hangingPunct="0">
              <a:spcAft>
                <a:spcPct val="0"/>
              </a:spcAft>
              <a:buFontTx/>
              <a:buChar char="•"/>
            </a:pPr>
            <a:endParaRPr lang="pl-PL" kern="0" dirty="0">
              <a:solidFill>
                <a:prstClr val="black"/>
              </a:solidFill>
              <a:latin typeface="Calibri" panose="020F0502020204030204" pitchFamily="34" charset="0"/>
            </a:endParaRPr>
          </a:p>
        </p:txBody>
      </p:sp>
    </p:spTree>
    <p:extLst>
      <p:ext uri="{BB962C8B-B14F-4D97-AF65-F5344CB8AC3E}">
        <p14:creationId xmlns:p14="http://schemas.microsoft.com/office/powerpoint/2010/main" val="400227731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4977" y="1313288"/>
            <a:ext cx="8607669" cy="4579715"/>
          </a:xfrm>
          <a:prstGeom prst="rect">
            <a:avLst/>
          </a:prstGeom>
        </p:spPr>
        <p:txBody>
          <a:bodyPr wrap="square">
            <a:spAutoFit/>
          </a:bodyPr>
          <a:lstStyle/>
          <a:p>
            <a:pPr marL="285750" lvl="0" indent="-285750" algn="just" eaLnBrk="0" fontAlgn="base" hangingPunct="0">
              <a:spcBef>
                <a:spcPct val="20000"/>
              </a:spcBef>
              <a:spcAft>
                <a:spcPct val="0"/>
              </a:spcAft>
              <a:buFont typeface="Arial" panose="020B0604020202020204" pitchFamily="34" charset="0"/>
              <a:buChar char="•"/>
            </a:pPr>
            <a:r>
              <a:rPr lang="pl-PL" u="sng" kern="0" dirty="0">
                <a:solidFill>
                  <a:prstClr val="black"/>
                </a:solidFill>
                <a:latin typeface="Calibri" panose="020F0502020204030204" pitchFamily="34" charset="0"/>
              </a:rPr>
              <a:t>Koszty kwalifikowalne:</a:t>
            </a:r>
            <a:r>
              <a:rPr lang="pl-PL" kern="0" dirty="0">
                <a:solidFill>
                  <a:prstClr val="black"/>
                </a:solidFill>
                <a:latin typeface="Calibri" panose="020F0502020204030204" pitchFamily="34" charset="0"/>
              </a:rPr>
              <a:t> dodatkowe koszty inwestycji niezbędne do osiągnięcia wyższego poziomu efektywności energetycznej. Ustala się je w następujący sposób:</a:t>
            </a:r>
          </a:p>
          <a:p>
            <a:pPr lvl="0" algn="just" eaLnBrk="0" fontAlgn="base" hangingPunct="0">
              <a:spcBef>
                <a:spcPct val="20000"/>
              </a:spcBef>
              <a:spcAft>
                <a:spcPct val="0"/>
              </a:spcAft>
            </a:pPr>
            <a:r>
              <a:rPr lang="pl-PL" kern="0" dirty="0">
                <a:solidFill>
                  <a:prstClr val="black"/>
                </a:solidFill>
                <a:latin typeface="Calibri" panose="020F0502020204030204" pitchFamily="34" charset="0"/>
              </a:rPr>
              <a:t>a)    jeżeli koszty inwestycji w efektywność energetyczną można wyodrębnić z całkowitych kosztów inwestycji jako oddzielną inwestycję, za koszty kwalifikowalne uznaje się koszty związane z efektywnością energetyczną;</a:t>
            </a:r>
          </a:p>
          <a:p>
            <a:pPr lvl="0" algn="just" eaLnBrk="0" fontAlgn="base" hangingPunct="0">
              <a:spcBef>
                <a:spcPct val="20000"/>
              </a:spcBef>
              <a:spcAft>
                <a:spcPct val="0"/>
              </a:spcAft>
            </a:pPr>
            <a:r>
              <a:rPr lang="pl-PL" kern="0" dirty="0">
                <a:solidFill>
                  <a:prstClr val="black"/>
                </a:solidFill>
                <a:latin typeface="Calibri" panose="020F0502020204030204" pitchFamily="34" charset="0"/>
              </a:rPr>
              <a:t>b)    w innych przypadkach koszty inwestycji w efektywność energetyczną określa się poprzez odniesienie do podobnej, mniej efektywnej energetycznie inwestycji, która prawdopodobnie zostałaby przeprowadzona w przypadku braku pomocy. Różnica między kosztami obu inwestycji określa koszt związany z efektywnością energetyczną i stanowi koszty kwalifikowalne.</a:t>
            </a:r>
          </a:p>
          <a:p>
            <a:pPr marL="285750" lvl="0" indent="-285750" algn="just" eaLnBrk="0" fontAlgn="base" hangingPunct="0">
              <a:spcBef>
                <a:spcPct val="20000"/>
              </a:spcBef>
              <a:spcAft>
                <a:spcPct val="0"/>
              </a:spcAft>
              <a:buFont typeface="Arial" panose="020B0604020202020204" pitchFamily="34" charset="0"/>
              <a:buChar char="•"/>
            </a:pPr>
            <a:endParaRPr lang="pl-PL" kern="0" dirty="0">
              <a:solidFill>
                <a:prstClr val="black"/>
              </a:solidFill>
              <a:latin typeface="Calibri" panose="020F0502020204030204" pitchFamily="34" charset="0"/>
            </a:endParaRPr>
          </a:p>
          <a:p>
            <a:pPr marL="285750" lvl="0" indent="-285750" algn="just" eaLnBrk="0" fontAlgn="base" hangingPunct="0">
              <a:spcBef>
                <a:spcPct val="20000"/>
              </a:spcBef>
              <a:spcAft>
                <a:spcPct val="0"/>
              </a:spcAft>
              <a:buFont typeface="Arial" panose="020B0604020202020204" pitchFamily="34" charset="0"/>
              <a:buChar char="•"/>
            </a:pPr>
            <a:r>
              <a:rPr lang="pl-PL" u="sng" kern="0" dirty="0">
                <a:solidFill>
                  <a:prstClr val="black"/>
                </a:solidFill>
                <a:latin typeface="Calibri" panose="020F0502020204030204" pitchFamily="34" charset="0"/>
              </a:rPr>
              <a:t>Intensywność:</a:t>
            </a:r>
          </a:p>
          <a:p>
            <a:pPr marL="285750" lvl="0" indent="-285750" algn="just" eaLnBrk="0" fontAlgn="base" hangingPunct="0">
              <a:spcBef>
                <a:spcPct val="20000"/>
              </a:spcBef>
              <a:spcAft>
                <a:spcPct val="0"/>
              </a:spcAft>
              <a:buFont typeface="Wingdings" panose="05000000000000000000" pitchFamily="2" charset="2"/>
              <a:buChar char="v"/>
            </a:pPr>
            <a:r>
              <a:rPr lang="pl-PL" kern="0" dirty="0">
                <a:solidFill>
                  <a:prstClr val="black"/>
                </a:solidFill>
                <a:latin typeface="Calibri" panose="020F0502020204030204" pitchFamily="34" charset="0"/>
              </a:rPr>
              <a:t>Zasada: 30% kosztów kwalifikowalnych + premia dla woj. pomorskiego 15 pkt proc. = </a:t>
            </a:r>
            <a:r>
              <a:rPr lang="pl-PL" b="1" u="sng" kern="0" dirty="0">
                <a:solidFill>
                  <a:prstClr val="black"/>
                </a:solidFill>
                <a:latin typeface="Calibri" panose="020F0502020204030204" pitchFamily="34" charset="0"/>
              </a:rPr>
              <a:t>45%</a:t>
            </a:r>
            <a:r>
              <a:rPr lang="pl-PL" kern="0" dirty="0">
                <a:solidFill>
                  <a:prstClr val="black"/>
                </a:solidFill>
                <a:latin typeface="Calibri" panose="020F0502020204030204" pitchFamily="34" charset="0"/>
              </a:rPr>
              <a:t>.</a:t>
            </a:r>
          </a:p>
          <a:p>
            <a:pPr marL="285750" lvl="0" indent="-285750" algn="just" eaLnBrk="0" fontAlgn="base" hangingPunct="0">
              <a:spcBef>
                <a:spcPct val="20000"/>
              </a:spcBef>
              <a:spcAft>
                <a:spcPct val="0"/>
              </a:spcAft>
              <a:buFont typeface="Wingdings" panose="05000000000000000000" pitchFamily="2" charset="2"/>
              <a:buChar char="v"/>
            </a:pPr>
            <a:r>
              <a:rPr lang="pl-PL" kern="0" dirty="0">
                <a:solidFill>
                  <a:prstClr val="black"/>
                </a:solidFill>
                <a:latin typeface="Calibri" panose="020F0502020204030204" pitchFamily="34" charset="0"/>
              </a:rPr>
              <a:t>+ 20 pkt proc. dla małych przedsiębiorstw, + 10 pkt proc. dla średnich przedsiębiorstw.</a:t>
            </a:r>
          </a:p>
        </p:txBody>
      </p:sp>
    </p:spTree>
    <p:extLst>
      <p:ext uri="{BB962C8B-B14F-4D97-AF65-F5344CB8AC3E}">
        <p14:creationId xmlns:p14="http://schemas.microsoft.com/office/powerpoint/2010/main" val="135953730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6185" y="1279327"/>
            <a:ext cx="8616461" cy="4678204"/>
          </a:xfrm>
          <a:prstGeom prst="rect">
            <a:avLst/>
          </a:prstGeom>
        </p:spPr>
        <p:txBody>
          <a:bodyPr wrap="square">
            <a:spAutoFit/>
          </a:bodyPr>
          <a:lstStyle/>
          <a:p>
            <a:pPr lvl="0" algn="ctr" eaLnBrk="0" fontAlgn="base" hangingPunct="0">
              <a:spcAft>
                <a:spcPct val="0"/>
              </a:spcAft>
            </a:pPr>
            <a:r>
              <a:rPr lang="pl-PL" sz="2200" b="1" kern="0" dirty="0">
                <a:solidFill>
                  <a:prstClr val="black"/>
                </a:solidFill>
                <a:latin typeface="Calibri" panose="020F0502020204030204" pitchFamily="34" charset="0"/>
              </a:rPr>
              <a:t>Pomoc na inwestycje w układy wysokosprawnej </a:t>
            </a:r>
            <a:r>
              <a:rPr lang="pl-PL" sz="2200" b="1" kern="0" dirty="0" smtClean="0">
                <a:solidFill>
                  <a:prstClr val="black"/>
                </a:solidFill>
                <a:latin typeface="Calibri" panose="020F0502020204030204" pitchFamily="34" charset="0"/>
              </a:rPr>
              <a:t>kogeneracji </a:t>
            </a:r>
            <a:br>
              <a:rPr lang="pl-PL" sz="2200" b="1" kern="0" dirty="0" smtClean="0">
                <a:solidFill>
                  <a:prstClr val="black"/>
                </a:solidFill>
                <a:latin typeface="Calibri" panose="020F0502020204030204" pitchFamily="34" charset="0"/>
              </a:rPr>
            </a:br>
            <a:r>
              <a:rPr lang="pl-PL" sz="2200" kern="0" dirty="0" smtClean="0">
                <a:solidFill>
                  <a:prstClr val="black"/>
                </a:solidFill>
                <a:latin typeface="Calibri" panose="020F0502020204030204" pitchFamily="34" charset="0"/>
              </a:rPr>
              <a:t>- </a:t>
            </a:r>
            <a:r>
              <a:rPr lang="pl-PL" sz="2200" kern="0" dirty="0">
                <a:solidFill>
                  <a:prstClr val="black"/>
                </a:solidFill>
                <a:latin typeface="Calibri" panose="020F0502020204030204" pitchFamily="34" charset="0"/>
              </a:rPr>
              <a:t>art. 40 </a:t>
            </a:r>
            <a:r>
              <a:rPr lang="pl-PL" sz="2200" kern="0" dirty="0" smtClean="0">
                <a:solidFill>
                  <a:prstClr val="black"/>
                </a:solidFill>
                <a:latin typeface="Calibri" panose="020F0502020204030204" pitchFamily="34" charset="0"/>
              </a:rPr>
              <a:t>GBER</a:t>
            </a:r>
            <a:endParaRPr lang="pl-PL" sz="1600" kern="0" dirty="0">
              <a:solidFill>
                <a:prstClr val="black"/>
              </a:solidFill>
              <a:latin typeface="Calibri" panose="020F0502020204030204" pitchFamily="34" charset="0"/>
            </a:endParaRPr>
          </a:p>
          <a:p>
            <a:pPr marL="285750" lvl="0" indent="-285750" algn="just" eaLnBrk="0" fontAlgn="base" hangingPunct="0">
              <a:spcAft>
                <a:spcPct val="0"/>
              </a:spcAft>
              <a:buFont typeface="Arial" panose="020B0604020202020204" pitchFamily="34" charset="0"/>
              <a:buChar char="•"/>
            </a:pPr>
            <a:endParaRPr lang="pl-PL" sz="1400" kern="0" dirty="0" smtClean="0">
              <a:solidFill>
                <a:prstClr val="black"/>
              </a:solidFill>
              <a:latin typeface="Calibri" panose="020F0502020204030204" pitchFamily="34" charset="0"/>
            </a:endParaRPr>
          </a:p>
          <a:p>
            <a:pPr marL="285750" lvl="0" indent="-285750" algn="just" eaLnBrk="0" fontAlgn="base" hangingPunct="0">
              <a:spcAft>
                <a:spcPct val="0"/>
              </a:spcAft>
              <a:buFont typeface="Arial" panose="020B0604020202020204" pitchFamily="34" charset="0"/>
              <a:buChar char="•"/>
            </a:pPr>
            <a:r>
              <a:rPr lang="pl-PL" sz="1600" kern="0" dirty="0" smtClean="0">
                <a:solidFill>
                  <a:prstClr val="black"/>
                </a:solidFill>
                <a:latin typeface="Calibri" panose="020F0502020204030204" pitchFamily="34" charset="0"/>
              </a:rPr>
              <a:t>Pomoc </a:t>
            </a:r>
            <a:r>
              <a:rPr lang="pl-PL" sz="1600" kern="0" dirty="0">
                <a:solidFill>
                  <a:prstClr val="black"/>
                </a:solidFill>
                <a:latin typeface="Calibri" panose="020F0502020204030204" pitchFamily="34" charset="0"/>
              </a:rPr>
              <a:t>na inwestycje przyznaje się wyłącznie na moce nowo zainstalowane lub odnowione.</a:t>
            </a:r>
          </a:p>
          <a:p>
            <a:pPr marL="285750" lvl="0" indent="-285750" algn="just" eaLnBrk="0" fontAlgn="base" hangingPunct="0">
              <a:spcAft>
                <a:spcPct val="0"/>
              </a:spcAft>
              <a:buFont typeface="Arial" panose="020B0604020202020204" pitchFamily="34" charset="0"/>
              <a:buChar char="•"/>
            </a:pPr>
            <a:endParaRPr lang="pl-PL" sz="800" kern="0" dirty="0">
              <a:solidFill>
                <a:prstClr val="black"/>
              </a:solidFill>
              <a:latin typeface="Calibri" panose="020F0502020204030204" pitchFamily="34" charset="0"/>
            </a:endParaRPr>
          </a:p>
          <a:p>
            <a:pPr marL="285750" lvl="0" indent="-285750" algn="just" eaLnBrk="0" fontAlgn="base" hangingPunct="0">
              <a:spcAft>
                <a:spcPct val="0"/>
              </a:spcAft>
              <a:buFont typeface="Arial" panose="020B0604020202020204" pitchFamily="34" charset="0"/>
              <a:buChar char="•"/>
            </a:pPr>
            <a:r>
              <a:rPr lang="pl-PL" sz="1600" kern="0" dirty="0">
                <a:solidFill>
                  <a:prstClr val="black"/>
                </a:solidFill>
                <a:latin typeface="Calibri" panose="020F0502020204030204" pitchFamily="34" charset="0"/>
              </a:rPr>
              <a:t>Nowa jednostka kogeneracyjna przynosi ogólne oszczędności energii pierwotnej w porównaniu </a:t>
            </a:r>
            <a:r>
              <a:rPr lang="pl-PL" sz="1600" kern="0" dirty="0" smtClean="0">
                <a:solidFill>
                  <a:prstClr val="black"/>
                </a:solidFill>
                <a:latin typeface="Calibri" panose="020F0502020204030204" pitchFamily="34" charset="0"/>
              </a:rPr>
              <a:t/>
            </a:r>
            <a:br>
              <a:rPr lang="pl-PL" sz="1600" kern="0" dirty="0" smtClean="0">
                <a:solidFill>
                  <a:prstClr val="black"/>
                </a:solidFill>
                <a:latin typeface="Calibri" panose="020F0502020204030204" pitchFamily="34" charset="0"/>
              </a:rPr>
            </a:br>
            <a:r>
              <a:rPr lang="pl-PL" sz="1600" kern="0" dirty="0" smtClean="0">
                <a:solidFill>
                  <a:prstClr val="black"/>
                </a:solidFill>
                <a:latin typeface="Calibri" panose="020F0502020204030204" pitchFamily="34" charset="0"/>
              </a:rPr>
              <a:t>z </a:t>
            </a:r>
            <a:r>
              <a:rPr lang="pl-PL" sz="1600" kern="0" dirty="0">
                <a:solidFill>
                  <a:prstClr val="black"/>
                </a:solidFill>
                <a:latin typeface="Calibri" panose="020F0502020204030204" pitchFamily="34" charset="0"/>
              </a:rPr>
              <a:t>oddzielną produkcją energii cieplnej i elektrycznej. Modernizacja istniejącej jednostki kogeneracyjnej lub przekształcenie istniejącej jednostki produkcji mocy w jednostkę kogeneracyjną przynosi oszczędności energii pierwotnej w porównaniu z początkową sytuacją.</a:t>
            </a:r>
          </a:p>
          <a:p>
            <a:pPr marL="285750" lvl="0" indent="-285750" algn="just" eaLnBrk="0" fontAlgn="base" hangingPunct="0">
              <a:spcAft>
                <a:spcPct val="0"/>
              </a:spcAft>
              <a:buFont typeface="Arial" panose="020B0604020202020204" pitchFamily="34" charset="0"/>
              <a:buChar char="•"/>
            </a:pPr>
            <a:endParaRPr lang="pl-PL" sz="800" kern="0" dirty="0">
              <a:solidFill>
                <a:prstClr val="black"/>
              </a:solidFill>
              <a:latin typeface="Calibri" panose="020F0502020204030204" pitchFamily="34" charset="0"/>
            </a:endParaRPr>
          </a:p>
          <a:p>
            <a:pPr marL="285750" lvl="0" indent="-285750" algn="just" eaLnBrk="0" fontAlgn="base" hangingPunct="0">
              <a:spcAft>
                <a:spcPct val="0"/>
              </a:spcAft>
              <a:buFont typeface="Arial" panose="020B0604020202020204" pitchFamily="34" charset="0"/>
              <a:buChar char="•"/>
            </a:pPr>
            <a:r>
              <a:rPr lang="pl-PL" sz="1600" kern="0" dirty="0">
                <a:solidFill>
                  <a:prstClr val="black"/>
                </a:solidFill>
                <a:latin typeface="Calibri" panose="020F0502020204030204" pitchFamily="34" charset="0"/>
              </a:rPr>
              <a:t>Kosztami kwalifikowalnymi są </a:t>
            </a:r>
            <a:r>
              <a:rPr lang="pl-PL" sz="1600" u="sng" kern="0" dirty="0">
                <a:solidFill>
                  <a:prstClr val="black"/>
                </a:solidFill>
                <a:latin typeface="Calibri" panose="020F0502020204030204" pitchFamily="34" charset="0"/>
              </a:rPr>
              <a:t>dodatkowe koszty inwestycji</a:t>
            </a:r>
            <a:r>
              <a:rPr lang="pl-PL" sz="1600" kern="0" dirty="0">
                <a:solidFill>
                  <a:prstClr val="black"/>
                </a:solidFill>
                <a:latin typeface="Calibri" panose="020F0502020204030204" pitchFamily="34" charset="0"/>
              </a:rPr>
              <a:t> w urządzenia </a:t>
            </a:r>
            <a:r>
              <a:rPr lang="pl-PL" sz="1600" u="sng" kern="0" dirty="0">
                <a:solidFill>
                  <a:prstClr val="black"/>
                </a:solidFill>
                <a:latin typeface="Calibri" panose="020F0502020204030204" pitchFamily="34" charset="0"/>
              </a:rPr>
              <a:t>niezbędne</a:t>
            </a:r>
            <a:r>
              <a:rPr lang="pl-PL" sz="1600" kern="0" dirty="0">
                <a:solidFill>
                  <a:prstClr val="black"/>
                </a:solidFill>
                <a:latin typeface="Calibri" panose="020F0502020204030204" pitchFamily="34" charset="0"/>
              </a:rPr>
              <a:t> do tego, </a:t>
            </a:r>
            <a:r>
              <a:rPr lang="pl-PL" sz="1600" kern="0" dirty="0" smtClean="0">
                <a:solidFill>
                  <a:prstClr val="black"/>
                </a:solidFill>
                <a:latin typeface="Calibri" panose="020F0502020204030204" pitchFamily="34" charset="0"/>
              </a:rPr>
              <a:t/>
            </a:r>
            <a:br>
              <a:rPr lang="pl-PL" sz="1600" kern="0" dirty="0" smtClean="0">
                <a:solidFill>
                  <a:prstClr val="black"/>
                </a:solidFill>
                <a:latin typeface="Calibri" panose="020F0502020204030204" pitchFamily="34" charset="0"/>
              </a:rPr>
            </a:br>
            <a:r>
              <a:rPr lang="pl-PL" sz="1600" kern="0" dirty="0" smtClean="0">
                <a:solidFill>
                  <a:prstClr val="black"/>
                </a:solidFill>
                <a:latin typeface="Calibri" panose="020F0502020204030204" pitchFamily="34" charset="0"/>
              </a:rPr>
              <a:t>by </a:t>
            </a:r>
            <a:r>
              <a:rPr lang="pl-PL" sz="1600" kern="0" dirty="0">
                <a:solidFill>
                  <a:prstClr val="black"/>
                </a:solidFill>
                <a:latin typeface="Calibri" panose="020F0502020204030204" pitchFamily="34" charset="0"/>
              </a:rPr>
              <a:t>instalacja mogła funkcjonować jako wysokosprawna instalacja kogeneracyjna, w porównaniu </a:t>
            </a:r>
            <a:r>
              <a:rPr lang="pl-PL" sz="1600" kern="0" dirty="0" smtClean="0">
                <a:solidFill>
                  <a:prstClr val="black"/>
                </a:solidFill>
                <a:latin typeface="Calibri" panose="020F0502020204030204" pitchFamily="34" charset="0"/>
              </a:rPr>
              <a:t/>
            </a:r>
            <a:br>
              <a:rPr lang="pl-PL" sz="1600" kern="0" dirty="0" smtClean="0">
                <a:solidFill>
                  <a:prstClr val="black"/>
                </a:solidFill>
                <a:latin typeface="Calibri" panose="020F0502020204030204" pitchFamily="34" charset="0"/>
              </a:rPr>
            </a:br>
            <a:r>
              <a:rPr lang="pl-PL" sz="1600" kern="0" dirty="0" smtClean="0">
                <a:solidFill>
                  <a:prstClr val="black"/>
                </a:solidFill>
                <a:latin typeface="Calibri" panose="020F0502020204030204" pitchFamily="34" charset="0"/>
              </a:rPr>
              <a:t>z </a:t>
            </a:r>
            <a:r>
              <a:rPr lang="pl-PL" sz="1600" kern="0" dirty="0">
                <a:solidFill>
                  <a:prstClr val="black"/>
                </a:solidFill>
                <a:latin typeface="Calibri" panose="020F0502020204030204" pitchFamily="34" charset="0"/>
              </a:rPr>
              <a:t>konwencjonalną instalacją energii elektrycznej lub grzewczej o takiej samej mocy, lub dodatkowe koszty inwestycji na modernizację w celu uzyskania wyższej sprawności, w przypadku gdy istniejąca instalacja spełnia już próg wysokiej sprawności</a:t>
            </a:r>
            <a:r>
              <a:rPr lang="pl-PL" sz="1600" kern="0" dirty="0" smtClean="0">
                <a:solidFill>
                  <a:prstClr val="black"/>
                </a:solidFill>
                <a:latin typeface="Calibri" panose="020F0502020204030204" pitchFamily="34" charset="0"/>
              </a:rPr>
              <a:t>.</a:t>
            </a:r>
          </a:p>
          <a:p>
            <a:pPr marL="285750" lvl="0" indent="-285750" algn="just" eaLnBrk="0" fontAlgn="base" hangingPunct="0">
              <a:spcAft>
                <a:spcPct val="0"/>
              </a:spcAft>
              <a:buFont typeface="Arial" panose="020B0604020202020204" pitchFamily="34" charset="0"/>
              <a:buChar char="•"/>
            </a:pPr>
            <a:endParaRPr lang="pl-PL" sz="800" kern="0" dirty="0">
              <a:solidFill>
                <a:prstClr val="black"/>
              </a:solidFill>
              <a:latin typeface="Calibri" panose="020F0502020204030204" pitchFamily="34" charset="0"/>
            </a:endParaRPr>
          </a:p>
          <a:p>
            <a:pPr marL="285750" lvl="0" indent="-285750" algn="just" eaLnBrk="0" fontAlgn="base" hangingPunct="0">
              <a:spcAft>
                <a:spcPct val="0"/>
              </a:spcAft>
              <a:buFont typeface="Arial" panose="020B0604020202020204" pitchFamily="34" charset="0"/>
              <a:buChar char="•"/>
            </a:pPr>
            <a:r>
              <a:rPr lang="pl-PL" sz="1600" u="sng" kern="0" dirty="0" smtClean="0">
                <a:solidFill>
                  <a:prstClr val="black"/>
                </a:solidFill>
                <a:latin typeface="Calibri" panose="020F0502020204030204" pitchFamily="34" charset="0"/>
              </a:rPr>
              <a:t>Intensywność</a:t>
            </a:r>
            <a:r>
              <a:rPr lang="pl-PL" sz="1600" u="sng" kern="0" dirty="0">
                <a:solidFill>
                  <a:prstClr val="black"/>
                </a:solidFill>
                <a:latin typeface="Calibri" panose="020F0502020204030204" pitchFamily="34" charset="0"/>
              </a:rPr>
              <a:t>: </a:t>
            </a:r>
          </a:p>
          <a:p>
            <a:pPr marL="285750" lvl="0" indent="-285750" algn="just" eaLnBrk="0" fontAlgn="base" hangingPunct="0">
              <a:spcAft>
                <a:spcPct val="0"/>
              </a:spcAft>
              <a:buFont typeface="Wingdings" panose="05000000000000000000" pitchFamily="2" charset="2"/>
              <a:buChar char="v"/>
            </a:pPr>
            <a:r>
              <a:rPr lang="pl-PL" sz="1600" kern="0" dirty="0">
                <a:solidFill>
                  <a:prstClr val="black"/>
                </a:solidFill>
                <a:latin typeface="Calibri" panose="020F0502020204030204" pitchFamily="34" charset="0"/>
              </a:rPr>
              <a:t>Zasada: 45% kosztów kwalifikowalnych + premia dla woj. pomorskiego 15 pkt proc. = </a:t>
            </a:r>
            <a:r>
              <a:rPr lang="pl-PL" sz="1600" b="1" u="sng" kern="0" dirty="0">
                <a:solidFill>
                  <a:prstClr val="black"/>
                </a:solidFill>
                <a:latin typeface="Calibri" panose="020F0502020204030204" pitchFamily="34" charset="0"/>
              </a:rPr>
              <a:t>60%</a:t>
            </a:r>
            <a:r>
              <a:rPr lang="pl-PL" sz="1600" kern="0" dirty="0">
                <a:solidFill>
                  <a:prstClr val="black"/>
                </a:solidFill>
                <a:latin typeface="Calibri" panose="020F0502020204030204" pitchFamily="34" charset="0"/>
              </a:rPr>
              <a:t>.</a:t>
            </a:r>
          </a:p>
          <a:p>
            <a:pPr marL="285750" lvl="0" indent="-285750" algn="just" eaLnBrk="0" fontAlgn="base" hangingPunct="0">
              <a:spcAft>
                <a:spcPct val="0"/>
              </a:spcAft>
              <a:buFont typeface="Wingdings" panose="05000000000000000000" pitchFamily="2" charset="2"/>
              <a:buChar char="v"/>
            </a:pPr>
            <a:r>
              <a:rPr lang="pl-PL" sz="1600" kern="0" dirty="0">
                <a:solidFill>
                  <a:prstClr val="black"/>
                </a:solidFill>
                <a:latin typeface="Calibri" panose="020F0502020204030204" pitchFamily="34" charset="0"/>
              </a:rPr>
              <a:t>+ 20 pkt proc. dla małych przedsiębiorstw, + 10 pkt proc. dla średnich przedsiębiorstw.</a:t>
            </a:r>
          </a:p>
        </p:txBody>
      </p:sp>
    </p:spTree>
    <p:extLst>
      <p:ext uri="{BB962C8B-B14F-4D97-AF65-F5344CB8AC3E}">
        <p14:creationId xmlns:p14="http://schemas.microsoft.com/office/powerpoint/2010/main" val="314098316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30823" y="1484506"/>
            <a:ext cx="8317523" cy="2354491"/>
          </a:xfrm>
          <a:prstGeom prst="rect">
            <a:avLst/>
          </a:prstGeom>
        </p:spPr>
        <p:txBody>
          <a:bodyPr wrap="square">
            <a:spAutoFit/>
          </a:bodyPr>
          <a:lstStyle/>
          <a:p>
            <a:pPr lvl="0" algn="ctr" eaLnBrk="0" fontAlgn="base" hangingPunct="0"/>
            <a:r>
              <a:rPr lang="pl-PL" sz="2200" b="1" kern="0" dirty="0">
                <a:solidFill>
                  <a:prstClr val="black"/>
                </a:solidFill>
                <a:latin typeface="Calibri" panose="020F0502020204030204" pitchFamily="34" charset="0"/>
              </a:rPr>
              <a:t>Pomoc inwestycyjna na propagowanie energii ze źródeł odnawialnych </a:t>
            </a:r>
            <a:r>
              <a:rPr lang="pl-PL" sz="2200" b="1" kern="0" dirty="0" smtClean="0">
                <a:solidFill>
                  <a:prstClr val="black"/>
                </a:solidFill>
                <a:latin typeface="Calibri" panose="020F0502020204030204" pitchFamily="34" charset="0"/>
              </a:rPr>
              <a:t/>
            </a:r>
            <a:br>
              <a:rPr lang="pl-PL" sz="2200" b="1" kern="0" dirty="0" smtClean="0">
                <a:solidFill>
                  <a:prstClr val="black"/>
                </a:solidFill>
                <a:latin typeface="Calibri" panose="020F0502020204030204" pitchFamily="34" charset="0"/>
              </a:rPr>
            </a:br>
            <a:r>
              <a:rPr lang="pl-PL" sz="2200" kern="0" dirty="0" smtClean="0">
                <a:solidFill>
                  <a:prstClr val="black"/>
                </a:solidFill>
                <a:latin typeface="Calibri" panose="020F0502020204030204" pitchFamily="34" charset="0"/>
              </a:rPr>
              <a:t>- </a:t>
            </a:r>
            <a:r>
              <a:rPr lang="pl-PL" sz="2200" kern="0" dirty="0">
                <a:solidFill>
                  <a:prstClr val="black"/>
                </a:solidFill>
                <a:latin typeface="Calibri" panose="020F0502020204030204" pitchFamily="34" charset="0"/>
              </a:rPr>
              <a:t>art. 41 </a:t>
            </a:r>
            <a:r>
              <a:rPr lang="pl-PL" sz="2200" kern="0" dirty="0" smtClean="0">
                <a:solidFill>
                  <a:prstClr val="black"/>
                </a:solidFill>
                <a:latin typeface="Calibri" panose="020F0502020204030204" pitchFamily="34" charset="0"/>
              </a:rPr>
              <a:t>GBER</a:t>
            </a:r>
            <a:endParaRPr lang="pl-PL" sz="2400" kern="0" dirty="0">
              <a:solidFill>
                <a:prstClr val="black"/>
              </a:solidFill>
              <a:latin typeface="Calibri" panose="020F0502020204030204" pitchFamily="34" charset="0"/>
            </a:endParaRPr>
          </a:p>
          <a:p>
            <a:pPr marL="342900" lvl="0" indent="-342900" algn="just" eaLnBrk="0" fontAlgn="base" hangingPunct="0">
              <a:buFontTx/>
              <a:buChar char="•"/>
            </a:pPr>
            <a:endParaRPr lang="pl-PL" kern="0" dirty="0" smtClean="0">
              <a:solidFill>
                <a:prstClr val="black"/>
              </a:solidFill>
              <a:latin typeface="Calibri" panose="020F0502020204030204" pitchFamily="34" charset="0"/>
            </a:endParaRPr>
          </a:p>
          <a:p>
            <a:pPr marL="342900" lvl="0" indent="-342900" algn="just" eaLnBrk="0" fontAlgn="base" hangingPunct="0">
              <a:buFontTx/>
              <a:buChar char="•"/>
            </a:pPr>
            <a:r>
              <a:rPr lang="pl-PL" sz="2200" kern="0" dirty="0" smtClean="0">
                <a:solidFill>
                  <a:prstClr val="black"/>
                </a:solidFill>
                <a:latin typeface="Calibri" panose="020F0502020204030204" pitchFamily="34" charset="0"/>
              </a:rPr>
              <a:t>Pomoc </a:t>
            </a:r>
            <a:r>
              <a:rPr lang="pl-PL" sz="2200" kern="0" dirty="0">
                <a:solidFill>
                  <a:prstClr val="black"/>
                </a:solidFill>
                <a:latin typeface="Calibri" panose="020F0502020204030204" pitchFamily="34" charset="0"/>
              </a:rPr>
              <a:t>inwestycyjną przyznaje się wyłącznie na nowe instalacje. </a:t>
            </a:r>
            <a:r>
              <a:rPr lang="pl-PL" sz="2200" kern="0" dirty="0" smtClean="0">
                <a:solidFill>
                  <a:prstClr val="black"/>
                </a:solidFill>
                <a:latin typeface="Calibri" panose="020F0502020204030204" pitchFamily="34" charset="0"/>
              </a:rPr>
              <a:t/>
            </a:r>
            <a:br>
              <a:rPr lang="pl-PL" sz="2200" kern="0" dirty="0" smtClean="0">
                <a:solidFill>
                  <a:prstClr val="black"/>
                </a:solidFill>
                <a:latin typeface="Calibri" panose="020F0502020204030204" pitchFamily="34" charset="0"/>
              </a:rPr>
            </a:br>
            <a:r>
              <a:rPr lang="pl-PL" sz="2200" kern="0" dirty="0" smtClean="0">
                <a:solidFill>
                  <a:prstClr val="black"/>
                </a:solidFill>
                <a:latin typeface="Calibri" panose="020F0502020204030204" pitchFamily="34" charset="0"/>
              </a:rPr>
              <a:t>Pomoc </a:t>
            </a:r>
            <a:r>
              <a:rPr lang="pl-PL" sz="2200" kern="0" dirty="0">
                <a:solidFill>
                  <a:prstClr val="black"/>
                </a:solidFill>
                <a:latin typeface="Calibri" panose="020F0502020204030204" pitchFamily="34" charset="0"/>
              </a:rPr>
              <a:t>nie jest przyznawana ani wypłacana po oddaniu instalacji </a:t>
            </a:r>
            <a:r>
              <a:rPr lang="pl-PL" sz="2200" kern="0" dirty="0" smtClean="0">
                <a:solidFill>
                  <a:prstClr val="black"/>
                </a:solidFill>
                <a:latin typeface="Calibri" panose="020F0502020204030204" pitchFamily="34" charset="0"/>
              </a:rPr>
              <a:t/>
            </a:r>
            <a:br>
              <a:rPr lang="pl-PL" sz="2200" kern="0" dirty="0" smtClean="0">
                <a:solidFill>
                  <a:prstClr val="black"/>
                </a:solidFill>
                <a:latin typeface="Calibri" panose="020F0502020204030204" pitchFamily="34" charset="0"/>
              </a:rPr>
            </a:br>
            <a:r>
              <a:rPr lang="pl-PL" sz="2200" kern="0" dirty="0" smtClean="0">
                <a:solidFill>
                  <a:prstClr val="black"/>
                </a:solidFill>
                <a:latin typeface="Calibri" panose="020F0502020204030204" pitchFamily="34" charset="0"/>
              </a:rPr>
              <a:t>do </a:t>
            </a:r>
            <a:r>
              <a:rPr lang="pl-PL" sz="2200" kern="0" dirty="0">
                <a:solidFill>
                  <a:prstClr val="black"/>
                </a:solidFill>
                <a:latin typeface="Calibri" panose="020F0502020204030204" pitchFamily="34" charset="0"/>
              </a:rPr>
              <a:t>eksploatacji </a:t>
            </a:r>
            <a:r>
              <a:rPr lang="pl-PL" sz="2200" kern="0" dirty="0" smtClean="0">
                <a:solidFill>
                  <a:prstClr val="black"/>
                </a:solidFill>
                <a:latin typeface="Calibri" panose="020F0502020204030204" pitchFamily="34" charset="0"/>
              </a:rPr>
              <a:t>i </a:t>
            </a:r>
            <a:r>
              <a:rPr lang="pl-PL" sz="2200" kern="0" dirty="0">
                <a:solidFill>
                  <a:prstClr val="black"/>
                </a:solidFill>
                <a:latin typeface="Calibri" panose="020F0502020204030204" pitchFamily="34" charset="0"/>
              </a:rPr>
              <a:t>jest niezależna od wydajności.</a:t>
            </a:r>
          </a:p>
          <a:p>
            <a:pPr lvl="0" algn="just" eaLnBrk="0" fontAlgn="base" hangingPunct="0"/>
            <a:endParaRPr lang="pl-PL" sz="1500" kern="0" dirty="0">
              <a:solidFill>
                <a:prstClr val="black"/>
              </a:solidFill>
              <a:latin typeface="Calibri" panose="020F0502020204030204" pitchFamily="34" charset="0"/>
            </a:endParaRPr>
          </a:p>
        </p:txBody>
      </p:sp>
    </p:spTree>
    <p:extLst>
      <p:ext uri="{BB962C8B-B14F-4D97-AF65-F5344CB8AC3E}">
        <p14:creationId xmlns:p14="http://schemas.microsoft.com/office/powerpoint/2010/main" val="202401276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37392" y="1270162"/>
            <a:ext cx="8634046" cy="4555093"/>
          </a:xfrm>
          <a:prstGeom prst="rect">
            <a:avLst/>
          </a:prstGeom>
        </p:spPr>
        <p:txBody>
          <a:bodyPr wrap="square">
            <a:spAutoFit/>
          </a:bodyPr>
          <a:lstStyle/>
          <a:p>
            <a:pPr marL="342900" lvl="0" indent="-342900" algn="just" eaLnBrk="0" fontAlgn="base" hangingPunct="0">
              <a:spcBef>
                <a:spcPts val="600"/>
              </a:spcBef>
              <a:spcAft>
                <a:spcPts val="600"/>
              </a:spcAft>
              <a:buFontTx/>
              <a:buChar char="•"/>
            </a:pPr>
            <a:r>
              <a:rPr lang="pl-PL" sz="1500" u="sng" kern="0" dirty="0">
                <a:solidFill>
                  <a:prstClr val="black"/>
                </a:solidFill>
                <a:latin typeface="Calibri" panose="020F0502020204030204" pitchFamily="34" charset="0"/>
              </a:rPr>
              <a:t>Koszty kwalifikowalne:</a:t>
            </a:r>
          </a:p>
          <a:p>
            <a:pPr lvl="0" algn="just" eaLnBrk="0" fontAlgn="base" hangingPunct="0">
              <a:spcBef>
                <a:spcPts val="600"/>
              </a:spcBef>
              <a:spcAft>
                <a:spcPts val="600"/>
              </a:spcAft>
            </a:pPr>
            <a:r>
              <a:rPr lang="pl-PL" sz="1500" b="1" kern="0" dirty="0">
                <a:solidFill>
                  <a:prstClr val="black"/>
                </a:solidFill>
                <a:latin typeface="Calibri" panose="020F0502020204030204" pitchFamily="34" charset="0"/>
              </a:rPr>
              <a:t>dodatkowe koszty inwestycji niezbędne do propagowania wytwarzania energii ze źródeł odnawialnych</a:t>
            </a:r>
            <a:r>
              <a:rPr lang="pl-PL" sz="1500" kern="0" dirty="0">
                <a:solidFill>
                  <a:prstClr val="black"/>
                </a:solidFill>
                <a:latin typeface="Calibri" panose="020F0502020204030204" pitchFamily="34" charset="0"/>
              </a:rPr>
              <a:t>. Ustala się je w następujący sposób:</a:t>
            </a:r>
          </a:p>
          <a:p>
            <a:pPr marL="628650" lvl="0" indent="-363538" algn="just" eaLnBrk="0" fontAlgn="base" hangingPunct="0">
              <a:spcBef>
                <a:spcPts val="600"/>
              </a:spcBef>
              <a:spcAft>
                <a:spcPts val="600"/>
              </a:spcAft>
              <a:buFont typeface="+mj-lt"/>
              <a:buAutoNum type="alphaLcParenR"/>
              <a:tabLst>
                <a:tab pos="628650" algn="l"/>
              </a:tabLst>
            </a:pPr>
            <a:r>
              <a:rPr lang="pl-PL" sz="1500" kern="0" dirty="0">
                <a:solidFill>
                  <a:prstClr val="black"/>
                </a:solidFill>
                <a:latin typeface="Calibri" panose="020F0502020204030204" pitchFamily="34" charset="0"/>
              </a:rPr>
              <a:t>w przypadku gdy koszty inwestycji w produkcję energii ze źródeł odnawialnych można wyodrębnić </a:t>
            </a:r>
            <a:r>
              <a:rPr lang="pl-PL" sz="1500" kern="0" dirty="0" smtClean="0">
                <a:solidFill>
                  <a:prstClr val="black"/>
                </a:solidFill>
                <a:latin typeface="Calibri" panose="020F0502020204030204" pitchFamily="34" charset="0"/>
              </a:rPr>
              <a:t/>
            </a:r>
            <a:br>
              <a:rPr lang="pl-PL" sz="1500" kern="0" dirty="0" smtClean="0">
                <a:solidFill>
                  <a:prstClr val="black"/>
                </a:solidFill>
                <a:latin typeface="Calibri" panose="020F0502020204030204" pitchFamily="34" charset="0"/>
              </a:rPr>
            </a:br>
            <a:r>
              <a:rPr lang="pl-PL" sz="1500" kern="0" dirty="0" smtClean="0">
                <a:solidFill>
                  <a:prstClr val="black"/>
                </a:solidFill>
                <a:latin typeface="Calibri" panose="020F0502020204030204" pitchFamily="34" charset="0"/>
              </a:rPr>
              <a:t>z </a:t>
            </a:r>
            <a:r>
              <a:rPr lang="pl-PL" sz="1500" kern="0" dirty="0">
                <a:solidFill>
                  <a:prstClr val="black"/>
                </a:solidFill>
                <a:latin typeface="Calibri" panose="020F0502020204030204" pitchFamily="34" charset="0"/>
              </a:rPr>
              <a:t>całkowitych kosztów inwestycji jako oddzielną inwestycję, na przykład jako łatwy do wyodrębnienia dodatkowy element w już istniejącym obiekcie, taki koszt związany z energią ze źródeł odnawialnych stanowi koszty kwalifikowalne;</a:t>
            </a:r>
          </a:p>
          <a:p>
            <a:pPr marL="628650" lvl="0" indent="-363538" algn="just" eaLnBrk="0" fontAlgn="base" hangingPunct="0">
              <a:spcBef>
                <a:spcPts val="600"/>
              </a:spcBef>
              <a:spcAft>
                <a:spcPts val="600"/>
              </a:spcAft>
              <a:buFont typeface="+mj-lt"/>
              <a:buAutoNum type="alphaLcParenR"/>
            </a:pPr>
            <a:r>
              <a:rPr lang="pl-PL" sz="1500" kern="0" dirty="0">
                <a:solidFill>
                  <a:prstClr val="black"/>
                </a:solidFill>
                <a:latin typeface="Calibri" panose="020F0502020204030204" pitchFamily="34" charset="0"/>
              </a:rPr>
              <a:t>w przypadku gdy koszty inwestycji w wytwarzanie energii ze źródeł odnawialnych można określić poprzez odniesienie do podobnej, mniej przyjaznej dla środowiska inwestycji, która prawdopodobnie zostałaby przeprowadzona w przypadku braku pomocy, taka różnica między kosztami obu inwestycji określa koszt związany z energią ze źródeł odnawialnych i stanowi koszty kwalifikowalne;</a:t>
            </a:r>
          </a:p>
          <a:p>
            <a:pPr marL="628650" lvl="0" indent="-363538" algn="just" eaLnBrk="0" fontAlgn="base" hangingPunct="0">
              <a:spcBef>
                <a:spcPts val="600"/>
              </a:spcBef>
              <a:spcAft>
                <a:spcPts val="600"/>
              </a:spcAft>
              <a:buFont typeface="+mj-lt"/>
              <a:buAutoNum type="alphaLcParenR"/>
            </a:pPr>
            <a:r>
              <a:rPr lang="pl-PL" sz="1500" kern="0" dirty="0">
                <a:solidFill>
                  <a:prstClr val="black"/>
                </a:solidFill>
                <a:latin typeface="Calibri" panose="020F0502020204030204" pitchFamily="34" charset="0"/>
              </a:rPr>
              <a:t>w przypadku niektórych małych instalacji, gdzie nie można określić mniej przyjaznej dla środowiska inwestycji, gdyż nie istnieją zakłady o ograniczonej wielkości, koszty kwalifikowalne stanowią całkowite koszty inwestycji w celu osiągnięcia wyższego poziomu ochrony środowiska.</a:t>
            </a:r>
          </a:p>
          <a:p>
            <a:pPr lvl="0" algn="just" eaLnBrk="0" fontAlgn="base" hangingPunct="0">
              <a:spcBef>
                <a:spcPts val="600"/>
              </a:spcBef>
              <a:spcAft>
                <a:spcPts val="600"/>
              </a:spcAft>
            </a:pPr>
            <a:r>
              <a:rPr lang="pl-PL" sz="1500" kern="0" dirty="0">
                <a:solidFill>
                  <a:prstClr val="black"/>
                </a:solidFill>
                <a:latin typeface="Calibri" panose="020F0502020204030204" pitchFamily="34" charset="0"/>
              </a:rPr>
              <a:t>Kosztów, które </a:t>
            </a:r>
            <a:r>
              <a:rPr lang="pl-PL" sz="1500" u="sng" kern="0" dirty="0">
                <a:solidFill>
                  <a:prstClr val="black"/>
                </a:solidFill>
                <a:latin typeface="Calibri" panose="020F0502020204030204" pitchFamily="34" charset="0"/>
              </a:rPr>
              <a:t>nie są bezpośrednio związane z osiągnięciem wyższego poziomu ochrony środowiska</a:t>
            </a:r>
            <a:r>
              <a:rPr lang="pl-PL" sz="1500" kern="0" dirty="0">
                <a:solidFill>
                  <a:prstClr val="black"/>
                </a:solidFill>
                <a:latin typeface="Calibri" panose="020F0502020204030204" pitchFamily="34" charset="0"/>
              </a:rPr>
              <a:t>, </a:t>
            </a:r>
            <a:r>
              <a:rPr lang="pl-PL" sz="1500" kern="0" dirty="0" smtClean="0">
                <a:solidFill>
                  <a:prstClr val="black"/>
                </a:solidFill>
                <a:latin typeface="Calibri" panose="020F0502020204030204" pitchFamily="34" charset="0"/>
              </a:rPr>
              <a:t/>
            </a:r>
            <a:br>
              <a:rPr lang="pl-PL" sz="1500" kern="0" dirty="0" smtClean="0">
                <a:solidFill>
                  <a:prstClr val="black"/>
                </a:solidFill>
                <a:latin typeface="Calibri" panose="020F0502020204030204" pitchFamily="34" charset="0"/>
              </a:rPr>
            </a:br>
            <a:r>
              <a:rPr lang="pl-PL" sz="1500" kern="0" dirty="0" smtClean="0">
                <a:solidFill>
                  <a:prstClr val="black"/>
                </a:solidFill>
                <a:latin typeface="Calibri" panose="020F0502020204030204" pitchFamily="34" charset="0"/>
              </a:rPr>
              <a:t>nie </a:t>
            </a:r>
            <a:r>
              <a:rPr lang="pl-PL" sz="1500" kern="0" dirty="0">
                <a:solidFill>
                  <a:prstClr val="black"/>
                </a:solidFill>
                <a:latin typeface="Calibri" panose="020F0502020204030204" pitchFamily="34" charset="0"/>
              </a:rPr>
              <a:t>uznaje się za kwalifikowalne</a:t>
            </a:r>
            <a:endParaRPr lang="pl-PL" dirty="0"/>
          </a:p>
        </p:txBody>
      </p:sp>
    </p:spTree>
    <p:extLst>
      <p:ext uri="{BB962C8B-B14F-4D97-AF65-F5344CB8AC3E}">
        <p14:creationId xmlns:p14="http://schemas.microsoft.com/office/powerpoint/2010/main" val="72762919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4976" y="1537627"/>
            <a:ext cx="8634047" cy="2862322"/>
          </a:xfrm>
          <a:prstGeom prst="rect">
            <a:avLst/>
          </a:prstGeom>
        </p:spPr>
        <p:txBody>
          <a:bodyPr wrap="square">
            <a:spAutoFit/>
          </a:bodyPr>
          <a:lstStyle/>
          <a:p>
            <a:pPr lvl="0" algn="just" eaLnBrk="0" fontAlgn="base" hangingPunct="0"/>
            <a:r>
              <a:rPr lang="pl-PL" u="sng" dirty="0">
                <a:solidFill>
                  <a:prstClr val="black"/>
                </a:solidFill>
                <a:latin typeface="Calibri" panose="020F0502020204030204" pitchFamily="34" charset="0"/>
              </a:rPr>
              <a:t>Intensywność:</a:t>
            </a:r>
          </a:p>
          <a:p>
            <a:pPr lvl="0" algn="just" eaLnBrk="0" fontAlgn="base" hangingPunct="0"/>
            <a:endParaRPr lang="pl-PL" u="sng" dirty="0">
              <a:solidFill>
                <a:prstClr val="black"/>
              </a:solidFill>
              <a:latin typeface="Calibri" panose="020F0502020204030204" pitchFamily="34" charset="0"/>
            </a:endParaRPr>
          </a:p>
          <a:p>
            <a:pPr marL="622300" lvl="0" indent="-266700" algn="just" eaLnBrk="0" fontAlgn="base" hangingPunct="0">
              <a:buFont typeface="+mj-lt"/>
              <a:buAutoNum type="alphaLcParenR"/>
            </a:pPr>
            <a:r>
              <a:rPr lang="pl-PL" dirty="0">
                <a:solidFill>
                  <a:prstClr val="black"/>
                </a:solidFill>
                <a:latin typeface="Calibri" panose="020F0502020204030204" pitchFamily="34" charset="0"/>
              </a:rPr>
              <a:t>45% kosztów kwalifikowalnych, jeśli koszty te oblicza się zgodnie z kryteriami określonymi w pkt a) lub b) powyżej + premia dla woj. pomorskiego 15 pkt proc. = </a:t>
            </a:r>
            <a:r>
              <a:rPr lang="pl-PL" b="1" u="sng" dirty="0">
                <a:solidFill>
                  <a:prstClr val="black"/>
                </a:solidFill>
                <a:latin typeface="Calibri" panose="020F0502020204030204" pitchFamily="34" charset="0"/>
              </a:rPr>
              <a:t>60%</a:t>
            </a:r>
            <a:r>
              <a:rPr lang="pl-PL" dirty="0">
                <a:solidFill>
                  <a:prstClr val="black"/>
                </a:solidFill>
                <a:latin typeface="Calibri" panose="020F0502020204030204" pitchFamily="34" charset="0"/>
              </a:rPr>
              <a:t>;</a:t>
            </a:r>
          </a:p>
          <a:p>
            <a:pPr marL="622300" lvl="0" indent="-266700" algn="just" eaLnBrk="0" fontAlgn="base" hangingPunct="0">
              <a:buFont typeface="+mj-lt"/>
              <a:buAutoNum type="alphaLcParenR"/>
            </a:pPr>
            <a:endParaRPr lang="pl-PL" dirty="0">
              <a:solidFill>
                <a:prstClr val="black"/>
              </a:solidFill>
              <a:latin typeface="Calibri" panose="020F0502020204030204" pitchFamily="34" charset="0"/>
            </a:endParaRPr>
          </a:p>
          <a:p>
            <a:pPr marL="622300" lvl="0" indent="-266700" algn="just" eaLnBrk="0" fontAlgn="base" hangingPunct="0">
              <a:buFont typeface="+mj-lt"/>
              <a:buAutoNum type="alphaLcParenR"/>
            </a:pPr>
            <a:r>
              <a:rPr lang="pl-PL" dirty="0">
                <a:solidFill>
                  <a:prstClr val="black"/>
                </a:solidFill>
                <a:latin typeface="Calibri" panose="020F0502020204030204" pitchFamily="34" charset="0"/>
              </a:rPr>
              <a:t>30% kosztów kwalifikowalnych, jeśli koszty te oblicza się zgodnie z kryteriami określonymi w pkt c) powyżej + premia dla woj. pomorskiego 15 pkt proc. = </a:t>
            </a:r>
            <a:r>
              <a:rPr lang="pl-PL" b="1" u="sng" dirty="0">
                <a:solidFill>
                  <a:prstClr val="black"/>
                </a:solidFill>
                <a:latin typeface="Calibri" panose="020F0502020204030204" pitchFamily="34" charset="0"/>
              </a:rPr>
              <a:t>45%</a:t>
            </a:r>
            <a:r>
              <a:rPr lang="pl-PL" dirty="0">
                <a:solidFill>
                  <a:prstClr val="black"/>
                </a:solidFill>
                <a:latin typeface="Calibri" panose="020F0502020204030204" pitchFamily="34" charset="0"/>
              </a:rPr>
              <a:t>.</a:t>
            </a:r>
          </a:p>
          <a:p>
            <a:pPr marL="355600" lvl="0" algn="just" eaLnBrk="0" fontAlgn="base" hangingPunct="0"/>
            <a:endParaRPr lang="pl-PL" dirty="0">
              <a:solidFill>
                <a:prstClr val="black"/>
              </a:solidFill>
              <a:latin typeface="Calibri" panose="020F0502020204030204" pitchFamily="34" charset="0"/>
            </a:endParaRPr>
          </a:p>
          <a:p>
            <a:pPr marL="285750" lvl="0" indent="-285750" algn="just" eaLnBrk="0" fontAlgn="base" hangingPunct="0">
              <a:buFont typeface="Arial" panose="020B0604020202020204" pitchFamily="34" charset="0"/>
              <a:buChar char="•"/>
            </a:pPr>
            <a:r>
              <a:rPr lang="pl-PL" dirty="0">
                <a:solidFill>
                  <a:prstClr val="black"/>
                </a:solidFill>
                <a:latin typeface="Calibri" panose="020F0502020204030204" pitchFamily="34" charset="0"/>
              </a:rPr>
              <a:t>+ </a:t>
            </a:r>
            <a:r>
              <a:rPr lang="pl-PL" dirty="0" smtClean="0">
                <a:solidFill>
                  <a:prstClr val="black"/>
                </a:solidFill>
                <a:latin typeface="Calibri" panose="020F0502020204030204" pitchFamily="34" charset="0"/>
              </a:rPr>
              <a:t>20 pkt </a:t>
            </a:r>
            <a:r>
              <a:rPr lang="pl-PL" dirty="0">
                <a:solidFill>
                  <a:prstClr val="black"/>
                </a:solidFill>
                <a:latin typeface="Calibri" panose="020F0502020204030204" pitchFamily="34" charset="0"/>
              </a:rPr>
              <a:t>proc. dla małych przedsiębiorstw, + 10 pkt proc. dla średnich przedsiębiorstw.</a:t>
            </a:r>
          </a:p>
        </p:txBody>
      </p:sp>
    </p:spTree>
    <p:extLst>
      <p:ext uri="{BB962C8B-B14F-4D97-AF65-F5344CB8AC3E}">
        <p14:creationId xmlns:p14="http://schemas.microsoft.com/office/powerpoint/2010/main" val="387583102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4977" y="1488671"/>
            <a:ext cx="8607669" cy="3539430"/>
          </a:xfrm>
          <a:prstGeom prst="rect">
            <a:avLst/>
          </a:prstGeom>
        </p:spPr>
        <p:txBody>
          <a:bodyPr wrap="square">
            <a:spAutoFit/>
          </a:bodyPr>
          <a:lstStyle/>
          <a:p>
            <a:pPr lvl="0" algn="ctr"/>
            <a:r>
              <a:rPr lang="pl-PL" sz="2200" b="1" dirty="0">
                <a:solidFill>
                  <a:prstClr val="black"/>
                </a:solidFill>
                <a:latin typeface="Calibri" panose="020F0502020204030204" pitchFamily="34" charset="0"/>
              </a:rPr>
              <a:t>Pomoc inwestycyjna na efektywny energetycznie system ciepłowniczy </a:t>
            </a:r>
            <a:r>
              <a:rPr lang="pl-PL" sz="2200" b="1" dirty="0" smtClean="0">
                <a:solidFill>
                  <a:prstClr val="black"/>
                </a:solidFill>
                <a:latin typeface="Calibri" panose="020F0502020204030204" pitchFamily="34" charset="0"/>
              </a:rPr>
              <a:t/>
            </a:r>
            <a:br>
              <a:rPr lang="pl-PL" sz="2200" b="1" dirty="0" smtClean="0">
                <a:solidFill>
                  <a:prstClr val="black"/>
                </a:solidFill>
                <a:latin typeface="Calibri" panose="020F0502020204030204" pitchFamily="34" charset="0"/>
              </a:rPr>
            </a:br>
            <a:r>
              <a:rPr lang="pl-PL" sz="2200" b="1" dirty="0" smtClean="0">
                <a:solidFill>
                  <a:prstClr val="black"/>
                </a:solidFill>
                <a:latin typeface="Calibri" panose="020F0502020204030204" pitchFamily="34" charset="0"/>
              </a:rPr>
              <a:t>i chłodniczy </a:t>
            </a:r>
            <a:r>
              <a:rPr lang="pl-PL" sz="2200" dirty="0" smtClean="0">
                <a:solidFill>
                  <a:prstClr val="black"/>
                </a:solidFill>
                <a:latin typeface="Calibri" panose="020F0502020204030204" pitchFamily="34" charset="0"/>
              </a:rPr>
              <a:t>- art</a:t>
            </a:r>
            <a:r>
              <a:rPr lang="pl-PL" sz="2200" dirty="0">
                <a:solidFill>
                  <a:prstClr val="black"/>
                </a:solidFill>
                <a:latin typeface="Calibri" panose="020F0502020204030204" pitchFamily="34" charset="0"/>
              </a:rPr>
              <a:t>. 46 </a:t>
            </a:r>
            <a:r>
              <a:rPr lang="pl-PL" sz="2200" dirty="0" smtClean="0">
                <a:solidFill>
                  <a:prstClr val="black"/>
                </a:solidFill>
                <a:latin typeface="Calibri" panose="020F0502020204030204" pitchFamily="34" charset="0"/>
              </a:rPr>
              <a:t>GBER</a:t>
            </a:r>
            <a:endParaRPr lang="pl-PL" sz="2200" dirty="0">
              <a:solidFill>
                <a:prstClr val="black"/>
              </a:solidFill>
              <a:latin typeface="Calibri" panose="020F0502020204030204" pitchFamily="34" charset="0"/>
            </a:endParaRPr>
          </a:p>
          <a:p>
            <a:pPr lvl="0" algn="ctr"/>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Koszty kwalifikowalne w przypadku zakładu produkcyjnego (</a:t>
            </a:r>
            <a:r>
              <a:rPr lang="pl-PL" dirty="0" err="1">
                <a:solidFill>
                  <a:srgbClr val="FF0000"/>
                </a:solidFill>
                <a:latin typeface="Calibri" panose="020F0502020204030204" pitchFamily="34" charset="0"/>
              </a:rPr>
              <a:t>production</a:t>
            </a:r>
            <a:r>
              <a:rPr lang="pl-PL" dirty="0">
                <a:solidFill>
                  <a:srgbClr val="FF0000"/>
                </a:solidFill>
                <a:latin typeface="Calibri" panose="020F0502020204030204" pitchFamily="34" charset="0"/>
              </a:rPr>
              <a:t> plant</a:t>
            </a:r>
            <a:r>
              <a:rPr lang="pl-PL" dirty="0">
                <a:solidFill>
                  <a:prstClr val="black"/>
                </a:solidFill>
                <a:latin typeface="Calibri" panose="020F0502020204030204" pitchFamily="34" charset="0"/>
              </a:rPr>
              <a:t>): dodatkowe koszty niezbędne do budowy, rozbudowy i odnowienia jednej lub większej liczby jednostek wytwórczych w celu ich eksploatacji jako efektywnego energetycznie systemu ciepłowniczego i chłodniczego w porównaniu z tradycyjnym zakładem produkcyjnym. Inwestycja stanowi integralną część efektywnego energetycznie systemu ciepłowniczego i chłodniczego.</a:t>
            </a:r>
          </a:p>
          <a:p>
            <a:pPr marL="285750" lvl="0" indent="-285750" algn="jus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Kosztami kwalifikowalnymi w przypadku sieci dystrybucji są koszty inwestycji.</a:t>
            </a:r>
          </a:p>
          <a:p>
            <a:pPr marL="285750" lvl="0" indent="-285750" algn="just">
              <a:buFont typeface="Arial" panose="020B0604020202020204" pitchFamily="34" charset="0"/>
              <a:buChar char="•"/>
            </a:pPr>
            <a:endParaRPr lang="pl-PL"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299322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1015" y="981777"/>
            <a:ext cx="8704385" cy="4937759"/>
          </a:xfrm>
        </p:spPr>
        <p:txBody>
          <a:bodyPr wrap="square">
            <a:normAutofit/>
          </a:bodyPr>
          <a:lstStyle/>
          <a:p>
            <a:pPr marL="0" indent="0" algn="just">
              <a:lnSpc>
                <a:spcPct val="100000"/>
              </a:lnSpc>
              <a:buNone/>
            </a:pPr>
            <a:r>
              <a:rPr lang="pl-PL" sz="2400" b="1" dirty="0" smtClean="0">
                <a:latin typeface="Calibri" panose="020F0502020204030204" pitchFamily="34" charset="0"/>
              </a:rPr>
              <a:t>Kiedy nie wystąpi korzyść ekonomiczna?</a:t>
            </a:r>
          </a:p>
          <a:p>
            <a:pPr marL="0" indent="0" algn="just">
              <a:lnSpc>
                <a:spcPct val="100000"/>
              </a:lnSpc>
              <a:buNone/>
            </a:pPr>
            <a:endParaRPr lang="pl-PL" sz="2400" dirty="0" smtClean="0">
              <a:latin typeface="Calibri" panose="020F0502020204030204" pitchFamily="34" charset="0"/>
            </a:endParaRPr>
          </a:p>
          <a:p>
            <a:pPr marL="571500" indent="-571500" algn="just">
              <a:lnSpc>
                <a:spcPct val="100000"/>
              </a:lnSpc>
              <a:buFont typeface="Arial" panose="020B0604020202020204" pitchFamily="34" charset="0"/>
              <a:buChar char="•"/>
            </a:pPr>
            <a:r>
              <a:rPr lang="pl-PL" sz="2400" dirty="0" smtClean="0">
                <a:latin typeface="Calibri" panose="020F0502020204030204" pitchFamily="34" charset="0"/>
              </a:rPr>
              <a:t>W przypadku wynagrodzenia za świadczenie usług w ogólnym interesie gospodarczym – łączne spełnienie 4 przesłanek z wyroku TSUE vs. </a:t>
            </a:r>
            <a:r>
              <a:rPr lang="pl-PL" sz="2400" i="1" dirty="0" err="1" smtClean="0">
                <a:latin typeface="Calibri" panose="020F0502020204030204" pitchFamily="34" charset="0"/>
              </a:rPr>
              <a:t>Altmark</a:t>
            </a:r>
            <a:r>
              <a:rPr lang="pl-PL" sz="2400" i="1" dirty="0" smtClean="0">
                <a:latin typeface="Calibri" panose="020F0502020204030204" pitchFamily="34" charset="0"/>
              </a:rPr>
              <a:t> Trans</a:t>
            </a:r>
            <a:r>
              <a:rPr lang="pl-PL" sz="2400" dirty="0" smtClean="0">
                <a:latin typeface="Calibri" panose="020F0502020204030204" pitchFamily="34" charset="0"/>
              </a:rPr>
              <a:t>.</a:t>
            </a:r>
          </a:p>
          <a:p>
            <a:pPr marL="571500" indent="-571500" algn="just">
              <a:lnSpc>
                <a:spcPct val="100000"/>
              </a:lnSpc>
              <a:buFont typeface="Arial" panose="020B0604020202020204" pitchFamily="34" charset="0"/>
              <a:buChar char="•"/>
            </a:pPr>
            <a:endParaRPr lang="pl-PL" sz="2400" dirty="0">
              <a:latin typeface="Calibri" panose="020F0502020204030204" pitchFamily="34" charset="0"/>
            </a:endParaRPr>
          </a:p>
          <a:p>
            <a:pPr marL="571500" indent="-571500" algn="just">
              <a:lnSpc>
                <a:spcPct val="100000"/>
              </a:lnSpc>
              <a:buFont typeface="Arial" panose="020B0604020202020204" pitchFamily="34" charset="0"/>
              <a:buChar char="•"/>
            </a:pPr>
            <a:r>
              <a:rPr lang="pl-PL" sz="2400" dirty="0" smtClean="0">
                <a:latin typeface="Calibri" panose="020F0502020204030204" pitchFamily="34" charset="0"/>
              </a:rPr>
              <a:t>Zrealizowanie transakcji gospodarczej zgodnie z normalnymi warunkami rynkowymi, tj. spełnienie testu prywatnego operatora rynkowego: w zależności od sytuacji – test prywatnego inwestora, test prywatnego wierzyciela, test prywatnego sprzedawcy.</a:t>
            </a:r>
          </a:p>
          <a:p>
            <a:pPr marL="571500" indent="-571500" algn="just">
              <a:lnSpc>
                <a:spcPct val="100000"/>
              </a:lnSpc>
              <a:buFont typeface="Arial" panose="020B0604020202020204" pitchFamily="34" charset="0"/>
              <a:buChar char="•"/>
            </a:pPr>
            <a:endParaRPr lang="pl-PL" sz="2400" dirty="0">
              <a:latin typeface="Calibri" panose="020F0502020204030204" pitchFamily="34" charset="0"/>
            </a:endParaRPr>
          </a:p>
        </p:txBody>
      </p:sp>
    </p:spTree>
    <p:extLst>
      <p:ext uri="{BB962C8B-B14F-4D97-AF65-F5344CB8AC3E}">
        <p14:creationId xmlns:p14="http://schemas.microsoft.com/office/powerpoint/2010/main" val="250688217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30823" y="1494501"/>
            <a:ext cx="8299939" cy="2585323"/>
          </a:xfrm>
          <a:prstGeom prst="rect">
            <a:avLst/>
          </a:prstGeom>
        </p:spPr>
        <p:txBody>
          <a:bodyPr wrap="square">
            <a:spAutoFit/>
          </a:bodyPr>
          <a:lstStyle/>
          <a:p>
            <a:pPr marL="285750" lvl="0" indent="-285750" algn="just">
              <a:buFont typeface="Arial" panose="020B0604020202020204" pitchFamily="34" charset="0"/>
              <a:buChar char="•"/>
            </a:pPr>
            <a:r>
              <a:rPr lang="pl-PL" u="sng" dirty="0" smtClean="0">
                <a:solidFill>
                  <a:prstClr val="black"/>
                </a:solidFill>
                <a:latin typeface="Calibri" panose="020F0502020204030204" pitchFamily="34" charset="0"/>
              </a:rPr>
              <a:t>Intensywność w przypadku </a:t>
            </a:r>
            <a:r>
              <a:rPr lang="pl-PL" b="1" u="sng" dirty="0" smtClean="0">
                <a:solidFill>
                  <a:prstClr val="black"/>
                </a:solidFill>
                <a:latin typeface="Calibri" panose="020F0502020204030204" pitchFamily="34" charset="0"/>
              </a:rPr>
              <a:t>zakładu produkcyjnego</a:t>
            </a:r>
            <a:r>
              <a:rPr lang="pl-PL" dirty="0" smtClean="0">
                <a:solidFill>
                  <a:prstClr val="black"/>
                </a:solidFill>
                <a:latin typeface="Calibri" panose="020F0502020204030204" pitchFamily="34" charset="0"/>
              </a:rPr>
              <a:t>: </a:t>
            </a:r>
            <a:endParaRPr lang="pl-PL" dirty="0">
              <a:solidFill>
                <a:prstClr val="black"/>
              </a:solidFill>
              <a:latin typeface="Calibri" panose="020F0502020204030204" pitchFamily="34" charset="0"/>
            </a:endParaRPr>
          </a:p>
          <a:p>
            <a:pPr marL="285750" lvl="0" indent="-285750" algn="just">
              <a:buFont typeface="Wingdings" panose="05000000000000000000" pitchFamily="2" charset="2"/>
              <a:buChar char="v"/>
            </a:pPr>
            <a:r>
              <a:rPr lang="pl-PL" dirty="0">
                <a:solidFill>
                  <a:prstClr val="black"/>
                </a:solidFill>
                <a:latin typeface="Calibri" panose="020F0502020204030204" pitchFamily="34" charset="0"/>
              </a:rPr>
              <a:t>Zasada: 45% kosztów </a:t>
            </a:r>
            <a:r>
              <a:rPr lang="pl-PL" dirty="0" smtClean="0">
                <a:solidFill>
                  <a:prstClr val="black"/>
                </a:solidFill>
                <a:latin typeface="Calibri" panose="020F0502020204030204" pitchFamily="34" charset="0"/>
              </a:rPr>
              <a:t>kwalifikowalnych + premia dla woj. pomorskiego 15 pkt proc. = </a:t>
            </a:r>
            <a:r>
              <a:rPr lang="pl-PL" b="1" u="sng" dirty="0" smtClean="0">
                <a:solidFill>
                  <a:prstClr val="black"/>
                </a:solidFill>
                <a:latin typeface="Calibri" panose="020F0502020204030204" pitchFamily="34" charset="0"/>
              </a:rPr>
              <a:t>60%</a:t>
            </a:r>
            <a:r>
              <a:rPr lang="pl-PL" dirty="0" smtClean="0">
                <a:solidFill>
                  <a:prstClr val="black"/>
                </a:solidFill>
                <a:latin typeface="Calibri" panose="020F0502020204030204" pitchFamily="34" charset="0"/>
              </a:rPr>
              <a:t>.</a:t>
            </a:r>
            <a:endParaRPr lang="pl-PL" dirty="0">
              <a:solidFill>
                <a:prstClr val="black"/>
              </a:solidFill>
              <a:latin typeface="Calibri" panose="020F0502020204030204" pitchFamily="34" charset="0"/>
            </a:endParaRPr>
          </a:p>
          <a:p>
            <a:pPr marL="285750" lvl="0" indent="-285750" algn="just">
              <a:buFont typeface="Wingdings" panose="05000000000000000000" pitchFamily="2" charset="2"/>
              <a:buChar char="v"/>
            </a:pPr>
            <a:r>
              <a:rPr lang="pl-PL" dirty="0">
                <a:solidFill>
                  <a:prstClr val="black"/>
                </a:solidFill>
                <a:latin typeface="Calibri" panose="020F0502020204030204" pitchFamily="34" charset="0"/>
              </a:rPr>
              <a:t>+ 20 pkt proc. dla małych przedsiębiorstw, + 10 pkt proc. dla średnich przedsiębiorstw.</a:t>
            </a:r>
          </a:p>
          <a:p>
            <a:pPr lvl="0" algn="just"/>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Kwota pomocy w przypadku </a:t>
            </a:r>
            <a:r>
              <a:rPr lang="pl-PL" b="1" dirty="0">
                <a:solidFill>
                  <a:prstClr val="black"/>
                </a:solidFill>
                <a:latin typeface="Calibri" panose="020F0502020204030204" pitchFamily="34" charset="0"/>
              </a:rPr>
              <a:t>sieci dystrybucji </a:t>
            </a:r>
            <a:r>
              <a:rPr lang="pl-PL" dirty="0">
                <a:solidFill>
                  <a:prstClr val="black"/>
                </a:solidFill>
                <a:latin typeface="Calibri" panose="020F0502020204030204" pitchFamily="34" charset="0"/>
              </a:rPr>
              <a:t>nie przekracza różnicy między kosztami kwalifikowalnymi a zyskiem operacyjnym. Zysk operacyjny odlicza się od kosztów kwalifikowalnych </a:t>
            </a:r>
            <a:r>
              <a:rPr lang="pl-PL" i="1" dirty="0">
                <a:solidFill>
                  <a:prstClr val="black"/>
                </a:solidFill>
                <a:latin typeface="Calibri" panose="020F0502020204030204" pitchFamily="34" charset="0"/>
              </a:rPr>
              <a:t>ex </a:t>
            </a:r>
            <a:r>
              <a:rPr lang="pl-PL" i="1" dirty="0" err="1">
                <a:solidFill>
                  <a:prstClr val="black"/>
                </a:solidFill>
                <a:latin typeface="Calibri" panose="020F0502020204030204" pitchFamily="34" charset="0"/>
              </a:rPr>
              <a:t>ante</a:t>
            </a:r>
            <a:r>
              <a:rPr lang="pl-PL" i="1" dirty="0">
                <a:solidFill>
                  <a:prstClr val="black"/>
                </a:solidFill>
                <a:latin typeface="Calibri" panose="020F0502020204030204" pitchFamily="34" charset="0"/>
              </a:rPr>
              <a:t> </a:t>
            </a:r>
            <a:r>
              <a:rPr lang="pl-PL" dirty="0">
                <a:solidFill>
                  <a:prstClr val="black"/>
                </a:solidFill>
                <a:latin typeface="Calibri" panose="020F0502020204030204" pitchFamily="34" charset="0"/>
              </a:rPr>
              <a:t>albo poprzez mechanizm wycofania.</a:t>
            </a:r>
          </a:p>
        </p:txBody>
      </p:sp>
    </p:spTree>
    <p:extLst>
      <p:ext uri="{BB962C8B-B14F-4D97-AF65-F5344CB8AC3E}">
        <p14:creationId xmlns:p14="http://schemas.microsoft.com/office/powerpoint/2010/main" val="273916933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4977" y="1278494"/>
            <a:ext cx="8598878" cy="4585871"/>
          </a:xfrm>
          <a:prstGeom prst="rect">
            <a:avLst/>
          </a:prstGeom>
        </p:spPr>
        <p:txBody>
          <a:bodyPr wrap="square">
            <a:spAutoFit/>
          </a:bodyPr>
          <a:lstStyle/>
          <a:p>
            <a:pPr lvl="0" algn="ctr" eaLnBrk="0" fontAlgn="base" hangingPunct="0">
              <a:spcBef>
                <a:spcPct val="0"/>
              </a:spcBef>
              <a:spcAft>
                <a:spcPct val="0"/>
              </a:spcAft>
            </a:pPr>
            <a:r>
              <a:rPr lang="pl-PL" sz="2200" b="1" dirty="0">
                <a:solidFill>
                  <a:prstClr val="black"/>
                </a:solidFill>
                <a:latin typeface="Calibri" panose="020F0502020204030204" pitchFamily="34" charset="0"/>
              </a:rPr>
              <a:t>Pomoc inwestycyjna na infrastrukturę </a:t>
            </a:r>
            <a:r>
              <a:rPr lang="pl-PL" sz="2200" b="1" dirty="0" smtClean="0">
                <a:solidFill>
                  <a:prstClr val="black"/>
                </a:solidFill>
                <a:latin typeface="Calibri" panose="020F0502020204030204" pitchFamily="34" charset="0"/>
              </a:rPr>
              <a:t>energetyczną </a:t>
            </a:r>
            <a:r>
              <a:rPr lang="pl-PL" sz="2200" dirty="0" smtClean="0">
                <a:solidFill>
                  <a:prstClr val="black"/>
                </a:solidFill>
                <a:latin typeface="Calibri" panose="020F0502020204030204" pitchFamily="34" charset="0"/>
              </a:rPr>
              <a:t>- </a:t>
            </a:r>
            <a:r>
              <a:rPr lang="pl-PL" sz="2200" dirty="0">
                <a:solidFill>
                  <a:prstClr val="black"/>
                </a:solidFill>
                <a:latin typeface="Calibri" panose="020F0502020204030204" pitchFamily="34" charset="0"/>
              </a:rPr>
              <a:t>a</a:t>
            </a:r>
            <a:r>
              <a:rPr lang="pl-PL" sz="2200" dirty="0" smtClean="0">
                <a:solidFill>
                  <a:prstClr val="black"/>
                </a:solidFill>
                <a:latin typeface="Calibri" panose="020F0502020204030204" pitchFamily="34" charset="0"/>
              </a:rPr>
              <a:t>rt</a:t>
            </a:r>
            <a:r>
              <a:rPr lang="pl-PL" sz="2200" dirty="0">
                <a:solidFill>
                  <a:prstClr val="black"/>
                </a:solidFill>
                <a:latin typeface="Calibri" panose="020F0502020204030204" pitchFamily="34" charset="0"/>
              </a:rPr>
              <a:t>. 48 </a:t>
            </a:r>
            <a:r>
              <a:rPr lang="pl-PL" sz="2200" dirty="0" smtClean="0">
                <a:solidFill>
                  <a:prstClr val="black"/>
                </a:solidFill>
                <a:latin typeface="Calibri" panose="020F0502020204030204" pitchFamily="34" charset="0"/>
              </a:rPr>
              <a:t>GBER</a:t>
            </a:r>
            <a:endParaRPr lang="pl-PL" sz="2200" dirty="0">
              <a:solidFill>
                <a:prstClr val="black"/>
              </a:solidFill>
              <a:latin typeface="Calibri" panose="020F0502020204030204" pitchFamily="34" charset="0"/>
            </a:endParaRPr>
          </a:p>
          <a:p>
            <a:pPr lvl="0" algn="ctr" eaLnBrk="0" fontAlgn="base" hangingPunct="0">
              <a:spcBef>
                <a:spcPct val="0"/>
              </a:spcBef>
              <a:spcAft>
                <a:spcPct val="0"/>
              </a:spcAft>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Pomoc przyznawana jest na rzecz infrastruktury energetycznej znajdującej się na obszarach objętych pomocą.</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Definicja infrastruktury energetycznej </a:t>
            </a:r>
            <a:r>
              <a:rPr lang="pl-PL" dirty="0" smtClean="0">
                <a:solidFill>
                  <a:prstClr val="black"/>
                </a:solidFill>
                <a:latin typeface="Calibri" panose="020F0502020204030204" pitchFamily="34" charset="0"/>
              </a:rPr>
              <a:t>- </a:t>
            </a:r>
            <a:r>
              <a:rPr lang="pl-PL" dirty="0">
                <a:solidFill>
                  <a:prstClr val="black"/>
                </a:solidFill>
                <a:latin typeface="Calibri" panose="020F0502020204030204" pitchFamily="34" charset="0"/>
              </a:rPr>
              <a:t>art. 2 pkt 130 </a:t>
            </a:r>
            <a:r>
              <a:rPr lang="pl-PL" dirty="0" smtClean="0">
                <a:solidFill>
                  <a:prstClr val="black"/>
                </a:solidFill>
                <a:latin typeface="Calibri" panose="020F0502020204030204" pitchFamily="34" charset="0"/>
              </a:rPr>
              <a:t>GBER.</a:t>
            </a: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Pomoc na inwestycje w projekty dotyczące magazynowania energii elektrycznej i gazu oraz infrastrukturę naftową </a:t>
            </a:r>
            <a:r>
              <a:rPr lang="pl-PL" u="sng" dirty="0">
                <a:solidFill>
                  <a:prstClr val="black"/>
                </a:solidFill>
                <a:latin typeface="Calibri" panose="020F0502020204030204" pitchFamily="34" charset="0"/>
              </a:rPr>
              <a:t>nie jest wyłączona</a:t>
            </a:r>
            <a:r>
              <a:rPr lang="pl-PL" dirty="0">
                <a:solidFill>
                  <a:prstClr val="black"/>
                </a:solidFill>
                <a:latin typeface="Calibri" panose="020F0502020204030204" pitchFamily="34" charset="0"/>
              </a:rPr>
              <a:t> z obowiązku zgłoszenia na mocy tego przepisu.</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Koszty kwalifikowalne: koszty inwestycji.</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Kwota pomocy nie przekracza różnicy między kosztami kwalifikowalnymi a zyskiem operacyjnym z inwestycji. Zysk operacyjny odlicza się od kosztów kwalifikowalnych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i="1" dirty="0" smtClean="0">
                <a:solidFill>
                  <a:prstClr val="black"/>
                </a:solidFill>
                <a:latin typeface="Calibri" panose="020F0502020204030204" pitchFamily="34" charset="0"/>
              </a:rPr>
              <a:t>ex </a:t>
            </a:r>
            <a:r>
              <a:rPr lang="pl-PL" i="1" dirty="0" err="1">
                <a:solidFill>
                  <a:prstClr val="black"/>
                </a:solidFill>
                <a:latin typeface="Calibri" panose="020F0502020204030204" pitchFamily="34" charset="0"/>
              </a:rPr>
              <a:t>ante</a:t>
            </a:r>
            <a:r>
              <a:rPr lang="pl-PL" i="1" dirty="0">
                <a:solidFill>
                  <a:prstClr val="black"/>
                </a:solidFill>
                <a:latin typeface="Calibri" panose="020F0502020204030204" pitchFamily="34" charset="0"/>
              </a:rPr>
              <a:t> </a:t>
            </a:r>
            <a:r>
              <a:rPr lang="pl-PL" dirty="0">
                <a:solidFill>
                  <a:prstClr val="black"/>
                </a:solidFill>
                <a:latin typeface="Calibri" panose="020F0502020204030204" pitchFamily="34" charset="0"/>
              </a:rPr>
              <a:t>albo poprzez mechanizm wycofania.</a:t>
            </a:r>
          </a:p>
        </p:txBody>
      </p:sp>
    </p:spTree>
    <p:extLst>
      <p:ext uri="{BB962C8B-B14F-4D97-AF65-F5344CB8AC3E}">
        <p14:creationId xmlns:p14="http://schemas.microsoft.com/office/powerpoint/2010/main" val="47127906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39615" y="1494133"/>
            <a:ext cx="8308731" cy="3699474"/>
          </a:xfrm>
          <a:prstGeom prst="rect">
            <a:avLst/>
          </a:prstGeom>
        </p:spPr>
        <p:txBody>
          <a:bodyPr wrap="square">
            <a:spAutoFit/>
          </a:bodyPr>
          <a:lstStyle/>
          <a:p>
            <a:pPr lvl="0" algn="ctr" eaLnBrk="0" fontAlgn="base" hangingPunct="0">
              <a:spcBef>
                <a:spcPct val="20000"/>
              </a:spcBef>
              <a:spcAft>
                <a:spcPct val="0"/>
              </a:spcAft>
            </a:pPr>
            <a:r>
              <a:rPr lang="pl-PL" sz="2200" b="1" kern="0" dirty="0">
                <a:solidFill>
                  <a:prstClr val="black"/>
                </a:solidFill>
                <a:latin typeface="Calibri" panose="020F0502020204030204" pitchFamily="34" charset="0"/>
              </a:rPr>
              <a:t>Pomoc na badania środowiska </a:t>
            </a:r>
            <a:r>
              <a:rPr lang="pl-PL" sz="2200" kern="0" dirty="0" smtClean="0">
                <a:solidFill>
                  <a:prstClr val="black"/>
                </a:solidFill>
                <a:latin typeface="Calibri" panose="020F0502020204030204" pitchFamily="34" charset="0"/>
              </a:rPr>
              <a:t>- </a:t>
            </a:r>
            <a:r>
              <a:rPr lang="pl-PL" sz="2200" kern="0" dirty="0">
                <a:solidFill>
                  <a:prstClr val="black"/>
                </a:solidFill>
                <a:latin typeface="Calibri" panose="020F0502020204030204" pitchFamily="34" charset="0"/>
              </a:rPr>
              <a:t>art. 49 GBER</a:t>
            </a:r>
          </a:p>
          <a:p>
            <a:pPr lvl="0" algn="ctr" eaLnBrk="0" fontAlgn="base" hangingPunct="0">
              <a:spcBef>
                <a:spcPct val="20000"/>
              </a:spcBef>
              <a:spcAft>
                <a:spcPct val="0"/>
              </a:spcAft>
            </a:pPr>
            <a:endParaRPr lang="pl-PL" b="1" kern="0" dirty="0">
              <a:solidFill>
                <a:prstClr val="black"/>
              </a:solidFill>
              <a:latin typeface="Calibri" panose="020F0502020204030204" pitchFamily="34" charset="0"/>
            </a:endParaRPr>
          </a:p>
          <a:p>
            <a:pPr marL="285750" lvl="0" indent="-285750" algn="just" eaLnBrk="0" fontAlgn="base" hangingPunct="0">
              <a:spcBef>
                <a:spcPct val="20000"/>
              </a:spcBef>
              <a:spcAft>
                <a:spcPct val="0"/>
              </a:spcAft>
              <a:buFont typeface="Arial" panose="020B0604020202020204" pitchFamily="34" charset="0"/>
              <a:buChar char="•"/>
            </a:pPr>
            <a:r>
              <a:rPr lang="pl-PL" kern="0" dirty="0">
                <a:solidFill>
                  <a:prstClr val="black"/>
                </a:solidFill>
                <a:latin typeface="Calibri" panose="020F0502020204030204" pitchFamily="34" charset="0"/>
              </a:rPr>
              <a:t>Kwalifikowalne projekty: badania, tym audyty energetyczne, bezpośrednio związane z inwestycjami:</a:t>
            </a:r>
          </a:p>
          <a:p>
            <a:pPr marL="542925" lvl="1" indent="-285750" algn="just" eaLnBrk="0" fontAlgn="base" hangingPunct="0">
              <a:spcBef>
                <a:spcPct val="20000"/>
              </a:spcBef>
              <a:spcAft>
                <a:spcPct val="0"/>
              </a:spcAft>
              <a:buFont typeface="Wingdings" panose="05000000000000000000" pitchFamily="2" charset="2"/>
              <a:buChar char="v"/>
            </a:pPr>
            <a:r>
              <a:rPr lang="pl-PL" kern="0" dirty="0">
                <a:solidFill>
                  <a:prstClr val="black"/>
                </a:solidFill>
                <a:latin typeface="Calibri" panose="020F0502020204030204" pitchFamily="34" charset="0"/>
              </a:rPr>
              <a:t>w środki wspierające efektywność energetyczną;</a:t>
            </a:r>
          </a:p>
          <a:p>
            <a:pPr marL="539750" lvl="1" indent="-269875" algn="just" eaLnBrk="0" fontAlgn="base" hangingPunct="0">
              <a:spcBef>
                <a:spcPct val="20000"/>
              </a:spcBef>
              <a:spcAft>
                <a:spcPct val="0"/>
              </a:spcAft>
              <a:buFont typeface="Wingdings" panose="05000000000000000000" pitchFamily="2" charset="2"/>
              <a:buChar char="v"/>
            </a:pPr>
            <a:r>
              <a:rPr lang="pl-PL" kern="0" dirty="0">
                <a:solidFill>
                  <a:prstClr val="black"/>
                </a:solidFill>
                <a:latin typeface="Calibri" panose="020F0502020204030204" pitchFamily="34" charset="0"/>
              </a:rPr>
              <a:t>w układy wysokosprawnej kogeneracji;</a:t>
            </a:r>
          </a:p>
          <a:p>
            <a:pPr marL="539750" lvl="1" indent="-269875" algn="just" eaLnBrk="0" fontAlgn="base" hangingPunct="0">
              <a:spcBef>
                <a:spcPct val="20000"/>
              </a:spcBef>
              <a:spcAft>
                <a:spcPct val="0"/>
              </a:spcAft>
              <a:buFont typeface="Wingdings" panose="05000000000000000000" pitchFamily="2" charset="2"/>
              <a:buChar char="v"/>
            </a:pPr>
            <a:r>
              <a:rPr lang="pl-PL" kern="0" dirty="0">
                <a:solidFill>
                  <a:prstClr val="black"/>
                </a:solidFill>
                <a:latin typeface="Calibri" panose="020F0502020204030204" pitchFamily="34" charset="0"/>
              </a:rPr>
              <a:t>w środki mające na celu propagowanie energii ze źródeł </a:t>
            </a:r>
            <a:r>
              <a:rPr lang="pl-PL" kern="0" dirty="0" smtClean="0">
                <a:solidFill>
                  <a:prstClr val="black"/>
                </a:solidFill>
                <a:latin typeface="Calibri" panose="020F0502020204030204" pitchFamily="34" charset="0"/>
              </a:rPr>
              <a:t>odnawialnych,</a:t>
            </a:r>
          </a:p>
          <a:p>
            <a:pPr marL="539750" lvl="1" indent="-269875" algn="just" eaLnBrk="0" fontAlgn="base" hangingPunct="0">
              <a:spcBef>
                <a:spcPct val="20000"/>
              </a:spcBef>
              <a:spcAft>
                <a:spcPct val="0"/>
              </a:spcAft>
              <a:buFont typeface="Wingdings" panose="05000000000000000000" pitchFamily="2" charset="2"/>
              <a:buChar char="v"/>
            </a:pPr>
            <a:r>
              <a:rPr lang="pl-PL" kern="0" dirty="0" smtClean="0">
                <a:solidFill>
                  <a:prstClr val="black"/>
                </a:solidFill>
                <a:latin typeface="Calibri" panose="020F0502020204030204" pitchFamily="34" charset="0"/>
              </a:rPr>
              <a:t>w efektywny energetycznie system ciepłowniczy i chłodniczy,</a:t>
            </a:r>
          </a:p>
          <a:p>
            <a:pPr marL="539750" lvl="1" indent="-269875" algn="just" eaLnBrk="0" fontAlgn="base" hangingPunct="0">
              <a:spcBef>
                <a:spcPct val="20000"/>
              </a:spcBef>
              <a:spcAft>
                <a:spcPct val="0"/>
              </a:spcAft>
              <a:buFont typeface="Wingdings" panose="05000000000000000000" pitchFamily="2" charset="2"/>
              <a:buChar char="v"/>
            </a:pPr>
            <a:r>
              <a:rPr lang="pl-PL" kern="0" dirty="0" smtClean="0">
                <a:solidFill>
                  <a:prstClr val="black"/>
                </a:solidFill>
                <a:latin typeface="Calibri" panose="020F0502020204030204" pitchFamily="34" charset="0"/>
              </a:rPr>
              <a:t> w infrastrukturę energetyczną.</a:t>
            </a:r>
          </a:p>
          <a:p>
            <a:pPr marL="539750" lvl="1" indent="-269875" algn="just" eaLnBrk="0" fontAlgn="base" hangingPunct="0">
              <a:spcBef>
                <a:spcPct val="20000"/>
              </a:spcBef>
              <a:spcAft>
                <a:spcPct val="0"/>
              </a:spcAft>
              <a:buFont typeface="Wingdings" panose="05000000000000000000" pitchFamily="2" charset="2"/>
              <a:buChar char="v"/>
            </a:pPr>
            <a:endParaRPr lang="pl-PL" kern="0" dirty="0">
              <a:solidFill>
                <a:prstClr val="black"/>
              </a:solidFill>
              <a:latin typeface="Calibri" panose="020F0502020204030204" pitchFamily="34" charset="0"/>
            </a:endParaRPr>
          </a:p>
          <a:p>
            <a:pPr marL="285750" lvl="0" indent="-285750" algn="just" eaLnBrk="0" fontAlgn="base" hangingPunct="0">
              <a:spcBef>
                <a:spcPct val="20000"/>
              </a:spcBef>
              <a:spcAft>
                <a:spcPct val="0"/>
              </a:spcAft>
              <a:buFont typeface="Arial" panose="020B0604020202020204" pitchFamily="34" charset="0"/>
              <a:buChar char="•"/>
            </a:pPr>
            <a:r>
              <a:rPr lang="pl-PL" u="sng" kern="0" dirty="0" smtClean="0">
                <a:solidFill>
                  <a:prstClr val="black"/>
                </a:solidFill>
                <a:latin typeface="Calibri" panose="020F0502020204030204" pitchFamily="34" charset="0"/>
              </a:rPr>
              <a:t>Koszty </a:t>
            </a:r>
            <a:r>
              <a:rPr lang="pl-PL" u="sng" kern="0" dirty="0">
                <a:solidFill>
                  <a:prstClr val="black"/>
                </a:solidFill>
                <a:latin typeface="Calibri" panose="020F0502020204030204" pitchFamily="34" charset="0"/>
              </a:rPr>
              <a:t>kwalifikowalne:</a:t>
            </a:r>
            <a:r>
              <a:rPr lang="pl-PL" kern="0" dirty="0">
                <a:solidFill>
                  <a:prstClr val="black"/>
                </a:solidFill>
                <a:latin typeface="Calibri" panose="020F0502020204030204" pitchFamily="34" charset="0"/>
              </a:rPr>
              <a:t> koszty realizacji badań</a:t>
            </a:r>
            <a:r>
              <a:rPr lang="pl-PL" kern="0" dirty="0" smtClean="0">
                <a:solidFill>
                  <a:prstClr val="black"/>
                </a:solidFill>
                <a:latin typeface="Calibri" panose="020F0502020204030204" pitchFamily="34" charset="0"/>
              </a:rPr>
              <a:t>.</a:t>
            </a:r>
            <a:endParaRPr lang="pl-PL" kern="0" dirty="0">
              <a:solidFill>
                <a:prstClr val="black"/>
              </a:solidFill>
              <a:latin typeface="Calibri" panose="020F0502020204030204" pitchFamily="34" charset="0"/>
            </a:endParaRPr>
          </a:p>
        </p:txBody>
      </p:sp>
    </p:spTree>
    <p:extLst>
      <p:ext uri="{BB962C8B-B14F-4D97-AF65-F5344CB8AC3E}">
        <p14:creationId xmlns:p14="http://schemas.microsoft.com/office/powerpoint/2010/main" val="312673085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48407" y="1489041"/>
            <a:ext cx="8405447" cy="3748719"/>
          </a:xfrm>
          <a:prstGeom prst="rect">
            <a:avLst/>
          </a:prstGeom>
        </p:spPr>
        <p:txBody>
          <a:bodyPr wrap="square">
            <a:spAutoFit/>
          </a:bodyPr>
          <a:lstStyle/>
          <a:p>
            <a:pPr marL="285750" lvl="0" indent="-285750" algn="just" eaLnBrk="0" fontAlgn="base" hangingPunct="0">
              <a:spcBef>
                <a:spcPct val="20000"/>
              </a:spcBef>
              <a:spcAft>
                <a:spcPct val="0"/>
              </a:spcAft>
              <a:buFont typeface="Arial" panose="020B0604020202020204" pitchFamily="34" charset="0"/>
              <a:buChar char="•"/>
            </a:pPr>
            <a:r>
              <a:rPr lang="pl-PL" u="sng" kern="0" dirty="0">
                <a:solidFill>
                  <a:prstClr val="black"/>
                </a:solidFill>
                <a:latin typeface="Calibri" panose="020F0502020204030204" pitchFamily="34" charset="0"/>
              </a:rPr>
              <a:t>Intensywność</a:t>
            </a:r>
            <a:r>
              <a:rPr lang="pl-PL" u="sng" kern="0" dirty="0" smtClean="0">
                <a:solidFill>
                  <a:prstClr val="black"/>
                </a:solidFill>
                <a:latin typeface="Calibri" panose="020F0502020204030204" pitchFamily="34" charset="0"/>
              </a:rPr>
              <a:t>:</a:t>
            </a:r>
          </a:p>
          <a:p>
            <a:pPr marL="285750" lvl="0" indent="-285750" algn="just" eaLnBrk="0" fontAlgn="base" hangingPunct="0">
              <a:spcBef>
                <a:spcPct val="20000"/>
              </a:spcBef>
              <a:spcAft>
                <a:spcPct val="0"/>
              </a:spcAft>
              <a:buFont typeface="Arial" panose="020B0604020202020204" pitchFamily="34" charset="0"/>
              <a:buChar char="•"/>
            </a:pPr>
            <a:endParaRPr lang="pl-PL" u="sng" kern="0" dirty="0">
              <a:solidFill>
                <a:prstClr val="black"/>
              </a:solidFill>
              <a:latin typeface="Calibri" panose="020F0502020204030204" pitchFamily="34" charset="0"/>
            </a:endParaRPr>
          </a:p>
          <a:p>
            <a:pPr marL="285750" lvl="0" indent="-285750" algn="just" eaLnBrk="0" fontAlgn="base" hangingPunct="0">
              <a:spcBef>
                <a:spcPct val="20000"/>
              </a:spcBef>
              <a:spcAft>
                <a:spcPct val="0"/>
              </a:spcAft>
              <a:buFont typeface="Wingdings" panose="05000000000000000000" pitchFamily="2" charset="2"/>
              <a:buChar char="v"/>
            </a:pPr>
            <a:r>
              <a:rPr lang="pl-PL" kern="0" dirty="0">
                <a:solidFill>
                  <a:prstClr val="black"/>
                </a:solidFill>
                <a:latin typeface="Calibri" panose="020F0502020204030204" pitchFamily="34" charset="0"/>
              </a:rPr>
              <a:t>Zasada: 50% kosztów kwalifikowalnych.</a:t>
            </a:r>
          </a:p>
          <a:p>
            <a:pPr marL="536575" lvl="0" indent="-266700" algn="just" eaLnBrk="0" fontAlgn="base" hangingPunct="0">
              <a:spcBef>
                <a:spcPct val="20000"/>
              </a:spcBef>
              <a:spcAft>
                <a:spcPct val="0"/>
              </a:spcAft>
              <a:buFontTx/>
              <a:buChar char="•"/>
            </a:pPr>
            <a:r>
              <a:rPr lang="pl-PL" kern="0" dirty="0">
                <a:solidFill>
                  <a:prstClr val="black"/>
                </a:solidFill>
                <a:latin typeface="Calibri" panose="020F0502020204030204" pitchFamily="34" charset="0"/>
              </a:rPr>
              <a:t>+ 20 punktów procentowych w przypadku badań przeprowadzanych w imieniu małych przedsiębiorstw, </a:t>
            </a:r>
          </a:p>
          <a:p>
            <a:pPr marL="555625" lvl="0" indent="-285750" algn="just" eaLnBrk="0" fontAlgn="base" hangingPunct="0">
              <a:spcBef>
                <a:spcPct val="20000"/>
              </a:spcBef>
              <a:spcAft>
                <a:spcPct val="0"/>
              </a:spcAft>
              <a:buFontTx/>
              <a:buChar char="•"/>
            </a:pPr>
            <a:r>
              <a:rPr lang="pl-PL" kern="0" dirty="0">
                <a:solidFill>
                  <a:prstClr val="black"/>
                </a:solidFill>
                <a:latin typeface="Calibri" panose="020F0502020204030204" pitchFamily="34" charset="0"/>
              </a:rPr>
              <a:t>+ 10 punktów procentowych w przypadku badań przeprowadzanych w imieniu średnich przedsiębiorstw.</a:t>
            </a:r>
          </a:p>
          <a:p>
            <a:pPr marL="285750" lvl="0" indent="-285750" algn="just" eaLnBrk="0" fontAlgn="base" hangingPunct="0">
              <a:spcBef>
                <a:spcPct val="20000"/>
              </a:spcBef>
              <a:spcAft>
                <a:spcPct val="0"/>
              </a:spcAft>
              <a:buFont typeface="Wingdings" panose="05000000000000000000" pitchFamily="2" charset="2"/>
              <a:buChar char="v"/>
            </a:pPr>
            <a:endParaRPr lang="pl-PL" kern="0" dirty="0">
              <a:solidFill>
                <a:prstClr val="black"/>
              </a:solidFill>
              <a:latin typeface="Calibri" panose="020F0502020204030204" pitchFamily="34" charset="0"/>
            </a:endParaRPr>
          </a:p>
          <a:p>
            <a:pPr lvl="0" algn="just" eaLnBrk="0" fontAlgn="base" hangingPunct="0">
              <a:spcBef>
                <a:spcPct val="20000"/>
              </a:spcBef>
              <a:spcAft>
                <a:spcPct val="0"/>
              </a:spcAft>
            </a:pPr>
            <a:r>
              <a:rPr lang="pl-PL" kern="0" dirty="0">
                <a:solidFill>
                  <a:prstClr val="black"/>
                </a:solidFill>
                <a:latin typeface="Calibri" panose="020F0502020204030204" pitchFamily="34" charset="0"/>
              </a:rPr>
              <a:t>Pomoc nie może zostać przyznana dużym przedsiębiorstwom na obowiązkowe audyty energetyczne (art. 8 ust. 4 dyrektywy 2012/27/UE z dnia 25 października 2012 r. </a:t>
            </a:r>
            <a:r>
              <a:rPr lang="pl-PL" kern="0" dirty="0" smtClean="0">
                <a:solidFill>
                  <a:prstClr val="black"/>
                </a:solidFill>
                <a:latin typeface="Calibri" panose="020F0502020204030204" pitchFamily="34" charset="0"/>
              </a:rPr>
              <a:t/>
            </a:r>
            <a:br>
              <a:rPr lang="pl-PL" kern="0" dirty="0" smtClean="0">
                <a:solidFill>
                  <a:prstClr val="black"/>
                </a:solidFill>
                <a:latin typeface="Calibri" panose="020F0502020204030204" pitchFamily="34" charset="0"/>
              </a:rPr>
            </a:br>
            <a:r>
              <a:rPr lang="pl-PL" kern="0" dirty="0" smtClean="0">
                <a:solidFill>
                  <a:prstClr val="black"/>
                </a:solidFill>
                <a:latin typeface="Calibri" panose="020F0502020204030204" pitchFamily="34" charset="0"/>
              </a:rPr>
              <a:t>w </a:t>
            </a:r>
            <a:r>
              <a:rPr lang="pl-PL" kern="0" dirty="0">
                <a:solidFill>
                  <a:prstClr val="black"/>
                </a:solidFill>
                <a:latin typeface="Calibri" panose="020F0502020204030204" pitchFamily="34" charset="0"/>
              </a:rPr>
              <a:t>sprawie efektywności energetycznej), chyba że taki audyt energetyczny jest prowadzony w uzupełnieniu obowiązkowego audytu energetycznego.</a:t>
            </a:r>
          </a:p>
        </p:txBody>
      </p:sp>
    </p:spTree>
    <p:extLst>
      <p:ext uri="{BB962C8B-B14F-4D97-AF65-F5344CB8AC3E}">
        <p14:creationId xmlns:p14="http://schemas.microsoft.com/office/powerpoint/2010/main" val="214260317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5992" y="1400748"/>
            <a:ext cx="8264770" cy="4093428"/>
          </a:xfrm>
          <a:prstGeom prst="rect">
            <a:avLst/>
          </a:prstGeom>
        </p:spPr>
        <p:txBody>
          <a:bodyPr wrap="square">
            <a:spAutoFit/>
          </a:bodyPr>
          <a:lstStyle/>
          <a:p>
            <a:pPr lvl="0" algn="ctr" eaLnBrk="0" fontAlgn="base" hangingPunct="0">
              <a:spcAft>
                <a:spcPct val="0"/>
              </a:spcAft>
            </a:pPr>
            <a:r>
              <a:rPr lang="pl-PL" sz="2400" b="1" kern="0" dirty="0">
                <a:solidFill>
                  <a:prstClr val="black"/>
                </a:solidFill>
                <a:latin typeface="Calibri" panose="020F0502020204030204" pitchFamily="34" charset="0"/>
              </a:rPr>
              <a:t>Pomoc na kulturę i zachowanie dziedzictwa kulturowego </a:t>
            </a:r>
            <a:r>
              <a:rPr lang="pl-PL" sz="2400" b="1" kern="0" dirty="0" smtClean="0">
                <a:solidFill>
                  <a:prstClr val="black"/>
                </a:solidFill>
                <a:latin typeface="Calibri" panose="020F0502020204030204" pitchFamily="34" charset="0"/>
              </a:rPr>
              <a:t/>
            </a:r>
            <a:br>
              <a:rPr lang="pl-PL" sz="2400" b="1" kern="0" dirty="0" smtClean="0">
                <a:solidFill>
                  <a:prstClr val="black"/>
                </a:solidFill>
                <a:latin typeface="Calibri" panose="020F0502020204030204" pitchFamily="34" charset="0"/>
              </a:rPr>
            </a:br>
            <a:r>
              <a:rPr lang="pl-PL" sz="2400" kern="0" dirty="0" smtClean="0">
                <a:solidFill>
                  <a:prstClr val="black"/>
                </a:solidFill>
                <a:latin typeface="Calibri" panose="020F0502020204030204" pitchFamily="34" charset="0"/>
              </a:rPr>
              <a:t>- </a:t>
            </a:r>
            <a:r>
              <a:rPr lang="pl-PL" sz="2400" kern="0" dirty="0">
                <a:solidFill>
                  <a:prstClr val="black"/>
                </a:solidFill>
                <a:latin typeface="Calibri" panose="020F0502020204030204" pitchFamily="34" charset="0"/>
              </a:rPr>
              <a:t>art. 53 </a:t>
            </a:r>
            <a:r>
              <a:rPr lang="pl-PL" sz="2400" kern="0" dirty="0" smtClean="0">
                <a:solidFill>
                  <a:prstClr val="black"/>
                </a:solidFill>
                <a:latin typeface="Calibri" panose="020F0502020204030204" pitchFamily="34" charset="0"/>
              </a:rPr>
              <a:t>GBER</a:t>
            </a:r>
          </a:p>
          <a:p>
            <a:pPr lvl="0" algn="ctr" eaLnBrk="0" fontAlgn="base" hangingPunct="0">
              <a:spcAft>
                <a:spcPct val="0"/>
              </a:spcAft>
            </a:pPr>
            <a:endParaRPr lang="pl-PL" sz="2000" kern="0" dirty="0" smtClean="0">
              <a:solidFill>
                <a:prstClr val="black"/>
              </a:solidFill>
              <a:latin typeface="Calibri" panose="020F0502020204030204" pitchFamily="34" charset="0"/>
            </a:endParaRPr>
          </a:p>
          <a:p>
            <a:pPr lvl="0" algn="just" eaLnBrk="0" fontAlgn="base" hangingPunct="0">
              <a:spcAft>
                <a:spcPct val="0"/>
              </a:spcAft>
            </a:pPr>
            <a:r>
              <a:rPr lang="pl-PL" sz="1600" u="sng" kern="0" dirty="0">
                <a:solidFill>
                  <a:prstClr val="black"/>
                </a:solidFill>
                <a:latin typeface="Calibri" panose="020F0502020204030204" pitchFamily="34" charset="0"/>
              </a:rPr>
              <a:t>Pomoc może być udzielana na:</a:t>
            </a:r>
          </a:p>
          <a:p>
            <a:pPr lvl="0" algn="just" eaLnBrk="0" fontAlgn="base" hangingPunct="0">
              <a:spcAft>
                <a:spcPct val="0"/>
              </a:spcAft>
            </a:pPr>
            <a:endParaRPr lang="pl-PL" sz="1600" u="sng" kern="0" dirty="0">
              <a:solidFill>
                <a:prstClr val="black"/>
              </a:solidFill>
              <a:latin typeface="Calibri" panose="020F0502020204030204" pitchFamily="34" charset="0"/>
            </a:endParaRPr>
          </a:p>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muzea, archiwa, biblioteki, ośrodki lub przestrzenie kulturalne i artystyczne, teatry, opery, sale koncertowe, inne organizacje wystawiające widowiska sceniczne, instytucje odpowiedzialne za dziedzictwo filmowe oraz inne podobne infrastruktury, organizacje </a:t>
            </a:r>
            <a:br>
              <a:rPr lang="pl-PL" sz="1600" kern="0" dirty="0">
                <a:solidFill>
                  <a:prstClr val="black"/>
                </a:solidFill>
                <a:latin typeface="Calibri" panose="020F0502020204030204" pitchFamily="34" charset="0"/>
              </a:rPr>
            </a:br>
            <a:r>
              <a:rPr lang="pl-PL" sz="1600" kern="0" dirty="0">
                <a:solidFill>
                  <a:prstClr val="black"/>
                </a:solidFill>
                <a:latin typeface="Calibri" panose="020F0502020204030204" pitchFamily="34" charset="0"/>
              </a:rPr>
              <a:t>i instytucje kulturalne i artystyczne</a:t>
            </a:r>
            <a:r>
              <a:rPr lang="pl-PL" sz="1600" kern="0" dirty="0" smtClean="0">
                <a:solidFill>
                  <a:prstClr val="black"/>
                </a:solidFill>
                <a:latin typeface="Calibri" panose="020F0502020204030204" pitchFamily="34" charset="0"/>
              </a:rPr>
              <a:t>;</a:t>
            </a:r>
          </a:p>
          <a:p>
            <a:pPr marL="342900" lvl="0" indent="-342900" algn="just" eaLnBrk="0" fontAlgn="base" hangingPunct="0">
              <a:spcAft>
                <a:spcPct val="0"/>
              </a:spcAft>
              <a:buFontTx/>
              <a:buChar char="•"/>
            </a:pPr>
            <a:endParaRPr lang="pl-PL" sz="1600" kern="0" dirty="0">
              <a:solidFill>
                <a:prstClr val="black"/>
              </a:solidFill>
              <a:latin typeface="Calibri" panose="020F0502020204030204" pitchFamily="34" charset="0"/>
            </a:endParaRPr>
          </a:p>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materialne zasoby dziedzictwa kulturowego, w tym wszelkie formy ruchomego </a:t>
            </a:r>
            <a:br>
              <a:rPr lang="pl-PL" sz="1600" kern="0" dirty="0">
                <a:solidFill>
                  <a:prstClr val="black"/>
                </a:solidFill>
                <a:latin typeface="Calibri" panose="020F0502020204030204" pitchFamily="34" charset="0"/>
              </a:rPr>
            </a:br>
            <a:r>
              <a:rPr lang="pl-PL" sz="1600" kern="0" dirty="0">
                <a:solidFill>
                  <a:prstClr val="black"/>
                </a:solidFill>
                <a:latin typeface="Calibri" panose="020F0502020204030204" pitchFamily="34" charset="0"/>
              </a:rPr>
              <a:t>i nieruchomego dziedzictwa kulturowego, obiekty archeologiczne, pomniki, obiekty i budynki historyczne; dziedzictwo naturalne związane z dziedzictwem kulturowym lub jeśli zostały formalnie uznane za dziedzictwo kulturowe lub naturalne przez właściwe organy publiczne państwa członkowskiego</a:t>
            </a:r>
            <a:r>
              <a:rPr lang="pl-PL" sz="1600" kern="0" dirty="0" smtClean="0">
                <a:solidFill>
                  <a:prstClr val="black"/>
                </a:solidFill>
                <a:latin typeface="Calibri" panose="020F0502020204030204" pitchFamily="34" charset="0"/>
              </a:rPr>
              <a:t>;</a:t>
            </a:r>
            <a:endParaRPr lang="pl-PL" sz="1600" kern="0" dirty="0">
              <a:solidFill>
                <a:prstClr val="black"/>
              </a:solidFill>
              <a:latin typeface="Calibri" panose="020F0502020204030204" pitchFamily="34" charset="0"/>
            </a:endParaRPr>
          </a:p>
        </p:txBody>
      </p:sp>
    </p:spTree>
    <p:extLst>
      <p:ext uri="{BB962C8B-B14F-4D97-AF65-F5344CB8AC3E}">
        <p14:creationId xmlns:p14="http://schemas.microsoft.com/office/powerpoint/2010/main" val="102037138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57200" y="1488661"/>
            <a:ext cx="8299938" cy="3293209"/>
          </a:xfrm>
          <a:prstGeom prst="rect">
            <a:avLst/>
          </a:prstGeom>
        </p:spPr>
        <p:txBody>
          <a:bodyPr wrap="square">
            <a:spAutoFit/>
          </a:bodyPr>
          <a:lstStyle/>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niematerialne zasoby dziedzictwa kulturowego w dowolnej formie, w tym zwyczaje ludowe </a:t>
            </a:r>
            <a:br>
              <a:rPr lang="pl-PL" sz="1600" kern="0" dirty="0">
                <a:solidFill>
                  <a:prstClr val="black"/>
                </a:solidFill>
                <a:latin typeface="Calibri" panose="020F0502020204030204" pitchFamily="34" charset="0"/>
              </a:rPr>
            </a:br>
            <a:r>
              <a:rPr lang="pl-PL" sz="1600" kern="0" dirty="0">
                <a:solidFill>
                  <a:prstClr val="black"/>
                </a:solidFill>
                <a:latin typeface="Calibri" panose="020F0502020204030204" pitchFamily="34" charset="0"/>
              </a:rPr>
              <a:t>i rękodzieło</a:t>
            </a:r>
            <a:r>
              <a:rPr lang="pl-PL" sz="1600" kern="0" dirty="0" smtClean="0">
                <a:solidFill>
                  <a:prstClr val="black"/>
                </a:solidFill>
                <a:latin typeface="Calibri" panose="020F0502020204030204" pitchFamily="34" charset="0"/>
              </a:rPr>
              <a:t>;</a:t>
            </a:r>
          </a:p>
          <a:p>
            <a:pPr marL="342900" lvl="0" indent="-342900" algn="just" eaLnBrk="0" fontAlgn="base" hangingPunct="0">
              <a:spcAft>
                <a:spcPct val="0"/>
              </a:spcAft>
              <a:buFontTx/>
              <a:buChar char="•"/>
            </a:pPr>
            <a:endParaRPr lang="pl-PL" sz="1600" kern="0" dirty="0">
              <a:solidFill>
                <a:prstClr val="black"/>
              </a:solidFill>
              <a:latin typeface="Calibri" panose="020F0502020204030204" pitchFamily="34" charset="0"/>
            </a:endParaRPr>
          </a:p>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wydarzenia i spektakle kulturalne lub związane ze sztuką, festiwale, wystawy i inne podobne działania związane z kulturą</a:t>
            </a:r>
            <a:r>
              <a:rPr lang="pl-PL" sz="1600" kern="0" dirty="0" smtClean="0">
                <a:solidFill>
                  <a:prstClr val="black"/>
                </a:solidFill>
                <a:latin typeface="Calibri" panose="020F0502020204030204" pitchFamily="34" charset="0"/>
              </a:rPr>
              <a:t>;</a:t>
            </a:r>
          </a:p>
          <a:p>
            <a:pPr marL="342900" lvl="0" indent="-342900" algn="just" eaLnBrk="0" fontAlgn="base" hangingPunct="0">
              <a:spcAft>
                <a:spcPct val="0"/>
              </a:spcAft>
              <a:buFontTx/>
              <a:buChar char="•"/>
            </a:pPr>
            <a:endParaRPr lang="pl-PL" sz="1600" kern="0" dirty="0">
              <a:solidFill>
                <a:prstClr val="black"/>
              </a:solidFill>
              <a:latin typeface="Calibri" panose="020F0502020204030204" pitchFamily="34" charset="0"/>
            </a:endParaRPr>
          </a:p>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edukacja kulturalna i artystyczna, jak również promowanie lepszego zrozumienia znaczenia ochrony i propagowania różnorodnych form wyrazu kulturowego, za pośrednictwem programów edukacyjnych oraz programów zwiększających świadomość społeczeństwa, </a:t>
            </a:r>
            <a:br>
              <a:rPr lang="pl-PL" sz="1600" kern="0" dirty="0">
                <a:solidFill>
                  <a:prstClr val="black"/>
                </a:solidFill>
                <a:latin typeface="Calibri" panose="020F0502020204030204" pitchFamily="34" charset="0"/>
              </a:rPr>
            </a:br>
            <a:r>
              <a:rPr lang="pl-PL" sz="1600" kern="0" dirty="0">
                <a:solidFill>
                  <a:prstClr val="black"/>
                </a:solidFill>
                <a:latin typeface="Calibri" panose="020F0502020204030204" pitchFamily="34" charset="0"/>
              </a:rPr>
              <a:t>m.in. przy zastosowaniu nowych technologii</a:t>
            </a:r>
            <a:r>
              <a:rPr lang="pl-PL" sz="1600" kern="0" dirty="0" smtClean="0">
                <a:solidFill>
                  <a:prstClr val="black"/>
                </a:solidFill>
                <a:latin typeface="Calibri" panose="020F0502020204030204" pitchFamily="34" charset="0"/>
              </a:rPr>
              <a:t>;</a:t>
            </a:r>
          </a:p>
          <a:p>
            <a:pPr marL="342900" lvl="0" indent="-342900" algn="just" eaLnBrk="0" fontAlgn="base" hangingPunct="0">
              <a:spcAft>
                <a:spcPct val="0"/>
              </a:spcAft>
              <a:buFontTx/>
              <a:buChar char="•"/>
            </a:pPr>
            <a:endParaRPr lang="pl-PL" sz="1600" kern="0" dirty="0">
              <a:solidFill>
                <a:prstClr val="black"/>
              </a:solidFill>
              <a:latin typeface="Calibri" panose="020F0502020204030204" pitchFamily="34" charset="0"/>
            </a:endParaRPr>
          </a:p>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tworzenie, redagowanie, produkcja, dystrybucja, digitalizacja i publikacja utworów muzycznych i literackich, w tym przekładów.</a:t>
            </a:r>
          </a:p>
        </p:txBody>
      </p:sp>
    </p:spTree>
    <p:extLst>
      <p:ext uri="{BB962C8B-B14F-4D97-AF65-F5344CB8AC3E}">
        <p14:creationId xmlns:p14="http://schemas.microsoft.com/office/powerpoint/2010/main" val="102452913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6184" y="1109405"/>
            <a:ext cx="8686801" cy="5016758"/>
          </a:xfrm>
          <a:prstGeom prst="rect">
            <a:avLst/>
          </a:prstGeom>
        </p:spPr>
        <p:txBody>
          <a:bodyPr wrap="square">
            <a:spAutoFit/>
          </a:bodyPr>
          <a:lstStyle/>
          <a:p>
            <a:pPr lvl="0" algn="just" eaLnBrk="0" fontAlgn="base" hangingPunct="0">
              <a:spcAft>
                <a:spcPct val="0"/>
              </a:spcAft>
            </a:pPr>
            <a:r>
              <a:rPr lang="pl-PL" altLang="pl-PL" sz="1600" u="sng" kern="0" dirty="0">
                <a:solidFill>
                  <a:prstClr val="black"/>
                </a:solidFill>
                <a:latin typeface="Calibri" panose="020F0502020204030204" pitchFamily="34" charset="0"/>
              </a:rPr>
              <a:t>Koszty kwalifikowane:</a:t>
            </a:r>
          </a:p>
          <a:p>
            <a:pPr lvl="0" algn="just" eaLnBrk="0" fontAlgn="base" hangingPunct="0">
              <a:spcAft>
                <a:spcPct val="0"/>
              </a:spcAft>
            </a:pPr>
            <a:r>
              <a:rPr lang="pl-PL" altLang="pl-PL" sz="1600" kern="0" dirty="0" smtClean="0">
                <a:solidFill>
                  <a:prstClr val="black"/>
                </a:solidFill>
                <a:latin typeface="Calibri" panose="020F0502020204030204" pitchFamily="34" charset="0"/>
              </a:rPr>
              <a:t>Koszty </a:t>
            </a:r>
            <a:r>
              <a:rPr lang="pl-PL" altLang="pl-PL" sz="1600" kern="0" dirty="0">
                <a:solidFill>
                  <a:prstClr val="black"/>
                </a:solidFill>
                <a:latin typeface="Calibri" panose="020F0502020204030204" pitchFamily="34" charset="0"/>
              </a:rPr>
              <a:t>inwestycji w rzeczowe aktywa trwałe i wartości niematerialne i prawne </a:t>
            </a:r>
            <a:r>
              <a:rPr lang="pl-PL" altLang="pl-PL" sz="1600" b="1" kern="0" dirty="0" smtClean="0">
                <a:solidFill>
                  <a:prstClr val="black"/>
                </a:solidFill>
                <a:latin typeface="Calibri" panose="020F0502020204030204" pitchFamily="34" charset="0"/>
              </a:rPr>
              <a:t>związane </a:t>
            </a:r>
            <a:r>
              <a:rPr lang="pl-PL" altLang="pl-PL" sz="1600" kern="0" dirty="0" smtClean="0">
                <a:solidFill>
                  <a:prstClr val="black"/>
                </a:solidFill>
                <a:latin typeface="Calibri" panose="020F0502020204030204" pitchFamily="34" charset="0"/>
              </a:rPr>
              <a:t>z </a:t>
            </a:r>
            <a:r>
              <a:rPr lang="pl-PL" altLang="pl-PL" sz="1600" kern="0" dirty="0">
                <a:solidFill>
                  <a:prstClr val="black"/>
                </a:solidFill>
                <a:latin typeface="Calibri" panose="020F0502020204030204" pitchFamily="34" charset="0"/>
              </a:rPr>
              <a:t>budową nowej infrastruktury lub </a:t>
            </a:r>
            <a:r>
              <a:rPr lang="pl-PL" altLang="pl-PL" sz="1600" b="1" u="sng" kern="0" dirty="0">
                <a:solidFill>
                  <a:prstClr val="black"/>
                </a:solidFill>
                <a:latin typeface="Calibri" panose="020F0502020204030204" pitchFamily="34" charset="0"/>
              </a:rPr>
              <a:t>modernizacją infrastruktury istniejącej</a:t>
            </a:r>
            <a:r>
              <a:rPr lang="pl-PL" altLang="pl-PL" sz="1600" b="1" kern="0" dirty="0">
                <a:solidFill>
                  <a:prstClr val="black"/>
                </a:solidFill>
                <a:latin typeface="Calibri" panose="020F0502020204030204" pitchFamily="34" charset="0"/>
              </a:rPr>
              <a:t>,</a:t>
            </a:r>
            <a:r>
              <a:rPr lang="pl-PL" altLang="pl-PL" sz="1600" kern="0" dirty="0">
                <a:solidFill>
                  <a:prstClr val="black"/>
                </a:solidFill>
                <a:latin typeface="Calibri" panose="020F0502020204030204" pitchFamily="34" charset="0"/>
              </a:rPr>
              <a:t> w tym koszty:</a:t>
            </a:r>
          </a:p>
          <a:p>
            <a:pPr marL="342900" lvl="0" indent="-342900" algn="just" eaLnBrk="0" fontAlgn="base" hangingPunct="0">
              <a:spcAft>
                <a:spcPct val="0"/>
              </a:spcAft>
              <a:buFontTx/>
              <a:buChar char="•"/>
            </a:pPr>
            <a:r>
              <a:rPr lang="pl-PL" altLang="pl-PL" sz="1600" kern="0" dirty="0">
                <a:solidFill>
                  <a:prstClr val="black"/>
                </a:solidFill>
                <a:latin typeface="Calibri" panose="020F0502020204030204" pitchFamily="34" charset="0"/>
              </a:rPr>
              <a:t>budowy, </a:t>
            </a:r>
            <a:r>
              <a:rPr lang="pl-PL" altLang="pl-PL" sz="1600" b="1" kern="0" dirty="0">
                <a:solidFill>
                  <a:prstClr val="black"/>
                </a:solidFill>
                <a:latin typeface="Calibri" panose="020F0502020204030204" pitchFamily="34" charset="0"/>
              </a:rPr>
              <a:t>modernizacji, nabycia, konserwacji lub poprawy infrastruktury</a:t>
            </a:r>
            <a:r>
              <a:rPr lang="pl-PL" altLang="pl-PL" sz="1600" kern="0" dirty="0">
                <a:solidFill>
                  <a:prstClr val="black"/>
                </a:solidFill>
                <a:latin typeface="Calibri" panose="020F0502020204030204" pitchFamily="34" charset="0"/>
              </a:rPr>
              <a:t>, </a:t>
            </a:r>
          </a:p>
          <a:p>
            <a:pPr marL="539750" lvl="1" indent="-184150" algn="just" eaLnBrk="0" fontAlgn="base" hangingPunct="0">
              <a:spcAft>
                <a:spcPct val="0"/>
              </a:spcAft>
              <a:buFontTx/>
              <a:buChar char="-"/>
            </a:pPr>
            <a:r>
              <a:rPr lang="pl-PL" altLang="pl-PL" sz="1600" u="sng" kern="0" dirty="0">
                <a:solidFill>
                  <a:prstClr val="black"/>
                </a:solidFill>
                <a:latin typeface="Calibri" panose="020F0502020204030204" pitchFamily="34" charset="0"/>
              </a:rPr>
              <a:t>pod warunkiem, że przynajmniej </a:t>
            </a:r>
            <a:r>
              <a:rPr lang="pl-PL" altLang="pl-PL" sz="1600" b="1" u="sng" kern="0" dirty="0">
                <a:solidFill>
                  <a:prstClr val="black"/>
                </a:solidFill>
                <a:latin typeface="Calibri" panose="020F0502020204030204" pitchFamily="34" charset="0"/>
              </a:rPr>
              <a:t>80% czasu lub przestrzeni tej infrastruktury</a:t>
            </a:r>
            <a:r>
              <a:rPr lang="pl-PL" altLang="pl-PL" sz="1600" u="sng" kern="0" dirty="0">
                <a:solidFill>
                  <a:prstClr val="black"/>
                </a:solidFill>
                <a:latin typeface="Calibri" panose="020F0502020204030204" pitchFamily="34" charset="0"/>
              </a:rPr>
              <a:t> będzie wykorzystywane do celów związanych z kulturą,</a:t>
            </a:r>
          </a:p>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koszty nabycia, w tym leasingu, przekazania własności lub fizycznej relokacji </a:t>
            </a:r>
            <a:r>
              <a:rPr lang="pl-PL" sz="1600" kern="0" dirty="0" smtClean="0">
                <a:solidFill>
                  <a:prstClr val="black"/>
                </a:solidFill>
                <a:latin typeface="Calibri" panose="020F0502020204030204" pitchFamily="34" charset="0"/>
              </a:rPr>
              <a:t>dziedzictwa kulturowego</a:t>
            </a:r>
            <a:r>
              <a:rPr lang="pl-PL" sz="1600" kern="0" dirty="0">
                <a:solidFill>
                  <a:prstClr val="black"/>
                </a:solidFill>
                <a:latin typeface="Calibri" panose="020F0502020204030204" pitchFamily="34" charset="0"/>
              </a:rPr>
              <a:t>,</a:t>
            </a:r>
          </a:p>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koszty zabezpieczenia, ochrony, renowacji i odnowy materialnych i niematerialnych zasobów dziedzictwa kulturowego, w tym dodatkowe koszty przechowywania w odpowiednich warunkach, specjalnych narzędzi, materiałów oraz koszty dokumentacji, badań, digitalizacji </a:t>
            </a:r>
            <a:r>
              <a:rPr lang="pl-PL" sz="1600" kern="0" dirty="0" smtClean="0">
                <a:solidFill>
                  <a:prstClr val="black"/>
                </a:solidFill>
                <a:latin typeface="Calibri" panose="020F0502020204030204" pitchFamily="34" charset="0"/>
              </a:rPr>
              <a:t>i </a:t>
            </a:r>
            <a:r>
              <a:rPr lang="pl-PL" sz="1600" kern="0" dirty="0">
                <a:solidFill>
                  <a:prstClr val="black"/>
                </a:solidFill>
                <a:latin typeface="Calibri" panose="020F0502020204030204" pitchFamily="34" charset="0"/>
              </a:rPr>
              <a:t>publikacji,</a:t>
            </a:r>
          </a:p>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koszty poprawy dostępu do dziedzictwa kulturowego, w tym koszty digitalizacji i innych nowych technologii, koszty poprawy dostępu dla osób o specjalnych potrzebach </a:t>
            </a:r>
            <a:r>
              <a:rPr lang="pl-PL" sz="1600" kern="0" dirty="0" smtClean="0">
                <a:solidFill>
                  <a:prstClr val="black"/>
                </a:solidFill>
                <a:latin typeface="Calibri" panose="020F0502020204030204" pitchFamily="34" charset="0"/>
              </a:rPr>
              <a:t>(</a:t>
            </a:r>
            <a:r>
              <a:rPr lang="pl-PL" sz="1600" kern="0" dirty="0">
                <a:solidFill>
                  <a:prstClr val="black"/>
                </a:solidFill>
                <a:latin typeface="Calibri" panose="020F0502020204030204" pitchFamily="34" charset="0"/>
              </a:rPr>
              <a:t>w szczególności rampy </a:t>
            </a:r>
            <a:r>
              <a:rPr lang="pl-PL" sz="1600" kern="0" dirty="0" smtClean="0">
                <a:solidFill>
                  <a:prstClr val="black"/>
                </a:solidFill>
                <a:latin typeface="Calibri" panose="020F0502020204030204" pitchFamily="34" charset="0"/>
              </a:rPr>
              <a:t/>
            </a:r>
            <a:br>
              <a:rPr lang="pl-PL" sz="1600" kern="0" dirty="0" smtClean="0">
                <a:solidFill>
                  <a:prstClr val="black"/>
                </a:solidFill>
                <a:latin typeface="Calibri" panose="020F0502020204030204" pitchFamily="34" charset="0"/>
              </a:rPr>
            </a:br>
            <a:r>
              <a:rPr lang="pl-PL" sz="1600" kern="0" dirty="0" smtClean="0">
                <a:solidFill>
                  <a:prstClr val="black"/>
                </a:solidFill>
                <a:latin typeface="Calibri" panose="020F0502020204030204" pitchFamily="34" charset="0"/>
              </a:rPr>
              <a:t>i </a:t>
            </a:r>
            <a:r>
              <a:rPr lang="pl-PL" sz="1600" kern="0" dirty="0">
                <a:solidFill>
                  <a:prstClr val="black"/>
                </a:solidFill>
                <a:latin typeface="Calibri" panose="020F0502020204030204" pitchFamily="34" charset="0"/>
              </a:rPr>
              <a:t>windy dla niepełnosprawnych, objaśnienia w języku </a:t>
            </a:r>
            <a:r>
              <a:rPr lang="pl-PL" sz="1600" kern="0" dirty="0" smtClean="0">
                <a:solidFill>
                  <a:prstClr val="black"/>
                </a:solidFill>
                <a:latin typeface="Calibri" panose="020F0502020204030204" pitchFamily="34" charset="0"/>
              </a:rPr>
              <a:t>Braille'a i </a:t>
            </a:r>
            <a:r>
              <a:rPr lang="pl-PL" sz="1600" kern="0" dirty="0">
                <a:solidFill>
                  <a:prstClr val="black"/>
                </a:solidFill>
                <a:latin typeface="Calibri" panose="020F0502020204030204" pitchFamily="34" charset="0"/>
              </a:rPr>
              <a:t>eksponaty dotykowe w muzeach) oraz promowania różnorodności kulturowej </a:t>
            </a:r>
            <a:r>
              <a:rPr lang="pl-PL" sz="1600" kern="0" dirty="0" smtClean="0">
                <a:solidFill>
                  <a:prstClr val="black"/>
                </a:solidFill>
                <a:latin typeface="Calibri" panose="020F0502020204030204" pitchFamily="34" charset="0"/>
              </a:rPr>
              <a:t>w </a:t>
            </a:r>
            <a:r>
              <a:rPr lang="pl-PL" sz="1600" kern="0" dirty="0">
                <a:solidFill>
                  <a:prstClr val="black"/>
                </a:solidFill>
                <a:latin typeface="Calibri" panose="020F0502020204030204" pitchFamily="34" charset="0"/>
              </a:rPr>
              <a:t>odniesieniu do prezentacji, programów </a:t>
            </a:r>
            <a:r>
              <a:rPr lang="pl-PL" sz="1600" kern="0" dirty="0" smtClean="0">
                <a:solidFill>
                  <a:prstClr val="black"/>
                </a:solidFill>
                <a:latin typeface="Calibri" panose="020F0502020204030204" pitchFamily="34" charset="0"/>
              </a:rPr>
              <a:t/>
            </a:r>
            <a:br>
              <a:rPr lang="pl-PL" sz="1600" kern="0" dirty="0" smtClean="0">
                <a:solidFill>
                  <a:prstClr val="black"/>
                </a:solidFill>
                <a:latin typeface="Calibri" panose="020F0502020204030204" pitchFamily="34" charset="0"/>
              </a:rPr>
            </a:br>
            <a:r>
              <a:rPr lang="pl-PL" sz="1600" kern="0" dirty="0" smtClean="0">
                <a:solidFill>
                  <a:prstClr val="black"/>
                </a:solidFill>
                <a:latin typeface="Calibri" panose="020F0502020204030204" pitchFamily="34" charset="0"/>
              </a:rPr>
              <a:t>i </a:t>
            </a:r>
            <a:r>
              <a:rPr lang="pl-PL" sz="1600" kern="0" dirty="0">
                <a:solidFill>
                  <a:prstClr val="black"/>
                </a:solidFill>
                <a:latin typeface="Calibri" panose="020F0502020204030204" pitchFamily="34" charset="0"/>
              </a:rPr>
              <a:t>odwiedzających,</a:t>
            </a:r>
          </a:p>
          <a:p>
            <a:pPr marL="342900" lvl="0" indent="-342900" algn="just" eaLnBrk="0" fontAlgn="base" hangingPunct="0">
              <a:spcAft>
                <a:spcPct val="0"/>
              </a:spcAft>
              <a:buFontTx/>
              <a:buChar char="•"/>
            </a:pPr>
            <a:r>
              <a:rPr lang="pl-PL" sz="1600" kern="0" dirty="0">
                <a:solidFill>
                  <a:prstClr val="black"/>
                </a:solidFill>
                <a:latin typeface="Calibri" panose="020F0502020204030204" pitchFamily="34" charset="0"/>
              </a:rPr>
              <a:t>koszty projektów i działań kulturalnych, programów współpracy i wymiany oraz dotacje, </a:t>
            </a:r>
            <a:r>
              <a:rPr lang="pl-PL" sz="1600" kern="0" dirty="0" smtClean="0">
                <a:solidFill>
                  <a:prstClr val="black"/>
                </a:solidFill>
                <a:latin typeface="Calibri" panose="020F0502020204030204" pitchFamily="34" charset="0"/>
              </a:rPr>
              <a:t/>
            </a:r>
            <a:br>
              <a:rPr lang="pl-PL" sz="1600" kern="0" dirty="0" smtClean="0">
                <a:solidFill>
                  <a:prstClr val="black"/>
                </a:solidFill>
                <a:latin typeface="Calibri" panose="020F0502020204030204" pitchFamily="34" charset="0"/>
              </a:rPr>
            </a:br>
            <a:r>
              <a:rPr lang="pl-PL" sz="1600" kern="0" dirty="0" smtClean="0">
                <a:solidFill>
                  <a:prstClr val="black"/>
                </a:solidFill>
                <a:latin typeface="Calibri" panose="020F0502020204030204" pitchFamily="34" charset="0"/>
              </a:rPr>
              <a:t>w </a:t>
            </a:r>
            <a:r>
              <a:rPr lang="pl-PL" sz="1600" kern="0" dirty="0">
                <a:solidFill>
                  <a:prstClr val="black"/>
                </a:solidFill>
                <a:latin typeface="Calibri" panose="020F0502020204030204" pitchFamily="34" charset="0"/>
              </a:rPr>
              <a:t>tym koszty procedur wyboru, promocji oraz koszty ponoszone bezpośrednio w wyniku projektu.</a:t>
            </a:r>
          </a:p>
          <a:p>
            <a:pPr lvl="0" algn="just" eaLnBrk="0" fontAlgn="base" hangingPunct="0">
              <a:spcAft>
                <a:spcPct val="0"/>
              </a:spcAft>
            </a:pPr>
            <a:r>
              <a:rPr lang="pl-PL" altLang="pl-PL" sz="1400" b="1" kern="0" dirty="0">
                <a:solidFill>
                  <a:srgbClr val="FF0000"/>
                </a:solidFill>
                <a:latin typeface="Calibri" panose="020F0502020204030204" pitchFamily="34" charset="0"/>
              </a:rPr>
              <a:t>Katalog kosztów kwalifikowalnych  przedstawiony w </a:t>
            </a:r>
            <a:r>
              <a:rPr lang="pl-PL" altLang="pl-PL" sz="1400" b="1" kern="0" dirty="0" smtClean="0">
                <a:solidFill>
                  <a:srgbClr val="FF0000"/>
                </a:solidFill>
                <a:latin typeface="Calibri" panose="020F0502020204030204" pitchFamily="34" charset="0"/>
              </a:rPr>
              <a:t>GBER </a:t>
            </a:r>
            <a:r>
              <a:rPr lang="pl-PL" altLang="pl-PL" sz="1400" b="1" kern="0" dirty="0">
                <a:solidFill>
                  <a:srgbClr val="FF0000"/>
                </a:solidFill>
                <a:latin typeface="Calibri" panose="020F0502020204030204" pitchFamily="34" charset="0"/>
              </a:rPr>
              <a:t>jest szerszy, niż katalog kosztów kwalifikowalnych </a:t>
            </a:r>
            <a:r>
              <a:rPr lang="pl-PL" altLang="pl-PL" sz="1400" b="1" kern="0" dirty="0" smtClean="0">
                <a:solidFill>
                  <a:srgbClr val="FF0000"/>
                </a:solidFill>
                <a:latin typeface="Calibri" panose="020F0502020204030204" pitchFamily="34" charset="0"/>
              </a:rPr>
              <a:t/>
            </a:r>
            <a:br>
              <a:rPr lang="pl-PL" altLang="pl-PL" sz="1400" b="1" kern="0" dirty="0" smtClean="0">
                <a:solidFill>
                  <a:srgbClr val="FF0000"/>
                </a:solidFill>
                <a:latin typeface="Calibri" panose="020F0502020204030204" pitchFamily="34" charset="0"/>
              </a:rPr>
            </a:br>
            <a:r>
              <a:rPr lang="pl-PL" altLang="pl-PL" sz="1400" b="1" kern="0" dirty="0" smtClean="0">
                <a:solidFill>
                  <a:srgbClr val="FF0000"/>
                </a:solidFill>
                <a:latin typeface="Calibri" panose="020F0502020204030204" pitchFamily="34" charset="0"/>
              </a:rPr>
              <a:t>w </a:t>
            </a:r>
            <a:r>
              <a:rPr lang="pl-PL" altLang="pl-PL" sz="1400" b="1" kern="0" dirty="0">
                <a:solidFill>
                  <a:srgbClr val="FF0000"/>
                </a:solidFill>
                <a:latin typeface="Calibri" panose="020F0502020204030204" pitchFamily="34" charset="0"/>
              </a:rPr>
              <a:t>ramach </a:t>
            </a:r>
            <a:r>
              <a:rPr lang="pl-PL" altLang="pl-PL" sz="1400" b="1" kern="0" dirty="0" smtClean="0">
                <a:solidFill>
                  <a:srgbClr val="FF0000"/>
                </a:solidFill>
                <a:latin typeface="Calibri" panose="020F0502020204030204" pitchFamily="34" charset="0"/>
              </a:rPr>
              <a:t>Działania </a:t>
            </a:r>
            <a:r>
              <a:rPr lang="pl-PL" altLang="pl-PL" sz="1400" b="1" kern="0" dirty="0">
                <a:solidFill>
                  <a:srgbClr val="FF0000"/>
                </a:solidFill>
                <a:latin typeface="Calibri" panose="020F0502020204030204" pitchFamily="34" charset="0"/>
              </a:rPr>
              <a:t>8.3. RPO WP 2014-2020. </a:t>
            </a:r>
          </a:p>
        </p:txBody>
      </p:sp>
    </p:spTree>
    <p:extLst>
      <p:ext uri="{BB962C8B-B14F-4D97-AF65-F5344CB8AC3E}">
        <p14:creationId xmlns:p14="http://schemas.microsoft.com/office/powerpoint/2010/main" val="244519348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04446" y="2483317"/>
            <a:ext cx="8308731" cy="1015663"/>
          </a:xfrm>
          <a:prstGeom prst="rect">
            <a:avLst/>
          </a:prstGeom>
        </p:spPr>
        <p:txBody>
          <a:bodyPr wrap="square">
            <a:spAutoFit/>
          </a:bodyPr>
          <a:lstStyle/>
          <a:p>
            <a:pPr marL="0" lvl="1" algn="ctr" eaLnBrk="0" fontAlgn="base" hangingPunct="0">
              <a:spcAft>
                <a:spcPct val="0"/>
              </a:spcAft>
            </a:pPr>
            <a:r>
              <a:rPr lang="pl-PL" sz="2000" kern="0" dirty="0">
                <a:solidFill>
                  <a:prstClr val="black"/>
                </a:solidFill>
                <a:latin typeface="Calibri" panose="020F0502020204030204" pitchFamily="34" charset="0"/>
              </a:rPr>
              <a:t>Pomoc dla prasy i magazynów, niezależnie od tego, czy są one publikowane </a:t>
            </a:r>
            <a:br>
              <a:rPr lang="pl-PL" sz="2000" kern="0" dirty="0">
                <a:solidFill>
                  <a:prstClr val="black"/>
                </a:solidFill>
                <a:latin typeface="Calibri" panose="020F0502020204030204" pitchFamily="34" charset="0"/>
              </a:rPr>
            </a:br>
            <a:r>
              <a:rPr lang="pl-PL" sz="2000" kern="0" dirty="0">
                <a:solidFill>
                  <a:prstClr val="black"/>
                </a:solidFill>
                <a:latin typeface="Calibri" panose="020F0502020204030204" pitchFamily="34" charset="0"/>
              </a:rPr>
              <a:t>w wersji papierowej czy elektronicznej, nie kwalifikuje się do objęcia zakresem tego przeznaczenia pomocy.</a:t>
            </a:r>
          </a:p>
        </p:txBody>
      </p:sp>
    </p:spTree>
    <p:extLst>
      <p:ext uri="{BB962C8B-B14F-4D97-AF65-F5344CB8AC3E}">
        <p14:creationId xmlns:p14="http://schemas.microsoft.com/office/powerpoint/2010/main" val="140113957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0630" y="1505707"/>
            <a:ext cx="8624235" cy="4093428"/>
          </a:xfrm>
          <a:prstGeom prst="rect">
            <a:avLst/>
          </a:prstGeom>
        </p:spPr>
        <p:txBody>
          <a:bodyPr wrap="square">
            <a:spAutoFit/>
          </a:bodyPr>
          <a:lstStyle/>
          <a:p>
            <a:pPr marL="285750" lvl="0" indent="-285750" algn="just" eaLnBrk="0" fontAlgn="base" hangingPunct="0">
              <a:spcBef>
                <a:spcPct val="0"/>
              </a:spcBef>
              <a:spcAft>
                <a:spcPct val="0"/>
              </a:spcAft>
              <a:buFont typeface="Arial" panose="020B0604020202020204" pitchFamily="34" charset="0"/>
              <a:buChar char="•"/>
            </a:pPr>
            <a:r>
              <a:rPr lang="pl-PL" sz="2000" dirty="0">
                <a:solidFill>
                  <a:prstClr val="black"/>
                </a:solidFill>
                <a:latin typeface="Calibri" panose="020F0502020204030204" pitchFamily="34" charset="0"/>
              </a:rPr>
              <a:t>Kwota pomocy nie przekracza różnicy między kosztami kwalifikowalnymi </a:t>
            </a:r>
            <a:r>
              <a:rPr lang="pl-PL" sz="2000" dirty="0" smtClean="0">
                <a:solidFill>
                  <a:prstClr val="black"/>
                </a:solidFill>
                <a:latin typeface="Calibri" panose="020F0502020204030204" pitchFamily="34" charset="0"/>
              </a:rPr>
              <a:t/>
            </a:r>
            <a:br>
              <a:rPr lang="pl-PL" sz="2000" dirty="0" smtClean="0">
                <a:solidFill>
                  <a:prstClr val="black"/>
                </a:solidFill>
                <a:latin typeface="Calibri" panose="020F0502020204030204" pitchFamily="34" charset="0"/>
              </a:rPr>
            </a:br>
            <a:r>
              <a:rPr lang="pl-PL" sz="2000" dirty="0" smtClean="0">
                <a:solidFill>
                  <a:prstClr val="black"/>
                </a:solidFill>
                <a:latin typeface="Calibri" panose="020F0502020204030204" pitchFamily="34" charset="0"/>
              </a:rPr>
              <a:t>a </a:t>
            </a:r>
            <a:r>
              <a:rPr lang="pl-PL" sz="2000" dirty="0">
                <a:solidFill>
                  <a:prstClr val="black"/>
                </a:solidFill>
                <a:latin typeface="Calibri" panose="020F0502020204030204" pitchFamily="34" charset="0"/>
              </a:rPr>
              <a:t>zyskiem operacyjnym z inwestycji. Zysk operacyjny odlicza się od kosztów kwalifikowalnych </a:t>
            </a:r>
            <a:r>
              <a:rPr lang="pl-PL" sz="2000" i="1" dirty="0">
                <a:solidFill>
                  <a:prstClr val="black"/>
                </a:solidFill>
                <a:latin typeface="Calibri" panose="020F0502020204030204" pitchFamily="34" charset="0"/>
              </a:rPr>
              <a:t>ex </a:t>
            </a:r>
            <a:r>
              <a:rPr lang="pl-PL" sz="2000" i="1" dirty="0" err="1">
                <a:solidFill>
                  <a:prstClr val="black"/>
                </a:solidFill>
                <a:latin typeface="Calibri" panose="020F0502020204030204" pitchFamily="34" charset="0"/>
              </a:rPr>
              <a:t>ante</a:t>
            </a:r>
            <a:r>
              <a:rPr lang="pl-PL" sz="2000" dirty="0">
                <a:solidFill>
                  <a:prstClr val="black"/>
                </a:solidFill>
                <a:latin typeface="Calibri" panose="020F0502020204030204" pitchFamily="34" charset="0"/>
              </a:rPr>
              <a:t>, na podstawie rozsądnych prognoz, albo przy użyciu mechanizmu wycofania. Operator infrastruktury ma prawo zatrzymać rozsądny zysk przez odnośny okres</a:t>
            </a:r>
            <a:r>
              <a:rPr lang="pl-PL" sz="2000"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sz="20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sz="2000" dirty="0">
                <a:solidFill>
                  <a:prstClr val="black"/>
                </a:solidFill>
                <a:latin typeface="Calibri" panose="020F0502020204030204" pitchFamily="34" charset="0"/>
              </a:rPr>
              <a:t>Zysk operacyjny oznacza różnicę między zdyskontowanymi dochodami </a:t>
            </a:r>
            <a:br>
              <a:rPr lang="pl-PL" sz="2000" dirty="0">
                <a:solidFill>
                  <a:prstClr val="black"/>
                </a:solidFill>
                <a:latin typeface="Calibri" panose="020F0502020204030204" pitchFamily="34" charset="0"/>
              </a:rPr>
            </a:br>
            <a:r>
              <a:rPr lang="pl-PL" sz="2000" dirty="0">
                <a:solidFill>
                  <a:prstClr val="black"/>
                </a:solidFill>
                <a:latin typeface="Calibri" panose="020F0502020204030204" pitchFamily="34" charset="0"/>
              </a:rPr>
              <a:t>a zdyskontowanymi kosztami operacyjnymi w danym cyklu życia inwestycji, </a:t>
            </a:r>
            <a:r>
              <a:rPr lang="pl-PL" sz="2000" dirty="0" smtClean="0">
                <a:solidFill>
                  <a:prstClr val="black"/>
                </a:solidFill>
                <a:latin typeface="Calibri" panose="020F0502020204030204" pitchFamily="34" charset="0"/>
              </a:rPr>
              <a:t/>
            </a:r>
            <a:br>
              <a:rPr lang="pl-PL" sz="2000" dirty="0" smtClean="0">
                <a:solidFill>
                  <a:prstClr val="black"/>
                </a:solidFill>
                <a:latin typeface="Calibri" panose="020F0502020204030204" pitchFamily="34" charset="0"/>
              </a:rPr>
            </a:br>
            <a:r>
              <a:rPr lang="pl-PL" sz="2000" dirty="0" smtClean="0">
                <a:solidFill>
                  <a:prstClr val="black"/>
                </a:solidFill>
                <a:latin typeface="Calibri" panose="020F0502020204030204" pitchFamily="34" charset="0"/>
              </a:rPr>
              <a:t>gdy </a:t>
            </a:r>
            <a:r>
              <a:rPr lang="pl-PL" sz="2000" dirty="0">
                <a:solidFill>
                  <a:prstClr val="black"/>
                </a:solidFill>
                <a:latin typeface="Calibri" panose="020F0502020204030204" pitchFamily="34" charset="0"/>
              </a:rPr>
              <a:t>różnica ta jest wartością dodatnią. Koszty operacyjne obejmują koszty, takie jak koszty personelu, materiałów, zakontraktowanych usług, komunikacji, energii, konserwacji, czynszu, administracji, lecz nie uwzględniają, do celów niniejszego rozporządzenia, kosztów amortyzacji i kosztów finansowania, </a:t>
            </a:r>
            <a:r>
              <a:rPr lang="pl-PL" sz="2000" dirty="0" smtClean="0">
                <a:solidFill>
                  <a:prstClr val="black"/>
                </a:solidFill>
                <a:latin typeface="Calibri" panose="020F0502020204030204" pitchFamily="34" charset="0"/>
              </a:rPr>
              <a:t/>
            </a:r>
            <a:br>
              <a:rPr lang="pl-PL" sz="2000" dirty="0" smtClean="0">
                <a:solidFill>
                  <a:prstClr val="black"/>
                </a:solidFill>
                <a:latin typeface="Calibri" panose="020F0502020204030204" pitchFamily="34" charset="0"/>
              </a:rPr>
            </a:br>
            <a:r>
              <a:rPr lang="pl-PL" sz="2000" dirty="0" smtClean="0">
                <a:solidFill>
                  <a:prstClr val="black"/>
                </a:solidFill>
                <a:latin typeface="Calibri" panose="020F0502020204030204" pitchFamily="34" charset="0"/>
              </a:rPr>
              <a:t>jeśli </a:t>
            </a:r>
            <a:r>
              <a:rPr lang="pl-PL" sz="2000" dirty="0">
                <a:solidFill>
                  <a:prstClr val="black"/>
                </a:solidFill>
                <a:latin typeface="Calibri" panose="020F0502020204030204" pitchFamily="34" charset="0"/>
              </a:rPr>
              <a:t>zostały one objęte zakresem pomocy inwestycyjnej</a:t>
            </a:r>
            <a:r>
              <a:rPr lang="pl-PL" sz="1700" dirty="0">
                <a:solidFill>
                  <a:prstClr val="black"/>
                </a:solidFill>
                <a:latin typeface="Calibri" panose="020F0502020204030204" pitchFamily="34" charset="0"/>
              </a:rPr>
              <a:t>.</a:t>
            </a:r>
          </a:p>
        </p:txBody>
      </p:sp>
    </p:spTree>
    <p:extLst>
      <p:ext uri="{BB962C8B-B14F-4D97-AF65-F5344CB8AC3E}">
        <p14:creationId xmlns:p14="http://schemas.microsoft.com/office/powerpoint/2010/main" val="341846641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30823" y="1446376"/>
            <a:ext cx="8326316" cy="4016484"/>
          </a:xfrm>
          <a:prstGeom prst="rect">
            <a:avLst/>
          </a:prstGeom>
        </p:spPr>
        <p:txBody>
          <a:bodyPr wrap="square">
            <a:spAutoFit/>
          </a:bodyPr>
          <a:lstStyle/>
          <a:p>
            <a:pPr lvl="0" algn="just" eaLnBrk="0" fontAlgn="base" hangingPunct="0">
              <a:spcBef>
                <a:spcPct val="0"/>
              </a:spcBef>
              <a:spcAft>
                <a:spcPct val="0"/>
              </a:spcAft>
            </a:pPr>
            <a:r>
              <a:rPr lang="pl-PL" sz="1700" i="1" dirty="0">
                <a:solidFill>
                  <a:prstClr val="black"/>
                </a:solidFill>
                <a:latin typeface="Calibri" panose="020F0502020204030204" pitchFamily="34" charset="0"/>
              </a:rPr>
              <a:t>Alternatywnie</a:t>
            </a:r>
            <a:r>
              <a:rPr lang="pl-PL" sz="1700" i="1" dirty="0" smtClean="0">
                <a:solidFill>
                  <a:prstClr val="black"/>
                </a:solidFill>
                <a:latin typeface="Calibri" panose="020F0502020204030204" pitchFamily="34" charset="0"/>
              </a:rPr>
              <a:t>:</a:t>
            </a:r>
          </a:p>
          <a:p>
            <a:pPr lvl="0" algn="just" eaLnBrk="0" fontAlgn="base" hangingPunct="0">
              <a:spcBef>
                <a:spcPct val="0"/>
              </a:spcBef>
              <a:spcAft>
                <a:spcPct val="0"/>
              </a:spcAft>
            </a:pPr>
            <a:endParaRPr lang="pl-PL" sz="1700" i="1"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sz="1700" dirty="0">
                <a:solidFill>
                  <a:prstClr val="black"/>
                </a:solidFill>
                <a:latin typeface="Calibri" panose="020F0502020204030204" pitchFamily="34" charset="0"/>
              </a:rPr>
              <a:t>W przypadku pomocy nieprzekraczającej 1 mln EUR, maksymalną kwotę pomocy można ustalić na poziomie 80% kosztów kwalifikowalnych</a:t>
            </a:r>
            <a:r>
              <a:rPr lang="pl-PL" sz="1700"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sz="17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sz="1700" dirty="0">
                <a:solidFill>
                  <a:prstClr val="black"/>
                </a:solidFill>
                <a:latin typeface="Calibri" panose="020F0502020204030204" pitchFamily="34" charset="0"/>
              </a:rPr>
              <a:t>W przypadku publikowania muzyki i literatury zgodnie z ich definicją, maksymalna kwota pomocy nie przekracza albo różnicy między kosztami kwalifikowalnymi i zdyskontowanymi przychodami projektu, albo 70% kosztów kwalifikowalnych. Przychody odlicza się </a:t>
            </a:r>
            <a:r>
              <a:rPr lang="pl-PL" sz="1700" dirty="0" smtClean="0">
                <a:solidFill>
                  <a:prstClr val="black"/>
                </a:solidFill>
                <a:latin typeface="Calibri" panose="020F0502020204030204" pitchFamily="34" charset="0"/>
              </a:rPr>
              <a:t/>
            </a:r>
            <a:br>
              <a:rPr lang="pl-PL" sz="1700" dirty="0" smtClean="0">
                <a:solidFill>
                  <a:prstClr val="black"/>
                </a:solidFill>
                <a:latin typeface="Calibri" panose="020F0502020204030204" pitchFamily="34" charset="0"/>
              </a:rPr>
            </a:br>
            <a:r>
              <a:rPr lang="pl-PL" sz="1700" dirty="0" smtClean="0">
                <a:solidFill>
                  <a:prstClr val="black"/>
                </a:solidFill>
                <a:latin typeface="Calibri" panose="020F0502020204030204" pitchFamily="34" charset="0"/>
              </a:rPr>
              <a:t>od </a:t>
            </a:r>
            <a:r>
              <a:rPr lang="pl-PL" sz="1700" dirty="0">
                <a:solidFill>
                  <a:prstClr val="black"/>
                </a:solidFill>
                <a:latin typeface="Calibri" panose="020F0502020204030204" pitchFamily="34" charset="0"/>
              </a:rPr>
              <a:t>kosztów kwalifikowalnych na zasadzie </a:t>
            </a:r>
            <a:r>
              <a:rPr lang="pl-PL" sz="1700" i="1" dirty="0">
                <a:solidFill>
                  <a:prstClr val="black"/>
                </a:solidFill>
                <a:latin typeface="Calibri" panose="020F0502020204030204" pitchFamily="34" charset="0"/>
              </a:rPr>
              <a:t>ex </a:t>
            </a:r>
            <a:r>
              <a:rPr lang="pl-PL" sz="1700" i="1" dirty="0" err="1">
                <a:solidFill>
                  <a:prstClr val="black"/>
                </a:solidFill>
                <a:latin typeface="Calibri" panose="020F0502020204030204" pitchFamily="34" charset="0"/>
              </a:rPr>
              <a:t>ante</a:t>
            </a:r>
            <a:r>
              <a:rPr lang="pl-PL" sz="1700" i="1" dirty="0">
                <a:solidFill>
                  <a:prstClr val="black"/>
                </a:solidFill>
                <a:latin typeface="Calibri" panose="020F0502020204030204" pitchFamily="34" charset="0"/>
              </a:rPr>
              <a:t> </a:t>
            </a:r>
            <a:r>
              <a:rPr lang="pl-PL" sz="1700" dirty="0">
                <a:solidFill>
                  <a:prstClr val="black"/>
                </a:solidFill>
                <a:latin typeface="Calibri" panose="020F0502020204030204" pitchFamily="34" charset="0"/>
              </a:rPr>
              <a:t>albo przy użyciu mechanizmu wycofania. Kosztami kwalifikowalnymi są koszty publikacji muzyki i literatury, w tym wynagrodzenie autorów (koszty praw autorskich), tłumaczy, wydawców, inne koszty redakcyjne (korekta tekstu, rewizja), koszty związane z opracowaniem układu tekstu i przygotowaniem </a:t>
            </a:r>
            <a:r>
              <a:rPr lang="pl-PL" sz="1700" dirty="0" smtClean="0">
                <a:solidFill>
                  <a:prstClr val="black"/>
                </a:solidFill>
                <a:latin typeface="Calibri" panose="020F0502020204030204" pitchFamily="34" charset="0"/>
              </a:rPr>
              <a:t/>
            </a:r>
            <a:br>
              <a:rPr lang="pl-PL" sz="1700" dirty="0" smtClean="0">
                <a:solidFill>
                  <a:prstClr val="black"/>
                </a:solidFill>
                <a:latin typeface="Calibri" panose="020F0502020204030204" pitchFamily="34" charset="0"/>
              </a:rPr>
            </a:br>
            <a:r>
              <a:rPr lang="pl-PL" sz="1700" dirty="0" smtClean="0">
                <a:solidFill>
                  <a:prstClr val="black"/>
                </a:solidFill>
                <a:latin typeface="Calibri" panose="020F0502020204030204" pitchFamily="34" charset="0"/>
              </a:rPr>
              <a:t>do </a:t>
            </a:r>
            <a:r>
              <a:rPr lang="pl-PL" sz="1700" dirty="0">
                <a:solidFill>
                  <a:prstClr val="black"/>
                </a:solidFill>
                <a:latin typeface="Calibri" panose="020F0502020204030204" pitchFamily="34" charset="0"/>
              </a:rPr>
              <a:t>druku oraz koszty drukowania lub publikacji </a:t>
            </a:r>
            <a:r>
              <a:rPr lang="pl-PL" sz="1700" i="1" dirty="0">
                <a:solidFill>
                  <a:prstClr val="black"/>
                </a:solidFill>
                <a:latin typeface="Calibri" panose="020F0502020204030204" pitchFamily="34" charset="0"/>
              </a:rPr>
              <a:t>on-line</a:t>
            </a:r>
            <a:r>
              <a:rPr lang="pl-PL" sz="1700" dirty="0">
                <a:solidFill>
                  <a:prstClr val="black"/>
                </a:solidFill>
                <a:latin typeface="Calibri" panose="020F0502020204030204" pitchFamily="34" charset="0"/>
              </a:rPr>
              <a:t>. </a:t>
            </a:r>
            <a:endParaRPr lang="pl-PL" sz="1700" dirty="0" smtClean="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endParaRPr lang="pl-PL" sz="1700" dirty="0" smtClean="0">
              <a:solidFill>
                <a:prstClr val="black"/>
              </a:solidFill>
              <a:latin typeface="Calibri" panose="020F0502020204030204" pitchFamily="34" charset="0"/>
            </a:endParaRPr>
          </a:p>
          <a:p>
            <a:pPr marL="269875" lvl="0" algn="just" eaLnBrk="0" fontAlgn="base" hangingPunct="0">
              <a:spcBef>
                <a:spcPct val="0"/>
              </a:spcBef>
              <a:spcAft>
                <a:spcPct val="0"/>
              </a:spcAft>
            </a:pPr>
            <a:r>
              <a:rPr lang="pl-PL" sz="1700" b="1" dirty="0" smtClean="0">
                <a:solidFill>
                  <a:srgbClr val="FF0000"/>
                </a:solidFill>
                <a:latin typeface="Calibri" panose="020F0502020204030204" pitchFamily="34" charset="0"/>
              </a:rPr>
              <a:t>Brak </a:t>
            </a:r>
            <a:r>
              <a:rPr lang="pl-PL" sz="1700" b="1" dirty="0">
                <a:solidFill>
                  <a:srgbClr val="FF0000"/>
                </a:solidFill>
                <a:latin typeface="Calibri" panose="020F0502020204030204" pitchFamily="34" charset="0"/>
              </a:rPr>
              <a:t>możliwości wsparcia </a:t>
            </a:r>
            <a:r>
              <a:rPr lang="pl-PL" sz="1700" b="1" dirty="0" smtClean="0">
                <a:solidFill>
                  <a:srgbClr val="FF0000"/>
                </a:solidFill>
                <a:latin typeface="Calibri" panose="020F0502020204030204" pitchFamily="34" charset="0"/>
              </a:rPr>
              <a:t>publikowania muzyki </a:t>
            </a:r>
            <a:r>
              <a:rPr lang="pl-PL" sz="1700" b="1" dirty="0">
                <a:solidFill>
                  <a:srgbClr val="FF0000"/>
                </a:solidFill>
                <a:latin typeface="Calibri" panose="020F0502020204030204" pitchFamily="34" charset="0"/>
              </a:rPr>
              <a:t>i literatury w ramach Działania 8.3.</a:t>
            </a:r>
          </a:p>
        </p:txBody>
      </p:sp>
    </p:spTree>
    <p:extLst>
      <p:ext uri="{BB962C8B-B14F-4D97-AF65-F5344CB8AC3E}">
        <p14:creationId xmlns:p14="http://schemas.microsoft.com/office/powerpoint/2010/main" val="3691338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p:txBody>
          <a:bodyPr wrap="square">
            <a:normAutofit fontScale="25000" lnSpcReduction="20000"/>
          </a:bodyPr>
          <a:lstStyle/>
          <a:p>
            <a:pPr marL="0" indent="0" algn="just">
              <a:buNone/>
            </a:pPr>
            <a:endParaRPr lang="pl-PL" dirty="0" smtClean="0">
              <a:latin typeface="Calibri" panose="020F0502020204030204" pitchFamily="34" charset="0"/>
            </a:endParaRPr>
          </a:p>
          <a:p>
            <a:pPr marL="0" indent="0" algn="just">
              <a:buNone/>
            </a:pPr>
            <a:endParaRPr lang="pl-PL" dirty="0">
              <a:latin typeface="Calibri" panose="020F0502020204030204" pitchFamily="34" charset="0"/>
            </a:endParaRPr>
          </a:p>
          <a:p>
            <a:pPr marL="0" indent="0" algn="just">
              <a:buNone/>
            </a:pPr>
            <a:endParaRPr lang="pl-PL" dirty="0" smtClean="0">
              <a:latin typeface="Calibri" panose="020F0502020204030204" pitchFamily="34" charset="0"/>
            </a:endParaRPr>
          </a:p>
          <a:p>
            <a:pPr marL="0" indent="0" algn="just">
              <a:buNone/>
            </a:pPr>
            <a:endParaRPr lang="pl-PL" dirty="0">
              <a:latin typeface="Calibri" panose="020F0502020204030204" pitchFamily="34" charset="0"/>
            </a:endParaRPr>
          </a:p>
          <a:p>
            <a:pPr marL="0" indent="0" algn="just">
              <a:buNone/>
            </a:pPr>
            <a:endParaRPr lang="pl-PL" dirty="0" smtClean="0">
              <a:latin typeface="Calibri" panose="020F0502020204030204" pitchFamily="34" charset="0"/>
            </a:endParaRPr>
          </a:p>
          <a:p>
            <a:pPr marL="0" indent="0" algn="just">
              <a:buNone/>
            </a:pPr>
            <a:endParaRPr lang="pl-PL" dirty="0">
              <a:latin typeface="Calibri" panose="020F0502020204030204" pitchFamily="34" charset="0"/>
            </a:endParaRPr>
          </a:p>
          <a:p>
            <a:pPr marL="0" indent="0" algn="just">
              <a:buNone/>
            </a:pPr>
            <a:endParaRPr lang="pl-PL" dirty="0" smtClean="0">
              <a:latin typeface="Calibri" panose="020F0502020204030204" pitchFamily="34" charset="0"/>
            </a:endParaRPr>
          </a:p>
          <a:p>
            <a:pPr marL="0" indent="0" algn="just">
              <a:buNone/>
            </a:pPr>
            <a:endParaRPr lang="pl-PL"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buNone/>
            </a:pPr>
            <a:endParaRPr lang="pl-PL" sz="7200" dirty="0">
              <a:latin typeface="Calibri" panose="020F0502020204030204" pitchFamily="34" charset="0"/>
            </a:endParaRPr>
          </a:p>
          <a:p>
            <a:pPr marL="0" indent="0" algn="just">
              <a:buNone/>
            </a:pPr>
            <a:endParaRPr lang="pl-PL" sz="7200" dirty="0" smtClean="0">
              <a:latin typeface="Calibri" panose="020F0502020204030204" pitchFamily="34" charset="0"/>
            </a:endParaRPr>
          </a:p>
          <a:p>
            <a:pPr marL="0" indent="0" algn="just">
              <a:lnSpc>
                <a:spcPct val="120000"/>
              </a:lnSpc>
              <a:buNone/>
            </a:pPr>
            <a:r>
              <a:rPr lang="pl-PL" sz="7200" dirty="0" smtClean="0">
                <a:latin typeface="Calibri" panose="020F0502020204030204" pitchFamily="34" charset="0"/>
              </a:rPr>
              <a:t>Korzyść pośrednia: </a:t>
            </a:r>
          </a:p>
          <a:p>
            <a:pPr marL="0" indent="0" algn="just">
              <a:lnSpc>
                <a:spcPct val="120000"/>
              </a:lnSpc>
              <a:buNone/>
            </a:pPr>
            <a:endParaRPr lang="pl-PL" sz="7200" dirty="0" smtClean="0">
              <a:latin typeface="Calibri" panose="020F0502020204030204" pitchFamily="34" charset="0"/>
            </a:endParaRPr>
          </a:p>
          <a:p>
            <a:pPr marL="263525" indent="-263525" algn="just">
              <a:lnSpc>
                <a:spcPct val="120000"/>
              </a:lnSpc>
              <a:buFont typeface="Arial" panose="020B0604020202020204" pitchFamily="34" charset="0"/>
              <a:buChar char="•"/>
            </a:pPr>
            <a:r>
              <a:rPr lang="pl-PL" sz="7200" dirty="0">
                <a:latin typeface="Calibri" panose="020F0502020204030204" pitchFamily="34" charset="0"/>
              </a:rPr>
              <a:t>Korzyść uzyskać może nie tylko bezpośredni odbiorca wsparcia, ale także przedsiębiorstwa, które korzystają z pomocy pośrednio, np. funkcjonują na dalszych poziomach działalności. Nie chodzi jednak o zwykłe, uboczne efekty gospodarcze danego środka wsparcia (takie są bowiem nieodłącznie związane z praktycznie każdym środkiem pomocowym). </a:t>
            </a:r>
          </a:p>
          <a:p>
            <a:pPr marL="263525" indent="-263525" algn="just">
              <a:lnSpc>
                <a:spcPct val="120000"/>
              </a:lnSpc>
              <a:buFont typeface="Arial" panose="020B0604020202020204" pitchFamily="34" charset="0"/>
              <a:buChar char="•"/>
            </a:pPr>
            <a:endParaRPr lang="pl-PL" sz="7200" dirty="0" smtClean="0">
              <a:latin typeface="Calibri" panose="020F0502020204030204" pitchFamily="34" charset="0"/>
            </a:endParaRPr>
          </a:p>
          <a:p>
            <a:pPr marL="263525" indent="-263525" algn="just">
              <a:lnSpc>
                <a:spcPct val="120000"/>
              </a:lnSpc>
              <a:buFont typeface="Arial" panose="020B0604020202020204" pitchFamily="34" charset="0"/>
              <a:buChar char="•"/>
            </a:pPr>
            <a:r>
              <a:rPr lang="pl-PL" sz="7200" dirty="0" smtClean="0">
                <a:latin typeface="Calibri" panose="020F0502020204030204" pitchFamily="34" charset="0"/>
              </a:rPr>
              <a:t>Natomiast </a:t>
            </a:r>
            <a:r>
              <a:rPr lang="pl-PL" sz="7200" dirty="0">
                <a:latin typeface="Calibri" panose="020F0502020204030204" pitchFamily="34" charset="0"/>
              </a:rPr>
              <a:t>w przypadku, gdy bezpośredni beneficjent wsparcia jest swoistym pośrednikiem, który przekazuje korzyść beneficjentowi końcowemu i nie zachowuje żadnej korzyści dla siebie, nie jest uznawany za beneficjenta pomocy publicznej. </a:t>
            </a:r>
          </a:p>
          <a:p>
            <a:pPr marL="263525" indent="-263525" algn="just">
              <a:lnSpc>
                <a:spcPct val="120000"/>
              </a:lnSpc>
              <a:buFont typeface="Arial" panose="020B0604020202020204" pitchFamily="34" charset="0"/>
              <a:buChar char="•"/>
            </a:pPr>
            <a:endParaRPr lang="pl-PL" sz="7200" dirty="0" smtClean="0">
              <a:latin typeface="Calibri" panose="020F0502020204030204" pitchFamily="34" charset="0"/>
            </a:endParaRPr>
          </a:p>
          <a:p>
            <a:pPr marL="263525" indent="-263525" algn="just">
              <a:lnSpc>
                <a:spcPct val="120000"/>
              </a:lnSpc>
              <a:buFont typeface="Arial" panose="020B0604020202020204" pitchFamily="34" charset="0"/>
              <a:buChar char="•"/>
            </a:pPr>
            <a:r>
              <a:rPr lang="pl-PL" sz="7200" dirty="0" smtClean="0">
                <a:latin typeface="Calibri" panose="020F0502020204030204" pitchFamily="34" charset="0"/>
              </a:rPr>
              <a:t>Korzyść </a:t>
            </a:r>
            <a:r>
              <a:rPr lang="pl-PL" sz="7200" dirty="0">
                <a:latin typeface="Calibri" panose="020F0502020204030204" pitchFamily="34" charset="0"/>
              </a:rPr>
              <a:t>pośrednia na rzecz beneficjenta końcowego może wystąpić </a:t>
            </a:r>
            <a:r>
              <a:rPr lang="pl-PL" sz="7200" dirty="0" smtClean="0">
                <a:latin typeface="Calibri" panose="020F0502020204030204" pitchFamily="34" charset="0"/>
              </a:rPr>
              <a:t>także </a:t>
            </a:r>
            <a:br>
              <a:rPr lang="pl-PL" sz="7200" dirty="0" smtClean="0">
                <a:latin typeface="Calibri" panose="020F0502020204030204" pitchFamily="34" charset="0"/>
              </a:rPr>
            </a:br>
            <a:r>
              <a:rPr lang="pl-PL" sz="7200" dirty="0" smtClean="0">
                <a:latin typeface="Calibri" panose="020F0502020204030204" pitchFamily="34" charset="0"/>
              </a:rPr>
              <a:t>w </a:t>
            </a:r>
            <a:r>
              <a:rPr lang="pl-PL" sz="7200" dirty="0">
                <a:latin typeface="Calibri" panose="020F0502020204030204" pitchFamily="34" charset="0"/>
              </a:rPr>
              <a:t>sytuacji, gdy bezpośredni beneficjent wsparcia z RPO WP 2014-2020 nie jest przedsiębiorstwem w rozumieniu unijnych przepisów o pomocy publicznej</a:t>
            </a:r>
            <a:r>
              <a:rPr lang="pl-PL" sz="7200" dirty="0" smtClean="0">
                <a:latin typeface="Calibri" panose="020F0502020204030204" pitchFamily="34" charset="0"/>
              </a:rPr>
              <a:t>.</a:t>
            </a:r>
            <a:endParaRPr lang="pl-PL" sz="7200" dirty="0">
              <a:latin typeface="Calibri" panose="020F0502020204030204" pitchFamily="34" charset="0"/>
            </a:endParaRPr>
          </a:p>
        </p:txBody>
      </p:sp>
    </p:spTree>
    <p:extLst>
      <p:ext uri="{BB962C8B-B14F-4D97-AF65-F5344CB8AC3E}">
        <p14:creationId xmlns:p14="http://schemas.microsoft.com/office/powerpoint/2010/main" val="314622177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48408" y="1493294"/>
            <a:ext cx="8299938" cy="2985433"/>
          </a:xfrm>
          <a:prstGeom prst="rect">
            <a:avLst/>
          </a:prstGeom>
        </p:spPr>
        <p:txBody>
          <a:bodyPr wrap="square">
            <a:spAutoFit/>
          </a:bodyPr>
          <a:lstStyle/>
          <a:p>
            <a:pPr lvl="0" algn="ctr" eaLnBrk="0" fontAlgn="base" hangingPunct="0">
              <a:spcBef>
                <a:spcPct val="0"/>
              </a:spcBef>
              <a:spcAft>
                <a:spcPct val="0"/>
              </a:spcAft>
            </a:pPr>
            <a:r>
              <a:rPr lang="pl-PL" sz="2200" b="1" dirty="0">
                <a:solidFill>
                  <a:prstClr val="black"/>
                </a:solidFill>
                <a:latin typeface="Calibri" panose="020F0502020204030204" pitchFamily="34" charset="0"/>
              </a:rPr>
              <a:t>Pomoc inwestycyjna na infrastrukturę </a:t>
            </a:r>
            <a:r>
              <a:rPr lang="pl-PL" sz="2200" b="1" dirty="0" smtClean="0">
                <a:solidFill>
                  <a:prstClr val="black"/>
                </a:solidFill>
                <a:latin typeface="Calibri" panose="020F0502020204030204" pitchFamily="34" charset="0"/>
              </a:rPr>
              <a:t>lokalną </a:t>
            </a:r>
            <a:r>
              <a:rPr lang="pl-PL" sz="2200" dirty="0" smtClean="0">
                <a:solidFill>
                  <a:prstClr val="black"/>
                </a:solidFill>
                <a:latin typeface="Calibri" panose="020F0502020204030204" pitchFamily="34" charset="0"/>
              </a:rPr>
              <a:t>- art</a:t>
            </a:r>
            <a:r>
              <a:rPr lang="pl-PL" sz="2200" dirty="0">
                <a:solidFill>
                  <a:prstClr val="black"/>
                </a:solidFill>
                <a:latin typeface="Calibri" panose="020F0502020204030204" pitchFamily="34" charset="0"/>
              </a:rPr>
              <a:t>. 56 </a:t>
            </a:r>
            <a:r>
              <a:rPr lang="pl-PL" sz="2200" dirty="0" smtClean="0">
                <a:solidFill>
                  <a:prstClr val="black"/>
                </a:solidFill>
                <a:latin typeface="Calibri" panose="020F0502020204030204" pitchFamily="34" charset="0"/>
              </a:rPr>
              <a:t>GBER</a:t>
            </a:r>
          </a:p>
          <a:p>
            <a:pPr lvl="0" algn="ctr" eaLnBrk="0" fontAlgn="base" hangingPunct="0">
              <a:spcBef>
                <a:spcPct val="0"/>
              </a:spcBef>
              <a:spcAft>
                <a:spcPct val="0"/>
              </a:spcAft>
            </a:pPr>
            <a:endParaRPr lang="pl-PL" sz="20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Dotyczy finansowania przeznaczonego na zbudowanie lub modernizację lokalnej infrastruktury, które dotyczy infrastruktury przyczyniającej się na poziomie lokalnym do poprawy otoczenia biznesu i środowiska konsumenckiego oraz do modernizacji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i </a:t>
            </a:r>
            <a:r>
              <a:rPr lang="pl-PL" dirty="0">
                <a:solidFill>
                  <a:prstClr val="black"/>
                </a:solidFill>
                <a:latin typeface="Calibri" panose="020F0502020204030204" pitchFamily="34" charset="0"/>
              </a:rPr>
              <a:t>rozwoju bazy przemysłowej</a:t>
            </a:r>
            <a:r>
              <a:rPr lang="pl-PL" dirty="0" smtClean="0">
                <a:solidFill>
                  <a:prstClr val="black"/>
                </a:solidFill>
                <a:latin typeface="Calibri" panose="020F0502020204030204" pitchFamily="34" charset="0"/>
              </a:rPr>
              <a:t>.</a:t>
            </a:r>
          </a:p>
          <a:p>
            <a:pPr lvl="0" algn="just" eaLnBrk="0" fontAlgn="base" hangingPunct="0">
              <a:spcBef>
                <a:spcPct val="0"/>
              </a:spcBef>
              <a:spcAft>
                <a:spcPct val="0"/>
              </a:spcAft>
            </a:pPr>
            <a:endParaRPr lang="pl-PL" sz="20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Limity powodujące obowiązek zgłoszenia: kwota pomocy przekraczająca 10 mln euro lub łączne koszty przekraczają 20 mln euro na tę samą infrastrukturę</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9641974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48408" y="1665815"/>
            <a:ext cx="8291146" cy="3539430"/>
          </a:xfrm>
          <a:prstGeom prst="rect">
            <a:avLst/>
          </a:prstGeom>
        </p:spPr>
        <p:txBody>
          <a:bodyPr wrap="square">
            <a:spAutoFit/>
          </a:bodyPr>
          <a:lstStyle/>
          <a:p>
            <a:pPr lvl="0" algn="just" eaLnBrk="0" fontAlgn="base" hangingPunct="0"/>
            <a:r>
              <a:rPr lang="pl-PL" sz="1600" dirty="0" smtClean="0">
                <a:solidFill>
                  <a:prstClr val="black"/>
                </a:solidFill>
              </a:rPr>
              <a:t>Wyłączenie </a:t>
            </a:r>
            <a:r>
              <a:rPr lang="pl-PL" sz="1600" dirty="0">
                <a:solidFill>
                  <a:prstClr val="black"/>
                </a:solidFill>
              </a:rPr>
              <a:t>nie ma zastosowania do pomocy na infrastrukturę, która jest przedmiotem innych sekcji rozdziału III GBER, z wyjątkiem pomocy regionalnej, tj.: </a:t>
            </a:r>
          </a:p>
          <a:p>
            <a:pPr marL="285750" lvl="0" indent="-285750" algn="just">
              <a:buFont typeface="Arial" panose="020B0604020202020204" pitchFamily="34" charset="0"/>
              <a:buChar char="•"/>
            </a:pPr>
            <a:r>
              <a:rPr lang="pl-PL" sz="1600" dirty="0">
                <a:solidFill>
                  <a:prstClr val="black"/>
                </a:solidFill>
              </a:rPr>
              <a:t>infrastruktura badawczo-rozwojowa,</a:t>
            </a:r>
          </a:p>
          <a:p>
            <a:pPr marL="285750" lvl="0" indent="-285750" algn="just">
              <a:buFont typeface="Arial" panose="020B0604020202020204" pitchFamily="34" charset="0"/>
              <a:buChar char="•"/>
            </a:pPr>
            <a:r>
              <a:rPr lang="pl-PL" sz="1600" dirty="0">
                <a:solidFill>
                  <a:prstClr val="black"/>
                </a:solidFill>
              </a:rPr>
              <a:t>klastry innowacyjne,</a:t>
            </a:r>
          </a:p>
          <a:p>
            <a:pPr marL="285750" lvl="0" indent="-285750" algn="just">
              <a:buFont typeface="Arial" panose="020B0604020202020204" pitchFamily="34" charset="0"/>
              <a:buChar char="•"/>
            </a:pPr>
            <a:r>
              <a:rPr lang="pl-PL" sz="1600" dirty="0">
                <a:solidFill>
                  <a:prstClr val="black"/>
                </a:solidFill>
              </a:rPr>
              <a:t>infrastruktura efektywnych energetycznie systemów ciepłowniczych i chłodniczych,</a:t>
            </a:r>
          </a:p>
          <a:p>
            <a:pPr marL="285750" lvl="0" indent="-285750" algn="just">
              <a:buFont typeface="Arial" panose="020B0604020202020204" pitchFamily="34" charset="0"/>
              <a:buChar char="•"/>
            </a:pPr>
            <a:r>
              <a:rPr lang="pl-PL" sz="1600" dirty="0">
                <a:solidFill>
                  <a:prstClr val="black"/>
                </a:solidFill>
              </a:rPr>
              <a:t>infrastruktura energetyczna, w tym odnawialne źródła energii i związana z kogeneracją,</a:t>
            </a:r>
          </a:p>
          <a:p>
            <a:pPr marL="285750" lvl="0" indent="-285750" algn="just">
              <a:buFont typeface="Arial" panose="020B0604020202020204" pitchFamily="34" charset="0"/>
              <a:buChar char="•"/>
            </a:pPr>
            <a:r>
              <a:rPr lang="pl-PL" sz="1600" dirty="0">
                <a:solidFill>
                  <a:prstClr val="black"/>
                </a:solidFill>
              </a:rPr>
              <a:t>infrastruktura dedykowana recyclingowi i ponownemu wykorzystaniu odpadów,</a:t>
            </a:r>
          </a:p>
          <a:p>
            <a:pPr marL="285750" lvl="0" indent="-285750" algn="just">
              <a:buFont typeface="Arial" panose="020B0604020202020204" pitchFamily="34" charset="0"/>
              <a:buChar char="•"/>
            </a:pPr>
            <a:r>
              <a:rPr lang="pl-PL" sz="1600" dirty="0">
                <a:solidFill>
                  <a:prstClr val="black"/>
                </a:solidFill>
              </a:rPr>
              <a:t>infrastruktura szerokopasmowa,</a:t>
            </a:r>
          </a:p>
          <a:p>
            <a:pPr marL="285750" lvl="0" indent="-285750" algn="just">
              <a:buFont typeface="Arial" panose="020B0604020202020204" pitchFamily="34" charset="0"/>
              <a:buChar char="•"/>
            </a:pPr>
            <a:r>
              <a:rPr lang="pl-PL" sz="1600" dirty="0">
                <a:solidFill>
                  <a:prstClr val="black"/>
                </a:solidFill>
              </a:rPr>
              <a:t>infrastruktura służąca zachowaniu kultury i dziedzictwa kulturowego,</a:t>
            </a:r>
          </a:p>
          <a:p>
            <a:pPr marL="285750" lvl="0" indent="-285750" algn="just">
              <a:buFont typeface="Arial" panose="020B0604020202020204" pitchFamily="34" charset="0"/>
              <a:buChar char="•"/>
            </a:pPr>
            <a:r>
              <a:rPr lang="pl-PL" sz="1600" dirty="0">
                <a:solidFill>
                  <a:prstClr val="black"/>
                </a:solidFill>
              </a:rPr>
              <a:t>infrastruktura sportowa oraz wielofunkcyjna infrastruktura rekreacyjna,</a:t>
            </a:r>
          </a:p>
          <a:p>
            <a:pPr lvl="0" algn="just"/>
            <a:r>
              <a:rPr lang="pl-PL" sz="1600" dirty="0" smtClean="0">
                <a:solidFill>
                  <a:prstClr val="black"/>
                </a:solidFill>
              </a:rPr>
              <a:t>	</a:t>
            </a:r>
          </a:p>
          <a:p>
            <a:pPr lvl="0" algn="just"/>
            <a:r>
              <a:rPr lang="pl-PL" sz="1600" dirty="0">
                <a:solidFill>
                  <a:prstClr val="black"/>
                </a:solidFill>
              </a:rPr>
              <a:t>	</a:t>
            </a:r>
            <a:r>
              <a:rPr lang="pl-PL" sz="1600" dirty="0" smtClean="0">
                <a:solidFill>
                  <a:prstClr val="black"/>
                </a:solidFill>
              </a:rPr>
              <a:t>a </a:t>
            </a:r>
            <a:r>
              <a:rPr lang="pl-PL" sz="1600" dirty="0">
                <a:solidFill>
                  <a:prstClr val="black"/>
                </a:solidFill>
              </a:rPr>
              <a:t>także:</a:t>
            </a:r>
          </a:p>
          <a:p>
            <a:pPr marL="285750" lvl="0" indent="-285750" algn="just">
              <a:buFont typeface="Arial" panose="020B0604020202020204" pitchFamily="34" charset="0"/>
              <a:buChar char="•"/>
            </a:pPr>
            <a:r>
              <a:rPr lang="pl-PL" sz="1600" dirty="0">
                <a:solidFill>
                  <a:prstClr val="black"/>
                </a:solidFill>
              </a:rPr>
              <a:t>infrastruktura portów lotniczych,</a:t>
            </a:r>
          </a:p>
          <a:p>
            <a:pPr marL="285750" lvl="0" indent="-285750" algn="just">
              <a:buFont typeface="Arial" panose="020B0604020202020204" pitchFamily="34" charset="0"/>
              <a:buChar char="•"/>
            </a:pPr>
            <a:r>
              <a:rPr lang="pl-PL" sz="1600" dirty="0">
                <a:solidFill>
                  <a:prstClr val="black"/>
                </a:solidFill>
              </a:rPr>
              <a:t>infrastruktura portów </a:t>
            </a:r>
            <a:r>
              <a:rPr lang="pl-PL" sz="1600" dirty="0" smtClean="0">
                <a:solidFill>
                  <a:prstClr val="black"/>
                </a:solidFill>
              </a:rPr>
              <a:t>morskich.</a:t>
            </a:r>
            <a:endParaRPr lang="pl-PL" sz="1600" dirty="0">
              <a:solidFill>
                <a:prstClr val="black"/>
              </a:solidFill>
            </a:endParaRPr>
          </a:p>
        </p:txBody>
      </p:sp>
    </p:spTree>
    <p:extLst>
      <p:ext uri="{BB962C8B-B14F-4D97-AF65-F5344CB8AC3E}">
        <p14:creationId xmlns:p14="http://schemas.microsoft.com/office/powerpoint/2010/main" val="2033678665"/>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6185" y="1333371"/>
            <a:ext cx="8634046" cy="4524315"/>
          </a:xfrm>
          <a:prstGeom prst="rect">
            <a:avLst/>
          </a:prstGeom>
        </p:spPr>
        <p:txBody>
          <a:bodyPr wrap="square">
            <a:spAutoFit/>
          </a:bodyPr>
          <a:lstStyle/>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Taka infrastruktura jest udostępniana zainteresowanym użytkowników w oparciu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o </a:t>
            </a:r>
            <a:r>
              <a:rPr lang="pl-PL" dirty="0">
                <a:solidFill>
                  <a:prstClr val="black"/>
                </a:solidFill>
                <a:latin typeface="Calibri" panose="020F0502020204030204" pitchFamily="34" charset="0"/>
              </a:rPr>
              <a:t>otwarte, przejrzyste i niedyskryminujące zasady. Cena pobierana za użytkowanie lub sprzedaż infrastruktury odpowiada cenie rynkowej. Wszelkie koncesje lub inne formy powierzenia osobie trzeciej eksploatacji infrastruktury udzielane są na otwartych, przejrzystych i niedyskryminacyjnych zasadach, z należytym poszanowaniem obowiązujących zasad udzielania zamówień</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Specjalna infrastruktura (</a:t>
            </a:r>
            <a:r>
              <a:rPr lang="pl-PL" dirty="0" err="1">
                <a:solidFill>
                  <a:srgbClr val="FF0000"/>
                </a:solidFill>
                <a:latin typeface="Calibri" panose="020F0502020204030204" pitchFamily="34" charset="0"/>
              </a:rPr>
              <a:t>dedicated</a:t>
            </a:r>
            <a:r>
              <a:rPr lang="pl-PL" dirty="0">
                <a:solidFill>
                  <a:srgbClr val="FF0000"/>
                </a:solidFill>
                <a:latin typeface="Calibri" panose="020F0502020204030204" pitchFamily="34" charset="0"/>
              </a:rPr>
              <a:t> </a:t>
            </a:r>
            <a:r>
              <a:rPr lang="pl-PL" dirty="0" err="1">
                <a:solidFill>
                  <a:srgbClr val="FF0000"/>
                </a:solidFill>
                <a:latin typeface="Calibri" panose="020F0502020204030204" pitchFamily="34" charset="0"/>
              </a:rPr>
              <a:t>infrastructure</a:t>
            </a:r>
            <a:r>
              <a:rPr lang="pl-PL" dirty="0" smtClean="0">
                <a:solidFill>
                  <a:prstClr val="black"/>
                </a:solidFill>
                <a:latin typeface="Calibri" panose="020F0502020204030204" pitchFamily="34" charset="0"/>
              </a:rPr>
              <a:t>) = infrastruktura dedykowana </a:t>
            </a:r>
            <a:r>
              <a:rPr lang="pl-PL" dirty="0">
                <a:solidFill>
                  <a:prstClr val="black"/>
                </a:solidFill>
                <a:latin typeface="Calibri" panose="020F0502020204030204" pitchFamily="34" charset="0"/>
              </a:rPr>
              <a:t>nie podlega temu </a:t>
            </a:r>
            <a:r>
              <a:rPr lang="pl-PL" dirty="0" smtClean="0">
                <a:solidFill>
                  <a:prstClr val="black"/>
                </a:solidFill>
                <a:latin typeface="Calibri" panose="020F0502020204030204" pitchFamily="34" charset="0"/>
              </a:rPr>
              <a:t>wyłączeniu – patrz art. 2 pkt 33 GBER.</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Koszty kwalifikowalne: koszty inwestycji w rzeczowe aktywa trwałe oraz wartości niematerialne i prawne</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Kwota pomocy nie przekracza różnicy między kosztami kwalifikowalnymi a zyskiem operacyjnym z inwestycji. Zysk operacyjny odlicza się od kosztów kwalifikowalnych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i="1" dirty="0" smtClean="0">
                <a:solidFill>
                  <a:prstClr val="black"/>
                </a:solidFill>
                <a:latin typeface="Calibri" panose="020F0502020204030204" pitchFamily="34" charset="0"/>
              </a:rPr>
              <a:t>ex </a:t>
            </a:r>
            <a:r>
              <a:rPr lang="pl-PL" i="1" dirty="0" err="1">
                <a:solidFill>
                  <a:prstClr val="black"/>
                </a:solidFill>
                <a:latin typeface="Calibri" panose="020F0502020204030204" pitchFamily="34" charset="0"/>
              </a:rPr>
              <a:t>ante</a:t>
            </a:r>
            <a:r>
              <a:rPr lang="pl-PL" dirty="0">
                <a:solidFill>
                  <a:prstClr val="black"/>
                </a:solidFill>
                <a:latin typeface="Calibri" panose="020F0502020204030204" pitchFamily="34" charset="0"/>
              </a:rPr>
              <a:t>, na podstawie rozsądnych prognoz, albo przy użyciu mechanizmu wycofania</a:t>
            </a:r>
            <a:r>
              <a:rPr lang="pl-PL" dirty="0">
                <a:solidFill>
                  <a:prstClr val="black"/>
                </a:solidFill>
                <a:latin typeface="Arial Narrow" panose="020B0606020202030204" pitchFamily="34" charset="0"/>
              </a:rPr>
              <a:t>.</a:t>
            </a:r>
          </a:p>
        </p:txBody>
      </p:sp>
    </p:spTree>
    <p:extLst>
      <p:ext uri="{BB962C8B-B14F-4D97-AF65-F5344CB8AC3E}">
        <p14:creationId xmlns:p14="http://schemas.microsoft.com/office/powerpoint/2010/main" val="219325829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6184" y="1155032"/>
            <a:ext cx="8651631" cy="5139869"/>
          </a:xfrm>
          <a:prstGeom prst="rect">
            <a:avLst/>
          </a:prstGeom>
        </p:spPr>
        <p:txBody>
          <a:bodyPr wrap="square">
            <a:spAutoFit/>
          </a:bodyPr>
          <a:lstStyle/>
          <a:p>
            <a:pPr lvl="0" algn="ctr" eaLnBrk="0" fontAlgn="base" hangingPunct="0">
              <a:spcBef>
                <a:spcPct val="0"/>
              </a:spcBef>
              <a:spcAft>
                <a:spcPct val="0"/>
              </a:spcAft>
            </a:pPr>
            <a:r>
              <a:rPr lang="pl-PL" sz="2600" b="1" dirty="0">
                <a:solidFill>
                  <a:prstClr val="black"/>
                </a:solidFill>
                <a:latin typeface="Calibri" panose="020F0502020204030204" pitchFamily="34" charset="0"/>
              </a:rPr>
              <a:t>Pomoc </a:t>
            </a:r>
            <a:r>
              <a:rPr lang="pl-PL" sz="2600" b="1" i="1" dirty="0">
                <a:solidFill>
                  <a:prstClr val="black"/>
                </a:solidFill>
                <a:latin typeface="Calibri" panose="020F0502020204030204" pitchFamily="34" charset="0"/>
              </a:rPr>
              <a:t>de </a:t>
            </a:r>
            <a:r>
              <a:rPr lang="pl-PL" sz="2600" b="1" i="1" dirty="0" err="1">
                <a:solidFill>
                  <a:prstClr val="black"/>
                </a:solidFill>
                <a:latin typeface="Calibri" panose="020F0502020204030204" pitchFamily="34" charset="0"/>
              </a:rPr>
              <a:t>minimis</a:t>
            </a:r>
            <a:endParaRPr lang="pl-PL" sz="2600" b="1" i="1"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endParaRPr lang="pl-PL" sz="1400" dirty="0">
              <a:solidFill>
                <a:prstClr val="black"/>
              </a:solidFill>
              <a:latin typeface="Calibri" panose="020F0502020204030204" pitchFamily="34" charset="0"/>
            </a:endParaRPr>
          </a:p>
          <a:p>
            <a:pPr marL="87313" lvl="0" indent="-87313" algn="just" eaLnBrk="0" fontAlgn="base" hangingPunct="0">
              <a:spcBef>
                <a:spcPct val="0"/>
              </a:spcBef>
              <a:spcAft>
                <a:spcPct val="0"/>
              </a:spcAft>
              <a:buFont typeface="Arial" panose="020B0604020202020204" pitchFamily="34" charset="0"/>
              <a:buChar char="•"/>
            </a:pPr>
            <a:r>
              <a:rPr lang="pl-PL" dirty="0" smtClean="0">
                <a:solidFill>
                  <a:prstClr val="black"/>
                </a:solidFill>
                <a:latin typeface="Calibri" panose="020F0502020204030204" pitchFamily="34" charset="0"/>
              </a:rPr>
              <a:t>  Podstawa prawna:</a:t>
            </a:r>
          </a:p>
          <a:p>
            <a:pPr marL="285750" lvl="0" indent="-285750" algn="just" eaLnBrk="0" fontAlgn="base" hangingPunct="0">
              <a:spcBef>
                <a:spcPct val="0"/>
              </a:spcBef>
              <a:spcAft>
                <a:spcPct val="0"/>
              </a:spcAft>
              <a:buFont typeface="Wingdings" panose="05000000000000000000" pitchFamily="2" charset="2"/>
              <a:buChar char="v"/>
            </a:pPr>
            <a:r>
              <a:rPr lang="pl-PL" dirty="0" smtClean="0">
                <a:solidFill>
                  <a:prstClr val="black"/>
                </a:solidFill>
                <a:latin typeface="Calibri" panose="020F0502020204030204" pitchFamily="34" charset="0"/>
              </a:rPr>
              <a:t>dla pomocy udzielanej z EFRR: rozporządzenie </a:t>
            </a:r>
            <a:r>
              <a:rPr lang="pl-PL" dirty="0">
                <a:solidFill>
                  <a:prstClr val="black"/>
                </a:solidFill>
                <a:latin typeface="Calibri" panose="020F0502020204030204" pitchFamily="34" charset="0"/>
              </a:rPr>
              <a:t>Ministra Infrastruktury i Rozwoju z dnia 19 marca 2015 r. w sprawie udzielania pomocy </a:t>
            </a:r>
            <a:r>
              <a:rPr lang="pl-PL" i="1" dirty="0">
                <a:solidFill>
                  <a:prstClr val="black"/>
                </a:solidFill>
                <a:latin typeface="Calibri" panose="020F0502020204030204" pitchFamily="34" charset="0"/>
              </a:rPr>
              <a:t>de </a:t>
            </a:r>
            <a:r>
              <a:rPr lang="pl-PL" i="1" dirty="0" err="1">
                <a:solidFill>
                  <a:prstClr val="black"/>
                </a:solidFill>
                <a:latin typeface="Calibri" panose="020F0502020204030204" pitchFamily="34" charset="0"/>
              </a:rPr>
              <a:t>minimis</a:t>
            </a:r>
            <a:r>
              <a:rPr lang="pl-PL" dirty="0">
                <a:solidFill>
                  <a:prstClr val="black"/>
                </a:solidFill>
                <a:latin typeface="Calibri" panose="020F0502020204030204" pitchFamily="34" charset="0"/>
              </a:rPr>
              <a:t> w ramach regionalnych programów operacyjnych na lata 2014-2020 (Dz. U. poz. 488</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Wingdings" panose="05000000000000000000" pitchFamily="2" charset="2"/>
              <a:buChar char="v"/>
            </a:pPr>
            <a:r>
              <a:rPr lang="pl-PL" dirty="0" smtClean="0">
                <a:solidFill>
                  <a:prstClr val="black"/>
                </a:solidFill>
                <a:latin typeface="Calibri" panose="020F0502020204030204" pitchFamily="34" charset="0"/>
              </a:rPr>
              <a:t>dla pomocy udzielanej z EFS:  </a:t>
            </a:r>
            <a:r>
              <a:rPr lang="pl-PL" dirty="0">
                <a:latin typeface="Calibri" panose="020F0502020204030204" pitchFamily="34" charset="0"/>
              </a:rPr>
              <a:t>rozporządzenie Ministra Infrastruktury i Rozwoju z dnia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2 </a:t>
            </a:r>
            <a:r>
              <a:rPr lang="pl-PL" dirty="0">
                <a:latin typeface="Calibri" panose="020F0502020204030204" pitchFamily="34" charset="0"/>
              </a:rPr>
              <a:t>lipca 2015 r. w sprawie udzielania pomocy </a:t>
            </a:r>
            <a:r>
              <a:rPr lang="pl-PL" i="1" dirty="0">
                <a:latin typeface="Calibri" panose="020F0502020204030204" pitchFamily="34" charset="0"/>
              </a:rPr>
              <a:t>de </a:t>
            </a:r>
            <a:r>
              <a:rPr lang="pl-PL" i="1" dirty="0" err="1">
                <a:latin typeface="Calibri" panose="020F0502020204030204" pitchFamily="34" charset="0"/>
              </a:rPr>
              <a:t>minimis</a:t>
            </a:r>
            <a:r>
              <a:rPr lang="pl-PL" dirty="0">
                <a:latin typeface="Calibri" panose="020F0502020204030204" pitchFamily="34" charset="0"/>
              </a:rPr>
              <a:t> oraz pomocy publicznej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w </a:t>
            </a:r>
            <a:r>
              <a:rPr lang="pl-PL" dirty="0">
                <a:latin typeface="Calibri" panose="020F0502020204030204" pitchFamily="34" charset="0"/>
              </a:rPr>
              <a:t>ramach programów operacyjnych finansowanych z Europejskiego Funduszu Społecznego na lata 2014-2020 (Dz.U. poz. 1073</a:t>
            </a:r>
            <a:r>
              <a:rPr lang="pl-PL" dirty="0" smtClean="0">
                <a:latin typeface="Calibri" panose="020F0502020204030204" pitchFamily="34" charset="0"/>
              </a:rPr>
              <a:t>);</a:t>
            </a:r>
          </a:p>
          <a:p>
            <a:pPr lvl="0" algn="just" eaLnBrk="0" fontAlgn="base" hangingPunct="0">
              <a:spcBef>
                <a:spcPct val="0"/>
              </a:spcBef>
              <a:spcAft>
                <a:spcPct val="0"/>
              </a:spcAft>
            </a:pPr>
            <a:r>
              <a:rPr lang="pl-PL" dirty="0" smtClean="0">
                <a:solidFill>
                  <a:prstClr val="black"/>
                </a:solidFill>
                <a:latin typeface="Calibri" panose="020F0502020204030204" pitchFamily="34" charset="0"/>
              </a:rPr>
              <a:t>- oba </a:t>
            </a:r>
            <a:r>
              <a:rPr lang="pl-PL" dirty="0">
                <a:solidFill>
                  <a:prstClr val="black"/>
                </a:solidFill>
                <a:latin typeface="Calibri" panose="020F0502020204030204" pitchFamily="34" charset="0"/>
              </a:rPr>
              <a:t>wydane w oparciu o rozporządzenie Komisji (UE) nr 1407/2013 z dnia 18 grudnia 2013 r. w sprawie stosowania art. 107 i 108 Traktatu o funkcjonowaniu Unii Europejskiej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do </a:t>
            </a:r>
            <a:r>
              <a:rPr lang="pl-PL" dirty="0">
                <a:solidFill>
                  <a:prstClr val="black"/>
                </a:solidFill>
                <a:latin typeface="Calibri" panose="020F0502020204030204" pitchFamily="34" charset="0"/>
              </a:rPr>
              <a:t>pomocy </a:t>
            </a:r>
            <a:r>
              <a:rPr lang="pl-PL" i="1" dirty="0">
                <a:solidFill>
                  <a:prstClr val="black"/>
                </a:solidFill>
                <a:latin typeface="Calibri" panose="020F0502020204030204" pitchFamily="34" charset="0"/>
              </a:rPr>
              <a:t>de </a:t>
            </a:r>
            <a:r>
              <a:rPr lang="pl-PL" i="1" dirty="0" err="1">
                <a:solidFill>
                  <a:prstClr val="black"/>
                </a:solidFill>
                <a:latin typeface="Calibri" panose="020F0502020204030204" pitchFamily="34" charset="0"/>
              </a:rPr>
              <a:t>minimis</a:t>
            </a:r>
            <a:r>
              <a:rPr lang="pl-PL" i="1" dirty="0">
                <a:solidFill>
                  <a:prstClr val="black"/>
                </a:solidFill>
                <a:latin typeface="Calibri" panose="020F0502020204030204" pitchFamily="34" charset="0"/>
              </a:rPr>
              <a:t> </a:t>
            </a:r>
            <a:r>
              <a:rPr lang="pl-PL" dirty="0">
                <a:solidFill>
                  <a:prstClr val="black"/>
                </a:solidFill>
                <a:latin typeface="Calibri" panose="020F0502020204030204" pitchFamily="34" charset="0"/>
              </a:rPr>
              <a:t>(Dz. Urz. UE L 352 z 24.12.2013, str. 1</a:t>
            </a:r>
            <a:r>
              <a:rPr lang="pl-PL" dirty="0" smtClean="0">
                <a:solidFill>
                  <a:prstClr val="black"/>
                </a:solidFill>
                <a:latin typeface="Calibri" panose="020F0502020204030204" pitchFamily="34" charset="0"/>
              </a:rPr>
              <a:t>).</a:t>
            </a:r>
            <a:endParaRPr lang="pl-PL" dirty="0">
              <a:solidFill>
                <a:prstClr val="black"/>
              </a:solidFill>
              <a:latin typeface="Calibri" panose="020F0502020204030204" pitchFamily="34" charset="0"/>
            </a:endParaRPr>
          </a:p>
          <a:p>
            <a:pPr marL="87313" lvl="0" indent="-87313" algn="just" eaLnBrk="0" fontAlgn="base" hangingPunct="0">
              <a:spcBef>
                <a:spcPct val="0"/>
              </a:spcBef>
              <a:spcAft>
                <a:spcPct val="0"/>
              </a:spcAft>
              <a:buFont typeface="Arial" panose="020B0604020202020204" pitchFamily="34" charset="0"/>
              <a:buChar char="•"/>
            </a:pPr>
            <a:endParaRPr lang="pl-PL" sz="1400" dirty="0">
              <a:solidFill>
                <a:prstClr val="black"/>
              </a:solidFill>
              <a:latin typeface="Calibri" panose="020F0502020204030204" pitchFamily="34" charset="0"/>
            </a:endParaRPr>
          </a:p>
          <a:p>
            <a:pPr marL="87313" lvl="0" indent="-87313" algn="just" eaLnBrk="0" fontAlgn="base" hangingPunct="0">
              <a:spcBef>
                <a:spcPct val="0"/>
              </a:spcBef>
              <a:spcAft>
                <a:spcPct val="0"/>
              </a:spcAft>
              <a:buFont typeface="Arial" panose="020B0604020202020204" pitchFamily="34" charset="0"/>
              <a:buChar char="•"/>
            </a:pPr>
            <a:r>
              <a:rPr lang="pl-PL" dirty="0" smtClean="0">
                <a:solidFill>
                  <a:prstClr val="black"/>
                </a:solidFill>
                <a:latin typeface="Calibri" panose="020F0502020204030204" pitchFamily="34" charset="0"/>
              </a:rPr>
              <a:t> Co </a:t>
            </a:r>
            <a:r>
              <a:rPr lang="pl-PL" dirty="0">
                <a:solidFill>
                  <a:prstClr val="black"/>
                </a:solidFill>
                <a:latin typeface="Calibri" panose="020F0502020204030204" pitchFamily="34" charset="0"/>
              </a:rPr>
              <a:t>do zasady: całkowita kwota pomocy </a:t>
            </a:r>
            <a:r>
              <a:rPr lang="pl-PL" i="1" dirty="0">
                <a:solidFill>
                  <a:prstClr val="black"/>
                </a:solidFill>
                <a:latin typeface="Calibri" panose="020F0502020204030204" pitchFamily="34" charset="0"/>
              </a:rPr>
              <a:t>de </a:t>
            </a:r>
            <a:r>
              <a:rPr lang="pl-PL" i="1" dirty="0" err="1">
                <a:solidFill>
                  <a:prstClr val="black"/>
                </a:solidFill>
                <a:latin typeface="Calibri" panose="020F0502020204030204" pitchFamily="34" charset="0"/>
              </a:rPr>
              <a:t>minimis</a:t>
            </a:r>
            <a:r>
              <a:rPr lang="pl-PL" i="1" dirty="0">
                <a:solidFill>
                  <a:prstClr val="black"/>
                </a:solidFill>
                <a:latin typeface="Calibri" panose="020F0502020204030204" pitchFamily="34" charset="0"/>
              </a:rPr>
              <a:t> </a:t>
            </a:r>
            <a:r>
              <a:rPr lang="pl-PL" dirty="0">
                <a:solidFill>
                  <a:prstClr val="black"/>
                </a:solidFill>
                <a:latin typeface="Calibri" panose="020F0502020204030204" pitchFamily="34" charset="0"/>
              </a:rPr>
              <a:t>przyznanej przez państwo jednemu przedsiębiorstwu nie może przekroczyć 200 000 euro w okresie trzech lat podatkowych (inaczej np. w sektorze transportu).</a:t>
            </a:r>
          </a:p>
          <a:p>
            <a:pPr marL="87313" lvl="0" indent="-87313"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p:txBody>
      </p:sp>
    </p:spTree>
    <p:extLst>
      <p:ext uri="{BB962C8B-B14F-4D97-AF65-F5344CB8AC3E}">
        <p14:creationId xmlns:p14="http://schemas.microsoft.com/office/powerpoint/2010/main" val="146324264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57200" y="1574461"/>
            <a:ext cx="8291146" cy="2246769"/>
          </a:xfrm>
          <a:prstGeom prst="rect">
            <a:avLst/>
          </a:prstGeom>
        </p:spPr>
        <p:txBody>
          <a:bodyPr wrap="square">
            <a:spAutoFit/>
          </a:bodyPr>
          <a:lstStyle/>
          <a:p>
            <a:pPr marL="87313" lvl="0" indent="-87313" algn="just" eaLnBrk="0" fontAlgn="base" hangingPunct="0">
              <a:spcBef>
                <a:spcPct val="0"/>
              </a:spcBef>
              <a:spcAft>
                <a:spcPct val="0"/>
              </a:spcAft>
              <a:buFont typeface="Arial" panose="020B0604020202020204" pitchFamily="34" charset="0"/>
              <a:buChar char="•"/>
            </a:pPr>
            <a:r>
              <a:rPr lang="pl-PL" sz="2000" dirty="0" smtClean="0">
                <a:solidFill>
                  <a:prstClr val="black"/>
                </a:solidFill>
                <a:latin typeface="Calibri" panose="020F0502020204030204" pitchFamily="34" charset="0"/>
              </a:rPr>
              <a:t>  Pomoc </a:t>
            </a:r>
            <a:r>
              <a:rPr lang="pl-PL" sz="2000" dirty="0">
                <a:solidFill>
                  <a:prstClr val="black"/>
                </a:solidFill>
                <a:latin typeface="Calibri" panose="020F0502020204030204" pitchFamily="34" charset="0"/>
              </a:rPr>
              <a:t>ma na celu wspieranie rozwoju gospodarczego i społecznego województwa pomorskiego w ramach RPO WP 2014-2020.</a:t>
            </a:r>
          </a:p>
          <a:p>
            <a:pPr marL="87313" lvl="0" indent="-87313" algn="just" eaLnBrk="0" fontAlgn="base" hangingPunct="0">
              <a:spcBef>
                <a:spcPct val="0"/>
              </a:spcBef>
              <a:spcAft>
                <a:spcPct val="0"/>
              </a:spcAft>
              <a:buFont typeface="Arial" panose="020B0604020202020204" pitchFamily="34" charset="0"/>
              <a:buChar char="•"/>
            </a:pPr>
            <a:endParaRPr lang="pl-PL" sz="2000" dirty="0">
              <a:solidFill>
                <a:prstClr val="black"/>
              </a:solidFill>
              <a:latin typeface="Calibri" panose="020F0502020204030204" pitchFamily="34" charset="0"/>
            </a:endParaRPr>
          </a:p>
          <a:p>
            <a:pPr marL="87313" lvl="0" indent="-87313" algn="just" eaLnBrk="0" fontAlgn="base" hangingPunct="0">
              <a:spcBef>
                <a:spcPct val="0"/>
              </a:spcBef>
              <a:spcAft>
                <a:spcPct val="0"/>
              </a:spcAft>
              <a:buFont typeface="Arial" panose="020B0604020202020204" pitchFamily="34" charset="0"/>
              <a:buChar char="•"/>
            </a:pPr>
            <a:r>
              <a:rPr lang="pl-PL" sz="2000" dirty="0" smtClean="0">
                <a:solidFill>
                  <a:prstClr val="black"/>
                </a:solidFill>
                <a:latin typeface="Calibri" panose="020F0502020204030204" pitchFamily="34" charset="0"/>
              </a:rPr>
              <a:t>  Pomoc </a:t>
            </a:r>
            <a:r>
              <a:rPr lang="pl-PL" sz="2000" dirty="0">
                <a:solidFill>
                  <a:prstClr val="black"/>
                </a:solidFill>
                <a:latin typeface="Calibri" panose="020F0502020204030204" pitchFamily="34" charset="0"/>
              </a:rPr>
              <a:t>może być udzielona przedsiębiorcy na pokrycie części kosztów kwalifikowalnych </a:t>
            </a:r>
            <a:r>
              <a:rPr lang="pl-PL" sz="2000" dirty="0" smtClean="0">
                <a:solidFill>
                  <a:prstClr val="black"/>
                </a:solidFill>
                <a:latin typeface="Calibri" panose="020F0502020204030204" pitchFamily="34" charset="0"/>
              </a:rPr>
              <a:t>zgodnie </a:t>
            </a:r>
            <a:r>
              <a:rPr lang="pl-PL" sz="2000" dirty="0">
                <a:solidFill>
                  <a:prstClr val="black"/>
                </a:solidFill>
                <a:latin typeface="Calibri" panose="020F0502020204030204" pitchFamily="34" charset="0"/>
              </a:rPr>
              <a:t>z regulaminem konkursu, Wytycznymi dotyczącymi kwalifikowalności wydatków w ramach RPO WP 2014-2020 itd</a:t>
            </a:r>
            <a:r>
              <a:rPr lang="pl-PL" sz="2000" dirty="0" smtClean="0">
                <a:solidFill>
                  <a:prstClr val="black"/>
                </a:solidFill>
                <a:latin typeface="Calibri" panose="020F0502020204030204" pitchFamily="34" charset="0"/>
              </a:rPr>
              <a:t>. </a:t>
            </a:r>
            <a:r>
              <a:rPr lang="pl-PL" sz="2000" dirty="0">
                <a:solidFill>
                  <a:prstClr val="black"/>
                </a:solidFill>
                <a:latin typeface="Calibri" panose="020F0502020204030204" pitchFamily="34" charset="0"/>
              </a:rPr>
              <a:t>i zgodnie </a:t>
            </a:r>
            <a:r>
              <a:rPr lang="pl-PL" sz="2000" dirty="0" smtClean="0">
                <a:solidFill>
                  <a:prstClr val="black"/>
                </a:solidFill>
                <a:latin typeface="Calibri" panose="020F0502020204030204" pitchFamily="34" charset="0"/>
              </a:rPr>
              <a:t/>
            </a:r>
            <a:br>
              <a:rPr lang="pl-PL" sz="2000" dirty="0" smtClean="0">
                <a:solidFill>
                  <a:prstClr val="black"/>
                </a:solidFill>
                <a:latin typeface="Calibri" panose="020F0502020204030204" pitchFamily="34" charset="0"/>
              </a:rPr>
            </a:br>
            <a:r>
              <a:rPr lang="pl-PL" sz="2000" dirty="0" smtClean="0">
                <a:solidFill>
                  <a:prstClr val="black"/>
                </a:solidFill>
                <a:latin typeface="Calibri" panose="020F0502020204030204" pitchFamily="34" charset="0"/>
              </a:rPr>
              <a:t>z </a:t>
            </a:r>
            <a:r>
              <a:rPr lang="pl-PL" sz="2000" dirty="0" err="1">
                <a:solidFill>
                  <a:prstClr val="black"/>
                </a:solidFill>
                <a:latin typeface="Calibri" panose="020F0502020204030204" pitchFamily="34" charset="0"/>
              </a:rPr>
              <a:t>SzOOP</a:t>
            </a:r>
            <a:r>
              <a:rPr lang="pl-PL" sz="2000" dirty="0">
                <a:solidFill>
                  <a:prstClr val="black"/>
                </a:solidFill>
                <a:latin typeface="Calibri" panose="020F0502020204030204" pitchFamily="34" charset="0"/>
              </a:rPr>
              <a:t> RPO WP </a:t>
            </a:r>
            <a:r>
              <a:rPr lang="pl-PL" sz="2000" dirty="0" smtClean="0">
                <a:solidFill>
                  <a:prstClr val="black"/>
                </a:solidFill>
                <a:latin typeface="Calibri" panose="020F0502020204030204" pitchFamily="34" charset="0"/>
              </a:rPr>
              <a:t>2014-2020.</a:t>
            </a:r>
            <a:endParaRPr lang="pl-PL" sz="20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319406939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39615" y="1583719"/>
            <a:ext cx="8414239" cy="3416320"/>
          </a:xfrm>
          <a:prstGeom prst="rect">
            <a:avLst/>
          </a:prstGeom>
        </p:spPr>
        <p:txBody>
          <a:bodyPr wrap="square">
            <a:spAutoFit/>
          </a:bodyPr>
          <a:lstStyle/>
          <a:p>
            <a:pPr algn="just"/>
            <a:r>
              <a:rPr lang="pl-PL" dirty="0" smtClean="0">
                <a:latin typeface="Calibri" panose="020F0502020204030204" pitchFamily="34" charset="0"/>
                <a:ea typeface="Times New Roman"/>
              </a:rPr>
              <a:t>Dla </a:t>
            </a:r>
            <a:r>
              <a:rPr lang="pl-PL" dirty="0">
                <a:latin typeface="Calibri" panose="020F0502020204030204" pitchFamily="34" charset="0"/>
                <a:ea typeface="Times New Roman"/>
              </a:rPr>
              <a:t>przedsiębiorstw prowadzących działalność w sektorze transportu drogowego towarów kwota ta wynosi 100 000 euro. </a:t>
            </a:r>
            <a:endParaRPr lang="pl-PL" dirty="0" smtClean="0">
              <a:latin typeface="Calibri" panose="020F0502020204030204" pitchFamily="34" charset="0"/>
              <a:ea typeface="Times New Roman"/>
            </a:endParaRPr>
          </a:p>
          <a:p>
            <a:pPr algn="just"/>
            <a:endParaRPr lang="pl-PL" dirty="0" smtClean="0">
              <a:latin typeface="Calibri" panose="020F0502020204030204" pitchFamily="34" charset="0"/>
              <a:ea typeface="Times New Roman"/>
            </a:endParaRPr>
          </a:p>
          <a:p>
            <a:pPr algn="just"/>
            <a:r>
              <a:rPr lang="pl-PL" dirty="0">
                <a:latin typeface="Calibri" panose="020F0502020204030204" pitchFamily="34" charset="0"/>
                <a:ea typeface="Times New Roman"/>
              </a:rPr>
              <a:t>S</a:t>
            </a:r>
            <a:r>
              <a:rPr lang="pl-PL" dirty="0" smtClean="0">
                <a:latin typeface="Calibri" panose="020F0502020204030204" pitchFamily="34" charset="0"/>
                <a:ea typeface="Times New Roman"/>
              </a:rPr>
              <a:t>ektora </a:t>
            </a:r>
            <a:r>
              <a:rPr lang="pl-PL" dirty="0">
                <a:latin typeface="Calibri" panose="020F0502020204030204" pitchFamily="34" charset="0"/>
                <a:ea typeface="Times New Roman"/>
              </a:rPr>
              <a:t>transportu </a:t>
            </a:r>
            <a:r>
              <a:rPr lang="pl-PL" dirty="0" smtClean="0">
                <a:latin typeface="Calibri" panose="020F0502020204030204" pitchFamily="34" charset="0"/>
                <a:ea typeface="Times New Roman"/>
              </a:rPr>
              <a:t>:</a:t>
            </a:r>
            <a:endParaRPr lang="pl-PL" dirty="0">
              <a:latin typeface="Calibri" panose="020F0502020204030204" pitchFamily="34" charset="0"/>
              <a:ea typeface="Times New Roman"/>
            </a:endParaRPr>
          </a:p>
          <a:p>
            <a:pPr marL="342900" lvl="0" indent="-342900" algn="just">
              <a:buFont typeface="Symbol"/>
              <a:buChar char=""/>
            </a:pPr>
            <a:r>
              <a:rPr lang="pl-PL" dirty="0">
                <a:solidFill>
                  <a:srgbClr val="000000"/>
                </a:solidFill>
                <a:latin typeface="Calibri" panose="020F0502020204030204" pitchFamily="34" charset="0"/>
                <a:ea typeface="Times New Roman"/>
                <a:cs typeface="Tahoma"/>
              </a:rPr>
              <a:t>transport lądowy (drogowy, kolejowy), z wyjątkiem działalności taksówek osobowych, działalności usługowej związanej z przeprowadzkami oraz transportu rurociągowego;</a:t>
            </a:r>
            <a:endParaRPr lang="pl-PL" dirty="0">
              <a:latin typeface="Calibri" panose="020F0502020204030204" pitchFamily="34" charset="0"/>
              <a:ea typeface="Times New Roman"/>
            </a:endParaRPr>
          </a:p>
          <a:p>
            <a:pPr marL="342900" lvl="0" indent="-342900" algn="just">
              <a:buFont typeface="Symbol"/>
              <a:buChar char=""/>
            </a:pPr>
            <a:r>
              <a:rPr lang="pl-PL" dirty="0">
                <a:solidFill>
                  <a:srgbClr val="000000"/>
                </a:solidFill>
                <a:latin typeface="Calibri" panose="020F0502020204030204" pitchFamily="34" charset="0"/>
                <a:ea typeface="Times New Roman"/>
                <a:cs typeface="Tahoma"/>
              </a:rPr>
              <a:t>transport wodny (morski i śródlądowy);</a:t>
            </a:r>
            <a:endParaRPr lang="pl-PL" dirty="0">
              <a:latin typeface="Calibri" panose="020F0502020204030204" pitchFamily="34" charset="0"/>
              <a:ea typeface="Times New Roman"/>
            </a:endParaRPr>
          </a:p>
          <a:p>
            <a:pPr marL="342900" lvl="0" indent="-342900" algn="just">
              <a:buFont typeface="Symbol"/>
              <a:buChar char=""/>
            </a:pPr>
            <a:r>
              <a:rPr lang="pl-PL" dirty="0">
                <a:solidFill>
                  <a:srgbClr val="000000"/>
                </a:solidFill>
                <a:latin typeface="Calibri" panose="020F0502020204030204" pitchFamily="34" charset="0"/>
                <a:ea typeface="Times New Roman"/>
                <a:cs typeface="Tahoma"/>
              </a:rPr>
              <a:t>transport lotniczy (z wyjątkiem transportu kosmicznego).</a:t>
            </a:r>
            <a:endParaRPr lang="pl-PL" dirty="0">
              <a:latin typeface="Calibri" panose="020F0502020204030204" pitchFamily="34" charset="0"/>
              <a:ea typeface="Times New Roman"/>
            </a:endParaRPr>
          </a:p>
          <a:p>
            <a:pPr algn="just"/>
            <a:endParaRPr lang="pl-PL" dirty="0" smtClean="0">
              <a:solidFill>
                <a:srgbClr val="000000"/>
              </a:solidFill>
              <a:latin typeface="Calibri" panose="020F0502020204030204" pitchFamily="34" charset="0"/>
              <a:ea typeface="Times New Roman"/>
              <a:cs typeface="Tahoma"/>
            </a:endParaRPr>
          </a:p>
          <a:p>
            <a:pPr algn="just"/>
            <a:r>
              <a:rPr lang="pl-PL" dirty="0" smtClean="0">
                <a:solidFill>
                  <a:srgbClr val="000000"/>
                </a:solidFill>
                <a:latin typeface="Calibri" panose="020F0502020204030204" pitchFamily="34" charset="0"/>
                <a:ea typeface="Times New Roman"/>
                <a:cs typeface="Tahoma"/>
              </a:rPr>
              <a:t>Pomoc </a:t>
            </a:r>
            <a:r>
              <a:rPr lang="pl-PL" i="1" dirty="0">
                <a:solidFill>
                  <a:srgbClr val="000000"/>
                </a:solidFill>
                <a:latin typeface="Calibri" panose="020F0502020204030204" pitchFamily="34" charset="0"/>
                <a:ea typeface="Times New Roman"/>
                <a:cs typeface="Tahoma"/>
              </a:rPr>
              <a:t>de </a:t>
            </a:r>
            <a:r>
              <a:rPr lang="pl-PL" i="1" dirty="0" err="1">
                <a:solidFill>
                  <a:srgbClr val="000000"/>
                </a:solidFill>
                <a:latin typeface="Calibri" panose="020F0502020204030204" pitchFamily="34" charset="0"/>
                <a:ea typeface="Times New Roman"/>
                <a:cs typeface="Tahoma"/>
              </a:rPr>
              <a:t>minimis</a:t>
            </a:r>
            <a:r>
              <a:rPr lang="pl-PL" dirty="0">
                <a:solidFill>
                  <a:srgbClr val="000000"/>
                </a:solidFill>
                <a:latin typeface="Calibri" panose="020F0502020204030204" pitchFamily="34" charset="0"/>
                <a:ea typeface="Times New Roman"/>
                <a:cs typeface="Tahoma"/>
              </a:rPr>
              <a:t> nie może być przeznaczona na nabycie pojazdów służących </a:t>
            </a:r>
            <a:r>
              <a:rPr lang="pl-PL" dirty="0" smtClean="0">
                <a:solidFill>
                  <a:srgbClr val="000000"/>
                </a:solidFill>
                <a:latin typeface="Calibri" panose="020F0502020204030204" pitchFamily="34" charset="0"/>
                <a:ea typeface="Times New Roman"/>
                <a:cs typeface="Tahoma"/>
              </a:rPr>
              <a:t/>
            </a:r>
            <a:br>
              <a:rPr lang="pl-PL" dirty="0" smtClean="0">
                <a:solidFill>
                  <a:srgbClr val="000000"/>
                </a:solidFill>
                <a:latin typeface="Calibri" panose="020F0502020204030204" pitchFamily="34" charset="0"/>
                <a:ea typeface="Times New Roman"/>
                <a:cs typeface="Tahoma"/>
              </a:rPr>
            </a:br>
            <a:r>
              <a:rPr lang="pl-PL" dirty="0" smtClean="0">
                <a:solidFill>
                  <a:srgbClr val="000000"/>
                </a:solidFill>
                <a:latin typeface="Calibri" panose="020F0502020204030204" pitchFamily="34" charset="0"/>
                <a:ea typeface="Times New Roman"/>
                <a:cs typeface="Tahoma"/>
              </a:rPr>
              <a:t>do </a:t>
            </a:r>
            <a:r>
              <a:rPr lang="pl-PL" dirty="0">
                <a:solidFill>
                  <a:srgbClr val="000000"/>
                </a:solidFill>
                <a:latin typeface="Calibri" panose="020F0502020204030204" pitchFamily="34" charset="0"/>
                <a:ea typeface="Times New Roman"/>
                <a:cs typeface="Tahoma"/>
              </a:rPr>
              <a:t>transportu drogowego towarów.</a:t>
            </a:r>
            <a:endParaRPr lang="pl-PL" dirty="0">
              <a:effectLst/>
              <a:latin typeface="Calibri" panose="020F0502020204030204" pitchFamily="34" charset="0"/>
              <a:ea typeface="Times New Roman"/>
            </a:endParaRPr>
          </a:p>
        </p:txBody>
      </p:sp>
    </p:spTree>
    <p:extLst>
      <p:ext uri="{BB962C8B-B14F-4D97-AF65-F5344CB8AC3E}">
        <p14:creationId xmlns:p14="http://schemas.microsoft.com/office/powerpoint/2010/main" val="69267952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48408" y="1577794"/>
            <a:ext cx="8317523" cy="2308324"/>
          </a:xfrm>
          <a:prstGeom prst="rect">
            <a:avLst/>
          </a:prstGeom>
        </p:spPr>
        <p:txBody>
          <a:bodyPr wrap="square">
            <a:spAutoFit/>
          </a:bodyPr>
          <a:lstStyle/>
          <a:p>
            <a:pPr algn="just"/>
            <a:r>
              <a:rPr lang="pl-PL" dirty="0">
                <a:solidFill>
                  <a:srgbClr val="000000"/>
                </a:solidFill>
                <a:ea typeface="Times New Roman"/>
                <a:cs typeface="Tahoma"/>
              </a:rPr>
              <a:t>Jeżeli </a:t>
            </a:r>
            <a:r>
              <a:rPr lang="pl-PL" dirty="0" smtClean="0">
                <a:solidFill>
                  <a:srgbClr val="000000"/>
                </a:solidFill>
                <a:ea typeface="Times New Roman"/>
                <a:cs typeface="Tahoma"/>
              </a:rPr>
              <a:t>dane przedsiębiorstwo </a:t>
            </a:r>
            <a:r>
              <a:rPr lang="pl-PL" dirty="0">
                <a:solidFill>
                  <a:srgbClr val="000000"/>
                </a:solidFill>
                <a:ea typeface="Times New Roman"/>
                <a:cs typeface="Tahoma"/>
              </a:rPr>
              <a:t>prowadzi działalność zarobkową w zakresie drogowego transportu towarów, a także inną działalność, w stosunku do której stosuje się pułap wynoszący 200 000 euro, to w odniesieniu do tego przedsiębiorstwa stosuje się pułap wynoszący 200 000 euro, pod warunkiem że zapewnione jest, np. przez prowadzenie odrębnej rachunkowości, by korzyść dotycząca działalności w zakresie drogowego transportu towarów nie przekraczała 100 000 euro oraz by pomoc </a:t>
            </a:r>
            <a:r>
              <a:rPr lang="pl-PL" i="1" dirty="0">
                <a:solidFill>
                  <a:srgbClr val="000000"/>
                </a:solidFill>
                <a:ea typeface="Times New Roman"/>
                <a:cs typeface="Tahoma"/>
              </a:rPr>
              <a:t>de </a:t>
            </a:r>
            <a:r>
              <a:rPr lang="pl-PL" i="1" dirty="0" err="1">
                <a:solidFill>
                  <a:srgbClr val="000000"/>
                </a:solidFill>
                <a:ea typeface="Times New Roman"/>
                <a:cs typeface="Tahoma"/>
              </a:rPr>
              <a:t>minimis</a:t>
            </a:r>
            <a:r>
              <a:rPr lang="pl-PL" i="1" dirty="0">
                <a:solidFill>
                  <a:srgbClr val="000000"/>
                </a:solidFill>
                <a:ea typeface="Times New Roman"/>
                <a:cs typeface="Tahoma"/>
              </a:rPr>
              <a:t> </a:t>
            </a:r>
            <a:r>
              <a:rPr lang="pl-PL" dirty="0">
                <a:solidFill>
                  <a:srgbClr val="000000"/>
                </a:solidFill>
                <a:ea typeface="Times New Roman"/>
                <a:cs typeface="Tahoma"/>
              </a:rPr>
              <a:t>nie była wykorzystywana na nabycie pojazdów przeznaczonych do transportu drogowego </a:t>
            </a:r>
            <a:r>
              <a:rPr lang="pl-PL" dirty="0" smtClean="0">
                <a:solidFill>
                  <a:srgbClr val="000000"/>
                </a:solidFill>
                <a:ea typeface="Times New Roman"/>
                <a:cs typeface="Tahoma"/>
              </a:rPr>
              <a:t>towarów.</a:t>
            </a:r>
            <a:endParaRPr lang="pl-PL" dirty="0"/>
          </a:p>
        </p:txBody>
      </p:sp>
    </p:spTree>
    <p:extLst>
      <p:ext uri="{BB962C8B-B14F-4D97-AF65-F5344CB8AC3E}">
        <p14:creationId xmlns:p14="http://schemas.microsoft.com/office/powerpoint/2010/main" val="113613763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4977" y="1270535"/>
            <a:ext cx="8598877" cy="4647426"/>
          </a:xfrm>
          <a:prstGeom prst="rect">
            <a:avLst/>
          </a:prstGeom>
        </p:spPr>
        <p:txBody>
          <a:bodyPr wrap="square">
            <a:spAutoFit/>
          </a:bodyPr>
          <a:lstStyle/>
          <a:p>
            <a:pPr algn="just"/>
            <a:r>
              <a:rPr lang="pl-PL" sz="1600" dirty="0" smtClean="0">
                <a:solidFill>
                  <a:srgbClr val="000000"/>
                </a:solidFill>
                <a:ea typeface="Times New Roman"/>
                <a:cs typeface="Tahoma"/>
              </a:rPr>
              <a:t>Jedno przedsiębiorstwo - pojęcie </a:t>
            </a:r>
            <a:r>
              <a:rPr lang="pl-PL" sz="1600" dirty="0">
                <a:solidFill>
                  <a:srgbClr val="000000"/>
                </a:solidFill>
                <a:ea typeface="Times New Roman"/>
                <a:cs typeface="Tahoma"/>
              </a:rPr>
              <a:t>to obejmuje wszystkie jednostki gospodarcze, które są ze sobą powiązane co najmniej jednym z następujących stosunków</a:t>
            </a:r>
            <a:r>
              <a:rPr lang="pl-PL" sz="1600" dirty="0" smtClean="0">
                <a:solidFill>
                  <a:srgbClr val="000000"/>
                </a:solidFill>
                <a:ea typeface="Times New Roman"/>
                <a:cs typeface="Tahoma"/>
              </a:rPr>
              <a:t>:</a:t>
            </a:r>
          </a:p>
          <a:p>
            <a:pPr algn="just"/>
            <a:endParaRPr lang="pl-PL" sz="600" dirty="0">
              <a:latin typeface="Times New Roman"/>
              <a:ea typeface="Times New Roman"/>
            </a:endParaRPr>
          </a:p>
          <a:p>
            <a:pPr marL="342900" lvl="0" indent="-342900" algn="just">
              <a:buFont typeface="+mj-lt"/>
              <a:buAutoNum type="alphaLcParenR"/>
              <a:tabLst>
                <a:tab pos="270510" algn="l"/>
              </a:tabLst>
            </a:pPr>
            <a:r>
              <a:rPr lang="pl-PL" sz="1600" dirty="0">
                <a:solidFill>
                  <a:srgbClr val="000000"/>
                </a:solidFill>
                <a:ea typeface="Times New Roman"/>
                <a:cs typeface="Tahoma"/>
              </a:rPr>
              <a:t>jedna jednostka gospodarcza posiada w drugiej jednostce gospodarczej większość praw głosu akcjonariuszy, wspólników lub członków</a:t>
            </a:r>
            <a:r>
              <a:rPr lang="pl-PL" sz="1600" dirty="0" smtClean="0">
                <a:solidFill>
                  <a:srgbClr val="000000"/>
                </a:solidFill>
                <a:ea typeface="Times New Roman"/>
                <a:cs typeface="Tahoma"/>
              </a:rPr>
              <a:t>;</a:t>
            </a:r>
          </a:p>
          <a:p>
            <a:pPr marL="342900" lvl="0" indent="-342900" algn="just">
              <a:buFont typeface="+mj-lt"/>
              <a:buAutoNum type="alphaLcParenR"/>
              <a:tabLst>
                <a:tab pos="270510" algn="l"/>
              </a:tabLst>
            </a:pPr>
            <a:endParaRPr lang="pl-PL" sz="600" dirty="0">
              <a:latin typeface="Times New Roman"/>
              <a:ea typeface="Times New Roman"/>
            </a:endParaRPr>
          </a:p>
          <a:p>
            <a:pPr marL="342900" lvl="0" indent="-342900" algn="just">
              <a:buFont typeface="+mj-lt"/>
              <a:buAutoNum type="alphaLcParenR"/>
              <a:tabLst>
                <a:tab pos="270510" algn="l"/>
              </a:tabLst>
            </a:pPr>
            <a:r>
              <a:rPr lang="pl-PL" sz="1600" dirty="0">
                <a:solidFill>
                  <a:srgbClr val="000000"/>
                </a:solidFill>
                <a:ea typeface="Times New Roman"/>
                <a:cs typeface="Tahoma"/>
              </a:rPr>
              <a:t>jedna jednostka gospodarcza ma prawo wyznaczyć lub odwołać większość członków organu administracyjnego, zarządzającego lub nadzorczego innej jednostki gospodarczej</a:t>
            </a:r>
            <a:r>
              <a:rPr lang="pl-PL" sz="1600" dirty="0" smtClean="0">
                <a:solidFill>
                  <a:srgbClr val="000000"/>
                </a:solidFill>
                <a:ea typeface="Times New Roman"/>
                <a:cs typeface="Tahoma"/>
              </a:rPr>
              <a:t>;</a:t>
            </a:r>
          </a:p>
          <a:p>
            <a:pPr marL="342900" lvl="0" indent="-342900" algn="just">
              <a:buFont typeface="+mj-lt"/>
              <a:buAutoNum type="alphaLcParenR"/>
              <a:tabLst>
                <a:tab pos="270510" algn="l"/>
              </a:tabLst>
            </a:pPr>
            <a:endParaRPr lang="pl-PL" sz="600" dirty="0">
              <a:latin typeface="Times New Roman"/>
              <a:ea typeface="Times New Roman"/>
            </a:endParaRPr>
          </a:p>
          <a:p>
            <a:pPr marL="342900" lvl="0" indent="-342900" algn="just">
              <a:buFont typeface="+mj-lt"/>
              <a:buAutoNum type="alphaLcParenR"/>
              <a:tabLst>
                <a:tab pos="270510" algn="l"/>
              </a:tabLst>
            </a:pPr>
            <a:r>
              <a:rPr lang="pl-PL" sz="1600" dirty="0">
                <a:solidFill>
                  <a:srgbClr val="000000"/>
                </a:solidFill>
                <a:ea typeface="Times New Roman"/>
                <a:cs typeface="Tahoma"/>
              </a:rPr>
              <a:t>jedna jednostka gospodarcza ma prawo wywierać dominujący wpływ na inną jednostkę gospodarczą zgodnie z umową zawartą z tą jednostką lub postanowieniami w jej akcie założycielskim lub umowie spółki</a:t>
            </a:r>
            <a:r>
              <a:rPr lang="pl-PL" sz="1600" dirty="0" smtClean="0">
                <a:solidFill>
                  <a:srgbClr val="000000"/>
                </a:solidFill>
                <a:ea typeface="Times New Roman"/>
                <a:cs typeface="Tahoma"/>
              </a:rPr>
              <a:t>;</a:t>
            </a:r>
          </a:p>
          <a:p>
            <a:pPr marL="342900" lvl="0" indent="-342900" algn="just">
              <a:buFont typeface="+mj-lt"/>
              <a:buAutoNum type="alphaLcParenR"/>
              <a:tabLst>
                <a:tab pos="270510" algn="l"/>
              </a:tabLst>
            </a:pPr>
            <a:endParaRPr lang="pl-PL" sz="600" dirty="0">
              <a:latin typeface="Times New Roman"/>
              <a:ea typeface="Times New Roman"/>
            </a:endParaRPr>
          </a:p>
          <a:p>
            <a:pPr marL="342900" lvl="0" indent="-342900" algn="just">
              <a:buFont typeface="+mj-lt"/>
              <a:buAutoNum type="alphaLcParenR"/>
              <a:tabLst>
                <a:tab pos="270510" algn="l"/>
              </a:tabLst>
            </a:pPr>
            <a:r>
              <a:rPr lang="pl-PL" sz="1600" dirty="0">
                <a:solidFill>
                  <a:srgbClr val="000000"/>
                </a:solidFill>
                <a:ea typeface="Times New Roman"/>
                <a:cs typeface="Tahoma"/>
              </a:rPr>
              <a:t>jedna jednostka gospodarcza, która jest akcjonariuszem lub wspólnikiem w innej jednostce gospodarczej lub jej członkiem, samodzielnie kontroluje, zgodnie z porozumieniem z innymi akcjonariuszami, wspólnikami lub członkami tej jednostki, większość praw głosu akcjonariuszy, wspólników lub członków tej jednostki</a:t>
            </a:r>
            <a:r>
              <a:rPr lang="pl-PL" sz="1600" dirty="0" smtClean="0">
                <a:solidFill>
                  <a:srgbClr val="000000"/>
                </a:solidFill>
                <a:ea typeface="Times New Roman"/>
                <a:cs typeface="Tahoma"/>
              </a:rPr>
              <a:t>.</a:t>
            </a:r>
          </a:p>
          <a:p>
            <a:pPr marL="342900" lvl="0" indent="-342900" algn="just">
              <a:buFont typeface="+mj-lt"/>
              <a:buAutoNum type="alphaLcParenR"/>
              <a:tabLst>
                <a:tab pos="270510" algn="l"/>
              </a:tabLst>
            </a:pPr>
            <a:endParaRPr lang="pl-PL" sz="1600" dirty="0">
              <a:latin typeface="Times New Roman"/>
              <a:ea typeface="Times New Roman"/>
            </a:endParaRPr>
          </a:p>
          <a:p>
            <a:pPr algn="just"/>
            <a:r>
              <a:rPr lang="pl-PL" sz="1600" dirty="0">
                <a:solidFill>
                  <a:srgbClr val="000000"/>
                </a:solidFill>
                <a:ea typeface="Times New Roman"/>
                <a:cs typeface="Tahoma"/>
              </a:rPr>
              <a:t>Jednostki gospodarcze pozostające w jakimkolwiek ze stosunków, o których mowa powyżej lit. a)-d), za pośrednictwem jednej innej jednostki gospodarczej lub kilku innych jednostek gospodarczych, również są uznawane za jedno przedsiębiorstwo.</a:t>
            </a:r>
            <a:endParaRPr lang="pl-PL" sz="1600" dirty="0">
              <a:effectLst/>
              <a:latin typeface="Times New Roman"/>
              <a:ea typeface="Times New Roman"/>
            </a:endParaRPr>
          </a:p>
        </p:txBody>
      </p:sp>
    </p:spTree>
    <p:extLst>
      <p:ext uri="{BB962C8B-B14F-4D97-AF65-F5344CB8AC3E}">
        <p14:creationId xmlns:p14="http://schemas.microsoft.com/office/powerpoint/2010/main" val="300844560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86862" y="1532542"/>
            <a:ext cx="8352692" cy="3596369"/>
          </a:xfrm>
          <a:prstGeom prst="rect">
            <a:avLst/>
          </a:prstGeom>
        </p:spPr>
        <p:txBody>
          <a:bodyPr wrap="square">
            <a:spAutoFit/>
          </a:bodyPr>
          <a:lstStyle/>
          <a:p>
            <a:pPr marL="285750" indent="-285750" algn="just">
              <a:lnSpc>
                <a:spcPct val="115000"/>
              </a:lnSpc>
              <a:spcAft>
                <a:spcPts val="0"/>
              </a:spcAft>
              <a:buFont typeface="Arial" panose="020B0604020202020204" pitchFamily="34" charset="0"/>
              <a:buChar char="•"/>
            </a:pPr>
            <a:r>
              <a:rPr lang="pl-PL" dirty="0">
                <a:solidFill>
                  <a:srgbClr val="000000"/>
                </a:solidFill>
                <a:ea typeface="Times New Roman"/>
                <a:cs typeface="Tahoma"/>
              </a:rPr>
              <a:t>Natomiast jednostki gospodarcze, które między którymi jakiś związek występuje wyłącznie dlatego, że każda z nich jest bezpośrednio związana z danym organem publicznym lub danymi organami publicznymi, nie będą traktowane jako wzajemnie powiązane. Uwzględnia się tym samym szczególną sytuację jednostek gospodarczych, które są kontrolowane przez ten sam organ publiczny lub te same organy publiczne, ale które mogą posiadać niezależne uprawnienia decyzyjne. </a:t>
            </a:r>
            <a:endParaRPr lang="pl-PL" dirty="0" smtClean="0">
              <a:solidFill>
                <a:srgbClr val="000000"/>
              </a:solidFill>
              <a:ea typeface="Times New Roman"/>
              <a:cs typeface="Tahoma"/>
            </a:endParaRPr>
          </a:p>
          <a:p>
            <a:pPr marL="285750" indent="-285750" algn="just">
              <a:lnSpc>
                <a:spcPct val="115000"/>
              </a:lnSpc>
              <a:spcAft>
                <a:spcPts val="0"/>
              </a:spcAft>
              <a:buFont typeface="Arial" panose="020B0604020202020204" pitchFamily="34" charset="0"/>
              <a:buChar char="•"/>
            </a:pPr>
            <a:endParaRPr lang="pl-PL" dirty="0" smtClean="0">
              <a:solidFill>
                <a:srgbClr val="000000"/>
              </a:solidFill>
              <a:ea typeface="Times New Roman"/>
              <a:cs typeface="Tahoma"/>
            </a:endParaRPr>
          </a:p>
          <a:p>
            <a:pPr marL="285750" indent="-285750" algn="just">
              <a:lnSpc>
                <a:spcPct val="115000"/>
              </a:lnSpc>
              <a:spcAft>
                <a:spcPts val="0"/>
              </a:spcAft>
              <a:buFont typeface="Arial" panose="020B0604020202020204" pitchFamily="34" charset="0"/>
              <a:buChar char="•"/>
            </a:pPr>
            <a:r>
              <a:rPr lang="pl-PL" dirty="0" smtClean="0">
                <a:solidFill>
                  <a:srgbClr val="000000"/>
                </a:solidFill>
                <a:ea typeface="Times New Roman"/>
                <a:cs typeface="Tahoma"/>
              </a:rPr>
              <a:t>Więc: </a:t>
            </a:r>
            <a:r>
              <a:rPr lang="pl-PL" dirty="0">
                <a:solidFill>
                  <a:srgbClr val="000000"/>
                </a:solidFill>
                <a:ea typeface="Times New Roman"/>
                <a:cs typeface="Tahoma"/>
              </a:rPr>
              <a:t>kilka spółek komunalnych tej samej gminy, w stosunku do których gmina ta występuje jedynie jako właściciel, a nie jako przedsiębiorstwo sprawujące kontrolę </a:t>
            </a:r>
            <a:r>
              <a:rPr lang="pl-PL" dirty="0" smtClean="0">
                <a:solidFill>
                  <a:srgbClr val="000000"/>
                </a:solidFill>
                <a:ea typeface="Times New Roman"/>
                <a:cs typeface="Tahoma"/>
              </a:rPr>
              <a:t/>
            </a:r>
            <a:br>
              <a:rPr lang="pl-PL" dirty="0" smtClean="0">
                <a:solidFill>
                  <a:srgbClr val="000000"/>
                </a:solidFill>
                <a:ea typeface="Times New Roman"/>
                <a:cs typeface="Tahoma"/>
              </a:rPr>
            </a:br>
            <a:r>
              <a:rPr lang="pl-PL" dirty="0" smtClean="0">
                <a:solidFill>
                  <a:srgbClr val="000000"/>
                </a:solidFill>
                <a:ea typeface="Times New Roman"/>
                <a:cs typeface="Tahoma"/>
              </a:rPr>
              <a:t>(</a:t>
            </a:r>
            <a:r>
              <a:rPr lang="pl-PL" dirty="0">
                <a:solidFill>
                  <a:srgbClr val="000000"/>
                </a:solidFill>
                <a:ea typeface="Times New Roman"/>
                <a:cs typeface="Tahoma"/>
              </a:rPr>
              <a:t>a więc nie w sferze, w której gmina sama jako taka prowadzi działalność gospodarczą), nie będzie traktowanych jako stanowiące jedno przedsiębiorstwo.</a:t>
            </a:r>
            <a:endParaRPr lang="pl-PL" sz="2000" dirty="0">
              <a:effectLst/>
              <a:latin typeface="Times New Roman"/>
              <a:ea typeface="Times New Roman"/>
            </a:endParaRPr>
          </a:p>
        </p:txBody>
      </p:sp>
    </p:spTree>
    <p:extLst>
      <p:ext uri="{BB962C8B-B14F-4D97-AF65-F5344CB8AC3E}">
        <p14:creationId xmlns:p14="http://schemas.microsoft.com/office/powerpoint/2010/main" val="383052777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74785" y="1537257"/>
            <a:ext cx="8247184" cy="3631763"/>
          </a:xfrm>
          <a:prstGeom prst="rect">
            <a:avLst/>
          </a:prstGeom>
        </p:spPr>
        <p:txBody>
          <a:bodyPr wrap="square">
            <a:spAutoFit/>
          </a:bodyPr>
          <a:lstStyle/>
          <a:p>
            <a:pPr algn="just">
              <a:lnSpc>
                <a:spcPct val="115000"/>
              </a:lnSpc>
            </a:pPr>
            <a:r>
              <a:rPr lang="pl-PL" dirty="0">
                <a:solidFill>
                  <a:srgbClr val="000000"/>
                </a:solidFill>
                <a:ea typeface="Times New Roman"/>
                <a:cs typeface="Tahoma"/>
              </a:rPr>
              <a:t>W przypadku połączenia dwóch przedsiębiorstw, nowo powstały przedsiębiorca dysponuje jednym limitem pomocy </a:t>
            </a:r>
            <a:r>
              <a:rPr lang="pl-PL" i="1" dirty="0">
                <a:solidFill>
                  <a:srgbClr val="000000"/>
                </a:solidFill>
                <a:ea typeface="Times New Roman"/>
                <a:cs typeface="Tahoma"/>
              </a:rPr>
              <a:t>de </a:t>
            </a:r>
            <a:r>
              <a:rPr lang="pl-PL" i="1" dirty="0" err="1">
                <a:solidFill>
                  <a:srgbClr val="000000"/>
                </a:solidFill>
                <a:ea typeface="Times New Roman"/>
                <a:cs typeface="Tahoma"/>
              </a:rPr>
              <a:t>minimis</a:t>
            </a:r>
            <a:r>
              <a:rPr lang="pl-PL" dirty="0">
                <a:solidFill>
                  <a:srgbClr val="000000"/>
                </a:solidFill>
                <a:ea typeface="Times New Roman"/>
                <a:cs typeface="Tahoma"/>
              </a:rPr>
              <a:t>, natomiast poziom jego wykorzystania odpowiada sumie otrzymanej w okresie trzech ostatnich lat podatkowych pomocy </a:t>
            </a:r>
            <a:r>
              <a:rPr lang="pl-PL" dirty="0" smtClean="0">
                <a:solidFill>
                  <a:srgbClr val="000000"/>
                </a:solidFill>
                <a:ea typeface="Times New Roman"/>
                <a:cs typeface="Tahoma"/>
              </a:rPr>
              <a:t/>
            </a:r>
            <a:br>
              <a:rPr lang="pl-PL" dirty="0" smtClean="0">
                <a:solidFill>
                  <a:srgbClr val="000000"/>
                </a:solidFill>
                <a:ea typeface="Times New Roman"/>
                <a:cs typeface="Tahoma"/>
              </a:rPr>
            </a:br>
            <a:r>
              <a:rPr lang="pl-PL" i="1" dirty="0" smtClean="0">
                <a:solidFill>
                  <a:srgbClr val="000000"/>
                </a:solidFill>
                <a:ea typeface="Times New Roman"/>
                <a:cs typeface="Tahoma"/>
              </a:rPr>
              <a:t>de </a:t>
            </a:r>
            <a:r>
              <a:rPr lang="pl-PL" i="1" dirty="0" err="1">
                <a:solidFill>
                  <a:srgbClr val="000000"/>
                </a:solidFill>
                <a:ea typeface="Times New Roman"/>
                <a:cs typeface="Tahoma"/>
              </a:rPr>
              <a:t>minimis</a:t>
            </a:r>
            <a:r>
              <a:rPr lang="pl-PL" dirty="0">
                <a:solidFill>
                  <a:srgbClr val="000000"/>
                </a:solidFill>
                <a:ea typeface="Times New Roman"/>
                <a:cs typeface="Tahoma"/>
              </a:rPr>
              <a:t> przez łączące się przedsiębiorstwa. </a:t>
            </a:r>
            <a:endParaRPr lang="pl-PL" dirty="0" smtClean="0">
              <a:solidFill>
                <a:srgbClr val="000000"/>
              </a:solidFill>
              <a:ea typeface="Times New Roman"/>
              <a:cs typeface="Tahoma"/>
            </a:endParaRPr>
          </a:p>
          <a:p>
            <a:pPr algn="just">
              <a:lnSpc>
                <a:spcPct val="115000"/>
              </a:lnSpc>
            </a:pPr>
            <a:endParaRPr lang="pl-PL" sz="2000" dirty="0">
              <a:latin typeface="Times New Roman"/>
              <a:ea typeface="Times New Roman"/>
            </a:endParaRPr>
          </a:p>
          <a:p>
            <a:pPr algn="just">
              <a:lnSpc>
                <a:spcPct val="115000"/>
              </a:lnSpc>
            </a:pPr>
            <a:r>
              <a:rPr lang="pl-PL" b="1" dirty="0">
                <a:ea typeface="Times New Roman"/>
              </a:rPr>
              <a:t>Przykład: </a:t>
            </a:r>
            <a:r>
              <a:rPr lang="pl-PL" dirty="0">
                <a:ea typeface="Times New Roman"/>
              </a:rPr>
              <a:t>W 2015 r. Spółka A łączy się ze Spółką B, tworząc Spółkę C. </a:t>
            </a:r>
            <a:r>
              <a:rPr lang="pl-PL" dirty="0" smtClean="0">
                <a:ea typeface="Times New Roman"/>
              </a:rPr>
              <a:t>Każda </a:t>
            </a:r>
            <a:r>
              <a:rPr lang="pl-PL" dirty="0">
                <a:ea typeface="Times New Roman"/>
              </a:rPr>
              <a:t>ze spółek dysponuje limitem pomocy </a:t>
            </a:r>
            <a:r>
              <a:rPr lang="pl-PL" i="1" dirty="0">
                <a:ea typeface="Times New Roman"/>
              </a:rPr>
              <a:t>de </a:t>
            </a:r>
            <a:r>
              <a:rPr lang="pl-PL" i="1" dirty="0" err="1">
                <a:ea typeface="Times New Roman"/>
              </a:rPr>
              <a:t>minimis</a:t>
            </a:r>
            <a:r>
              <a:rPr lang="pl-PL" dirty="0">
                <a:ea typeface="Times New Roman"/>
              </a:rPr>
              <a:t> w wysokości 200 000 </a:t>
            </a:r>
            <a:r>
              <a:rPr lang="pl-PL" dirty="0" smtClean="0">
                <a:ea typeface="Times New Roman"/>
              </a:rPr>
              <a:t>euro. </a:t>
            </a:r>
            <a:r>
              <a:rPr lang="pl-PL" dirty="0">
                <a:ea typeface="Times New Roman"/>
              </a:rPr>
              <a:t>Spółka A otrzymała w latach 2013-2015 70 000 euro pomocy </a:t>
            </a:r>
            <a:r>
              <a:rPr lang="pl-PL" i="1" dirty="0">
                <a:ea typeface="Times New Roman"/>
              </a:rPr>
              <a:t>de </a:t>
            </a:r>
            <a:r>
              <a:rPr lang="pl-PL" i="1" dirty="0" err="1">
                <a:ea typeface="Times New Roman"/>
              </a:rPr>
              <a:t>minimis</a:t>
            </a:r>
            <a:r>
              <a:rPr lang="pl-PL" dirty="0">
                <a:ea typeface="Times New Roman"/>
              </a:rPr>
              <a:t>. Spółka B otrzymała w latach 2013-2015 50 000 euro pomocy </a:t>
            </a:r>
            <a:r>
              <a:rPr lang="pl-PL" i="1" dirty="0">
                <a:ea typeface="Times New Roman"/>
              </a:rPr>
              <a:t>de </a:t>
            </a:r>
            <a:r>
              <a:rPr lang="pl-PL" i="1" dirty="0" err="1">
                <a:ea typeface="Times New Roman"/>
              </a:rPr>
              <a:t>minimis</a:t>
            </a:r>
            <a:r>
              <a:rPr lang="pl-PL" dirty="0">
                <a:ea typeface="Times New Roman"/>
              </a:rPr>
              <a:t>. Oznacza to, że Spółka C w 2015 r. będzie mogła otrzymać 80 000 euro pomocy </a:t>
            </a:r>
            <a:r>
              <a:rPr lang="pl-PL" i="1" dirty="0">
                <a:ea typeface="Times New Roman"/>
              </a:rPr>
              <a:t>de </a:t>
            </a:r>
            <a:r>
              <a:rPr lang="pl-PL" i="1" dirty="0" err="1">
                <a:ea typeface="Times New Roman"/>
              </a:rPr>
              <a:t>minimis</a:t>
            </a:r>
            <a:r>
              <a:rPr lang="pl-PL" dirty="0">
                <a:ea typeface="Times New Roman"/>
              </a:rPr>
              <a:t>, co wynika z następującego obliczenia: 200 000 euro </a:t>
            </a:r>
            <a:r>
              <a:rPr lang="pl-PL" dirty="0" smtClean="0">
                <a:ea typeface="Times New Roman"/>
              </a:rPr>
              <a:t>- </a:t>
            </a:r>
            <a:r>
              <a:rPr lang="pl-PL" dirty="0">
                <a:ea typeface="Times New Roman"/>
              </a:rPr>
              <a:t>(70 000 euro + 50 000 euro</a:t>
            </a:r>
            <a:r>
              <a:rPr lang="pl-PL" dirty="0" smtClean="0">
                <a:ea typeface="Times New Roman"/>
              </a:rPr>
              <a:t>).</a:t>
            </a:r>
            <a:endParaRPr lang="pl-PL" sz="2000" dirty="0">
              <a:latin typeface="Times New Roman"/>
              <a:ea typeface="Times New Roman"/>
            </a:endParaRPr>
          </a:p>
        </p:txBody>
      </p:sp>
    </p:spTree>
    <p:extLst>
      <p:ext uri="{BB962C8B-B14F-4D97-AF65-F5344CB8AC3E}">
        <p14:creationId xmlns:p14="http://schemas.microsoft.com/office/powerpoint/2010/main" val="1647324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p:nvPr>
        </p:nvSpPr>
        <p:spPr>
          <a:xfrm>
            <a:off x="534200" y="1024371"/>
            <a:ext cx="8292165" cy="4635284"/>
          </a:xfrm>
        </p:spPr>
        <p:txBody>
          <a:bodyPr wrap="square" anchor="t" anchorCtr="0">
            <a:normAutofit fontScale="92500" lnSpcReduction="20000"/>
          </a:bodyPr>
          <a:lstStyle/>
          <a:p>
            <a:pPr marL="0" indent="0" algn="ctr">
              <a:buNone/>
            </a:pPr>
            <a:r>
              <a:rPr lang="pl-PL" sz="3500" dirty="0" smtClean="0">
                <a:latin typeface="Calibri" panose="020F0502020204030204" pitchFamily="34" charset="0"/>
              </a:rPr>
              <a:t>Przesłanka selektywności</a:t>
            </a:r>
          </a:p>
          <a:p>
            <a:pPr marL="0" indent="0" algn="ctr">
              <a:buNone/>
            </a:pPr>
            <a:endParaRPr lang="pl-PL" sz="3500" dirty="0" smtClean="0">
              <a:latin typeface="Calibri" panose="020F0502020204030204" pitchFamily="34" charset="0"/>
            </a:endParaRPr>
          </a:p>
          <a:p>
            <a:pPr marL="182563" indent="-182563" algn="just">
              <a:buFont typeface="Arial" panose="020B0604020202020204" pitchFamily="34" charset="0"/>
              <a:buChar char="•"/>
            </a:pPr>
            <a:r>
              <a:rPr lang="pl-PL" sz="3500" dirty="0" smtClean="0">
                <a:latin typeface="Calibri" panose="020F0502020204030204" pitchFamily="34" charset="0"/>
              </a:rPr>
              <a:t>dotyczy tych środków wsparcia, </a:t>
            </a:r>
            <a:r>
              <a:rPr lang="pl-PL" sz="3500" dirty="0">
                <a:latin typeface="Calibri" panose="020F0502020204030204" pitchFamily="34" charset="0"/>
              </a:rPr>
              <a:t>które przynoszą korzyść w </a:t>
            </a:r>
            <a:r>
              <a:rPr lang="pl-PL" sz="3500" dirty="0" smtClean="0">
                <a:latin typeface="Calibri" panose="020F0502020204030204" pitchFamily="34" charset="0"/>
              </a:rPr>
              <a:t>sposób selektywny określonym przedsiębiorstwom </a:t>
            </a:r>
            <a:r>
              <a:rPr lang="pl-PL" sz="3500" dirty="0">
                <a:latin typeface="Calibri" panose="020F0502020204030204" pitchFamily="34" charset="0"/>
              </a:rPr>
              <a:t>lub kategoriom przedsiębiorstw </a:t>
            </a:r>
            <a:r>
              <a:rPr lang="pl-PL" sz="3500" dirty="0" smtClean="0">
                <a:latin typeface="Calibri" panose="020F0502020204030204" pitchFamily="34" charset="0"/>
              </a:rPr>
              <a:t>lub określonym </a:t>
            </a:r>
            <a:r>
              <a:rPr lang="pl-PL" sz="3500" dirty="0">
                <a:latin typeface="Calibri" panose="020F0502020204030204" pitchFamily="34" charset="0"/>
              </a:rPr>
              <a:t>sektorom </a:t>
            </a:r>
            <a:r>
              <a:rPr lang="pl-PL" sz="3500" dirty="0" smtClean="0">
                <a:latin typeface="Calibri" panose="020F0502020204030204" pitchFamily="34" charset="0"/>
              </a:rPr>
              <a:t>gospodarki,</a:t>
            </a:r>
          </a:p>
          <a:p>
            <a:pPr marL="182563" indent="-182563" algn="just">
              <a:buFont typeface="Arial" panose="020B0604020202020204" pitchFamily="34" charset="0"/>
              <a:buChar char="•"/>
            </a:pPr>
            <a:endParaRPr lang="pl-PL" sz="3500" dirty="0" smtClean="0">
              <a:latin typeface="Calibri" panose="020F0502020204030204" pitchFamily="34" charset="0"/>
            </a:endParaRPr>
          </a:p>
          <a:p>
            <a:pPr marL="182563" indent="-182563" algn="just">
              <a:buFont typeface="Arial" panose="020B0604020202020204" pitchFamily="34" charset="0"/>
              <a:buChar char="•"/>
            </a:pPr>
            <a:r>
              <a:rPr lang="pl-PL" sz="3500" dirty="0" smtClean="0">
                <a:latin typeface="Calibri" panose="020F0502020204030204" pitchFamily="34" charset="0"/>
              </a:rPr>
              <a:t>nie są selektywne </a:t>
            </a:r>
            <a:r>
              <a:rPr lang="pl-PL" sz="3500" dirty="0">
                <a:latin typeface="Calibri" panose="020F0502020204030204" pitchFamily="34" charset="0"/>
              </a:rPr>
              <a:t>ś</a:t>
            </a:r>
            <a:r>
              <a:rPr lang="pl-PL" sz="3500" dirty="0" smtClean="0">
                <a:latin typeface="Calibri" panose="020F0502020204030204" pitchFamily="34" charset="0"/>
              </a:rPr>
              <a:t>rodki </a:t>
            </a:r>
            <a:r>
              <a:rPr lang="pl-PL" sz="3500" dirty="0">
                <a:latin typeface="Calibri" panose="020F0502020204030204" pitchFamily="34" charset="0"/>
              </a:rPr>
              <a:t>ogólne, które są faktycznie dostępne dla wszystkich </a:t>
            </a:r>
            <a:r>
              <a:rPr lang="pl-PL" sz="3500" dirty="0" smtClean="0">
                <a:latin typeface="Calibri" panose="020F0502020204030204" pitchFamily="34" charset="0"/>
              </a:rPr>
              <a:t>przedsiębiorstw prowadzących </a:t>
            </a:r>
            <a:r>
              <a:rPr lang="pl-PL" sz="3500" dirty="0">
                <a:latin typeface="Calibri" panose="020F0502020204030204" pitchFamily="34" charset="0"/>
              </a:rPr>
              <a:t>działalność w danym państwie członkowskich na takich </a:t>
            </a:r>
            <a:r>
              <a:rPr lang="pl-PL" sz="3500" dirty="0" smtClean="0">
                <a:latin typeface="Calibri" panose="020F0502020204030204" pitchFamily="34" charset="0"/>
              </a:rPr>
              <a:t>samych zasadach.</a:t>
            </a:r>
          </a:p>
          <a:p>
            <a:endParaRPr lang="pl-PL" dirty="0"/>
          </a:p>
          <a:p>
            <a:endParaRPr lang="pl-PL" dirty="0"/>
          </a:p>
        </p:txBody>
      </p:sp>
    </p:spTree>
    <p:extLst>
      <p:ext uri="{BB962C8B-B14F-4D97-AF65-F5344CB8AC3E}">
        <p14:creationId xmlns:p14="http://schemas.microsoft.com/office/powerpoint/2010/main" val="158390939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30824" y="1534206"/>
            <a:ext cx="8291146" cy="2585323"/>
          </a:xfrm>
          <a:prstGeom prst="rect">
            <a:avLst/>
          </a:prstGeom>
        </p:spPr>
        <p:txBody>
          <a:bodyPr wrap="square">
            <a:spAutoFit/>
          </a:bodyPr>
          <a:lstStyle/>
          <a:p>
            <a:pPr lvl="0" algn="just"/>
            <a:r>
              <a:rPr lang="pl-PL" dirty="0">
                <a:solidFill>
                  <a:prstClr val="black"/>
                </a:solidFill>
                <a:ea typeface="Times New Roman"/>
                <a:cs typeface="Times New Roman"/>
              </a:rPr>
              <a:t>Gdyby powyższy przypadek zmodyfikować w ten sposób, że w latach 2013-2015 </a:t>
            </a:r>
            <a:r>
              <a:rPr lang="pl-PL" dirty="0" smtClean="0">
                <a:solidFill>
                  <a:prstClr val="black"/>
                </a:solidFill>
                <a:ea typeface="Times New Roman"/>
                <a:cs typeface="Times New Roman"/>
              </a:rPr>
              <a:t/>
            </a:r>
            <a:br>
              <a:rPr lang="pl-PL" dirty="0" smtClean="0">
                <a:solidFill>
                  <a:prstClr val="black"/>
                </a:solidFill>
                <a:ea typeface="Times New Roman"/>
                <a:cs typeface="Times New Roman"/>
              </a:rPr>
            </a:br>
            <a:r>
              <a:rPr lang="pl-PL" dirty="0" smtClean="0">
                <a:solidFill>
                  <a:prstClr val="black"/>
                </a:solidFill>
                <a:ea typeface="Times New Roman"/>
                <a:cs typeface="Times New Roman"/>
              </a:rPr>
              <a:t>Spółka </a:t>
            </a:r>
            <a:r>
              <a:rPr lang="pl-PL" dirty="0">
                <a:solidFill>
                  <a:prstClr val="black"/>
                </a:solidFill>
                <a:ea typeface="Times New Roman"/>
                <a:cs typeface="Times New Roman"/>
              </a:rPr>
              <a:t>A otrzymała 120 000 euro, natomiast Spółka B w tym samym okresie otrzymała 90 000 euro, to Spółka C w 2015 r. nie mogłaby już w ogóle otrzymać pomocy </a:t>
            </a:r>
            <a:r>
              <a:rPr lang="pl-PL" dirty="0" smtClean="0">
                <a:solidFill>
                  <a:prstClr val="black"/>
                </a:solidFill>
                <a:ea typeface="Times New Roman"/>
                <a:cs typeface="Times New Roman"/>
              </a:rPr>
              <a:t/>
            </a:r>
            <a:br>
              <a:rPr lang="pl-PL" dirty="0" smtClean="0">
                <a:solidFill>
                  <a:prstClr val="black"/>
                </a:solidFill>
                <a:ea typeface="Times New Roman"/>
                <a:cs typeface="Times New Roman"/>
              </a:rPr>
            </a:br>
            <a:r>
              <a:rPr lang="pl-PL" i="1" dirty="0" smtClean="0">
                <a:solidFill>
                  <a:prstClr val="black"/>
                </a:solidFill>
                <a:ea typeface="Times New Roman"/>
                <a:cs typeface="Times New Roman"/>
              </a:rPr>
              <a:t>de </a:t>
            </a:r>
            <a:r>
              <a:rPr lang="pl-PL" i="1" dirty="0" err="1">
                <a:solidFill>
                  <a:prstClr val="black"/>
                </a:solidFill>
                <a:ea typeface="Times New Roman"/>
                <a:cs typeface="Times New Roman"/>
              </a:rPr>
              <a:t>minimis</a:t>
            </a:r>
            <a:r>
              <a:rPr lang="pl-PL" dirty="0">
                <a:solidFill>
                  <a:prstClr val="black"/>
                </a:solidFill>
                <a:ea typeface="Times New Roman"/>
                <a:cs typeface="Times New Roman"/>
              </a:rPr>
              <a:t>. Natomiast nie występowałaby w tym specyficznym przypadku kwoty powodującej przekroczenie 200 000 euro (tj. kwoty 10 000 euro</a:t>
            </a:r>
            <a:r>
              <a:rPr lang="pl-PL" dirty="0" smtClean="0">
                <a:solidFill>
                  <a:prstClr val="black"/>
                </a:solidFill>
                <a:ea typeface="Times New Roman"/>
                <a:cs typeface="Times New Roman"/>
              </a:rPr>
              <a:t>).</a:t>
            </a:r>
          </a:p>
          <a:p>
            <a:pPr lvl="0" algn="just"/>
            <a:endParaRPr lang="pl-PL" dirty="0">
              <a:solidFill>
                <a:prstClr val="black"/>
              </a:solidFill>
              <a:cs typeface="Times New Roman"/>
            </a:endParaRPr>
          </a:p>
          <a:p>
            <a:pPr algn="just"/>
            <a:r>
              <a:rPr lang="pl-PL" dirty="0">
                <a:ea typeface="Times New Roman"/>
              </a:rPr>
              <a:t>W przypadku podziału spółek sytuacja jest bardziej skomplikowana i wymaga badania, czy </a:t>
            </a:r>
            <a:r>
              <a:rPr lang="pl-PL" dirty="0" smtClean="0">
                <a:ea typeface="Times New Roman"/>
              </a:rPr>
              <a:t>- </a:t>
            </a:r>
            <a:r>
              <a:rPr lang="pl-PL" dirty="0">
                <a:ea typeface="Times New Roman"/>
              </a:rPr>
              <a:t>a jeśli tak, to w jakiej proporcji </a:t>
            </a:r>
            <a:r>
              <a:rPr lang="pl-PL" dirty="0" smtClean="0">
                <a:ea typeface="Times New Roman"/>
              </a:rPr>
              <a:t>- </a:t>
            </a:r>
            <a:r>
              <a:rPr lang="pl-PL" dirty="0">
                <a:ea typeface="Times New Roman"/>
              </a:rPr>
              <a:t>wydzielone spółki kontynuują działalność spółki dzielonej</a:t>
            </a:r>
            <a:r>
              <a:rPr lang="pl-PL" dirty="0" smtClean="0">
                <a:ea typeface="Times New Roman"/>
              </a:rPr>
              <a:t>.</a:t>
            </a:r>
            <a:endParaRPr lang="pl-PL" sz="2000" dirty="0">
              <a:latin typeface="Times New Roman"/>
              <a:ea typeface="Times New Roman"/>
            </a:endParaRPr>
          </a:p>
        </p:txBody>
      </p:sp>
    </p:spTree>
    <p:extLst>
      <p:ext uri="{BB962C8B-B14F-4D97-AF65-F5344CB8AC3E}">
        <p14:creationId xmlns:p14="http://schemas.microsoft.com/office/powerpoint/2010/main" val="89813774"/>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48408" y="1585294"/>
            <a:ext cx="8291146" cy="3385542"/>
          </a:xfrm>
          <a:prstGeom prst="rect">
            <a:avLst/>
          </a:prstGeom>
        </p:spPr>
        <p:txBody>
          <a:bodyPr wrap="square">
            <a:spAutoFit/>
          </a:bodyPr>
          <a:lstStyle/>
          <a:p>
            <a:pPr algn="just"/>
            <a:r>
              <a:rPr lang="pl-PL" sz="2200" dirty="0">
                <a:ea typeface="Calibri"/>
                <a:cs typeface="Times New Roman"/>
              </a:rPr>
              <a:t>Więcej informacji na temat pomocy publicznej zawarte jest w Zasadach Wdrażania RPO WP 2014-2020, </a:t>
            </a:r>
            <a:endParaRPr lang="pl-PL" sz="2200" dirty="0" smtClean="0">
              <a:ea typeface="Calibri"/>
              <a:cs typeface="Times New Roman"/>
            </a:endParaRPr>
          </a:p>
          <a:p>
            <a:pPr algn="just"/>
            <a:endParaRPr lang="pl-PL" sz="600" dirty="0">
              <a:ea typeface="Calibri"/>
              <a:cs typeface="Times New Roman"/>
            </a:endParaRPr>
          </a:p>
          <a:p>
            <a:pPr algn="just"/>
            <a:r>
              <a:rPr lang="pl-PL" sz="2200" dirty="0" smtClean="0">
                <a:ea typeface="Calibri"/>
                <a:cs typeface="Times New Roman"/>
              </a:rPr>
              <a:t>a </a:t>
            </a:r>
            <a:r>
              <a:rPr lang="pl-PL" sz="2200" dirty="0">
                <a:ea typeface="Calibri"/>
                <a:cs typeface="Times New Roman"/>
              </a:rPr>
              <a:t>zwłaszcza w Załączniku nr 6 do Zasad Wdrażania RPO WP 2014-2020, zatytułowanym </a:t>
            </a:r>
            <a:r>
              <a:rPr lang="pl-PL" sz="2200" b="1" dirty="0">
                <a:ea typeface="Calibri"/>
                <a:cs typeface="Times New Roman"/>
              </a:rPr>
              <a:t>Wytyczne w zakresie stosowania pomocy publicznej </a:t>
            </a:r>
            <a:r>
              <a:rPr lang="pl-PL" sz="2200" b="1" dirty="0" smtClean="0">
                <a:ea typeface="Calibri"/>
                <a:cs typeface="Times New Roman"/>
              </a:rPr>
              <a:t/>
            </a:r>
            <a:br>
              <a:rPr lang="pl-PL" sz="2200" b="1" dirty="0" smtClean="0">
                <a:ea typeface="Calibri"/>
                <a:cs typeface="Times New Roman"/>
              </a:rPr>
            </a:br>
            <a:r>
              <a:rPr lang="pl-PL" sz="2200" b="1" dirty="0" smtClean="0">
                <a:ea typeface="Calibri"/>
                <a:cs typeface="Times New Roman"/>
              </a:rPr>
              <a:t>w </a:t>
            </a:r>
            <a:r>
              <a:rPr lang="pl-PL" sz="2200" b="1" dirty="0">
                <a:ea typeface="Calibri"/>
                <a:cs typeface="Times New Roman"/>
              </a:rPr>
              <a:t>ramach Regionalnego Programu Operacyjnego Województwa Pomorskiego na lata 2014-2020</a:t>
            </a:r>
            <a:r>
              <a:rPr lang="pl-PL" sz="2200" b="1" dirty="0" smtClean="0">
                <a:ea typeface="Calibri"/>
                <a:cs typeface="Times New Roman"/>
              </a:rPr>
              <a:t>.</a:t>
            </a:r>
          </a:p>
          <a:p>
            <a:pPr algn="just"/>
            <a:endParaRPr lang="pl-PL" sz="3200" dirty="0">
              <a:cs typeface="Times New Roman"/>
            </a:endParaRPr>
          </a:p>
          <a:p>
            <a:pPr algn="just"/>
            <a:r>
              <a:rPr lang="pl-PL" sz="2200" dirty="0" smtClean="0">
                <a:cs typeface="Times New Roman"/>
              </a:rPr>
              <a:t>Publikacja: </a:t>
            </a:r>
            <a:r>
              <a:rPr lang="pl-PL" sz="2200" dirty="0" smtClean="0">
                <a:cs typeface="Times New Roman"/>
                <a:hlinkClick r:id="rId2"/>
              </a:rPr>
              <a:t>www.rpo.pomorskie.eu</a:t>
            </a:r>
            <a:r>
              <a:rPr lang="pl-PL" sz="2200" dirty="0" smtClean="0">
                <a:cs typeface="Times New Roman"/>
              </a:rPr>
              <a:t>, zakładka: </a:t>
            </a:r>
            <a:r>
              <a:rPr lang="pl-PL" sz="2200" i="1" dirty="0" smtClean="0">
                <a:cs typeface="Times New Roman"/>
              </a:rPr>
              <a:t>Zapoznaj się z prawem </a:t>
            </a:r>
            <a:br>
              <a:rPr lang="pl-PL" sz="2200" i="1" dirty="0" smtClean="0">
                <a:cs typeface="Times New Roman"/>
              </a:rPr>
            </a:br>
            <a:r>
              <a:rPr lang="pl-PL" sz="2200" i="1" dirty="0" smtClean="0">
                <a:cs typeface="Times New Roman"/>
              </a:rPr>
              <a:t>i dokumentami</a:t>
            </a:r>
            <a:r>
              <a:rPr lang="pl-PL" sz="2200" dirty="0" smtClean="0">
                <a:cs typeface="Times New Roman"/>
              </a:rPr>
              <a:t>. </a:t>
            </a:r>
            <a:endParaRPr lang="pl-PL" sz="2200" dirty="0"/>
          </a:p>
        </p:txBody>
      </p:sp>
    </p:spTree>
    <p:extLst>
      <p:ext uri="{BB962C8B-B14F-4D97-AF65-F5344CB8AC3E}">
        <p14:creationId xmlns:p14="http://schemas.microsoft.com/office/powerpoint/2010/main" val="38789184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98383" y="1944303"/>
            <a:ext cx="8555471" cy="1569660"/>
          </a:xfrm>
          <a:prstGeom prst="rect">
            <a:avLst/>
          </a:prstGeom>
        </p:spPr>
        <p:txBody>
          <a:bodyPr wrap="square">
            <a:spAutoFit/>
          </a:bodyPr>
          <a:lstStyle/>
          <a:p>
            <a:pPr algn="ctr"/>
            <a:r>
              <a:rPr lang="pl-PL" sz="2400" b="1" dirty="0" smtClean="0">
                <a:cs typeface="Times New Roman"/>
              </a:rPr>
              <a:t>Projekt z pomocą publiczną/bez pomocy publicznej </a:t>
            </a:r>
            <a:br>
              <a:rPr lang="pl-PL" sz="2400" b="1" dirty="0" smtClean="0">
                <a:cs typeface="Times New Roman"/>
              </a:rPr>
            </a:br>
            <a:r>
              <a:rPr lang="pl-PL" sz="2400" b="1" dirty="0" smtClean="0">
                <a:cs typeface="Times New Roman"/>
              </a:rPr>
              <a:t>a możliwość prowadzenia działalności gospodarczej </a:t>
            </a:r>
            <a:br>
              <a:rPr lang="pl-PL" sz="2400" b="1" dirty="0" smtClean="0">
                <a:cs typeface="Times New Roman"/>
              </a:rPr>
            </a:br>
            <a:r>
              <a:rPr lang="pl-PL" sz="2400" b="1" dirty="0" smtClean="0">
                <a:cs typeface="Times New Roman"/>
              </a:rPr>
              <a:t>na majątku powstałym w ramach projektu </a:t>
            </a:r>
            <a:br>
              <a:rPr lang="pl-PL" sz="2400" b="1" dirty="0" smtClean="0">
                <a:cs typeface="Times New Roman"/>
              </a:rPr>
            </a:br>
            <a:r>
              <a:rPr lang="pl-PL" sz="2400" b="1" dirty="0" smtClean="0">
                <a:cs typeface="Times New Roman"/>
              </a:rPr>
              <a:t>dofinansowanego z RPO WP 2014-2020</a:t>
            </a:r>
            <a:r>
              <a:rPr lang="pl-PL" sz="2400" dirty="0" smtClean="0">
                <a:cs typeface="Times New Roman"/>
              </a:rPr>
              <a:t>.</a:t>
            </a:r>
            <a:endParaRPr lang="pl-PL" sz="2400" dirty="0"/>
          </a:p>
        </p:txBody>
      </p:sp>
    </p:spTree>
    <p:extLst>
      <p:ext uri="{BB962C8B-B14F-4D97-AF65-F5344CB8AC3E}">
        <p14:creationId xmlns:p14="http://schemas.microsoft.com/office/powerpoint/2010/main" val="2158139844"/>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title" idx="4294967295"/>
          </p:nvPr>
        </p:nvSpPr>
        <p:spPr>
          <a:xfrm>
            <a:off x="670565" y="1330988"/>
            <a:ext cx="7775575" cy="863600"/>
          </a:xfrm>
        </p:spPr>
        <p:txBody>
          <a:bodyPr/>
          <a:lstStyle/>
          <a:p>
            <a:pPr algn="ctr" eaLnBrk="1" hangingPunct="1"/>
            <a:r>
              <a:rPr lang="pl-PL" altLang="pl-PL" sz="3200" b="1" dirty="0" smtClean="0">
                <a:solidFill>
                  <a:schemeClr val="tx1"/>
                </a:solidFill>
                <a:latin typeface="Calibri" pitchFamily="34" charset="0"/>
              </a:rPr>
              <a:t>Dziękuję za uwagę</a:t>
            </a:r>
          </a:p>
        </p:txBody>
      </p:sp>
      <p:sp>
        <p:nvSpPr>
          <p:cNvPr id="54275" name="Rectangle 5"/>
          <p:cNvSpPr>
            <a:spLocks noGrp="1" noChangeArrowheads="1"/>
          </p:cNvSpPr>
          <p:nvPr>
            <p:ph idx="4294967295"/>
          </p:nvPr>
        </p:nvSpPr>
        <p:spPr>
          <a:xfrm>
            <a:off x="509256" y="2336587"/>
            <a:ext cx="8208962" cy="3384550"/>
          </a:xfrm>
          <a:prstGeom prst="rect">
            <a:avLst/>
          </a:prstGeom>
        </p:spPr>
        <p:txBody>
          <a:bodyPr/>
          <a:lstStyle/>
          <a:p>
            <a:pPr marL="0" indent="0" algn="ctr" eaLnBrk="1" hangingPunct="1">
              <a:lnSpc>
                <a:spcPct val="80000"/>
              </a:lnSpc>
              <a:buFontTx/>
              <a:buNone/>
            </a:pPr>
            <a:r>
              <a:rPr lang="pl-PL" altLang="pl-PL" sz="1800" b="1" dirty="0" smtClean="0">
                <a:latin typeface="Calibri" pitchFamily="34" charset="0"/>
              </a:rPr>
              <a:t>Główny Punkt Informacyjny </a:t>
            </a:r>
            <a:br>
              <a:rPr lang="pl-PL" altLang="pl-PL" sz="1800" b="1" dirty="0" smtClean="0">
                <a:latin typeface="Calibri" pitchFamily="34" charset="0"/>
              </a:rPr>
            </a:br>
            <a:r>
              <a:rPr lang="pl-PL" altLang="pl-PL" sz="1800" b="1" dirty="0" smtClean="0">
                <a:latin typeface="Calibri" pitchFamily="34" charset="0"/>
              </a:rPr>
              <a:t>Funduszy Europejskich</a:t>
            </a:r>
            <a:endParaRPr lang="pl-PL" altLang="pl-PL" sz="1800" dirty="0" smtClean="0">
              <a:latin typeface="Calibri" pitchFamily="34" charset="0"/>
            </a:endParaRPr>
          </a:p>
          <a:p>
            <a:pPr marL="0" indent="0" algn="ctr" eaLnBrk="1" hangingPunct="1">
              <a:lnSpc>
                <a:spcPct val="80000"/>
              </a:lnSpc>
              <a:buFontTx/>
              <a:buNone/>
            </a:pPr>
            <a:r>
              <a:rPr lang="pl-PL" altLang="pl-PL" sz="1800" dirty="0" smtClean="0">
                <a:latin typeface="Calibri" pitchFamily="34" charset="0"/>
              </a:rPr>
              <a:t>ul. Augustyńskiego 2, 80-819 Gdańsk</a:t>
            </a:r>
          </a:p>
          <a:p>
            <a:pPr marL="0" indent="0" algn="ctr" eaLnBrk="1" hangingPunct="1">
              <a:lnSpc>
                <a:spcPct val="80000"/>
              </a:lnSpc>
              <a:buFontTx/>
              <a:buNone/>
            </a:pPr>
            <a:r>
              <a:rPr lang="pt-BR" altLang="pl-PL" sz="1800" dirty="0" smtClean="0">
                <a:latin typeface="Calibri" pitchFamily="34" charset="0"/>
              </a:rPr>
              <a:t>tel. 58 326 81 </a:t>
            </a:r>
            <a:r>
              <a:rPr lang="pl-PL" altLang="pl-PL" sz="1800" dirty="0" smtClean="0">
                <a:latin typeface="Calibri" pitchFamily="34" charset="0"/>
              </a:rPr>
              <a:t>47,</a:t>
            </a:r>
            <a:r>
              <a:rPr lang="pt-BR" altLang="pl-PL" sz="1800" dirty="0" smtClean="0">
                <a:latin typeface="Calibri" pitchFamily="34" charset="0"/>
              </a:rPr>
              <a:t> 58 326 81 48, 58 326 81 </a:t>
            </a:r>
            <a:r>
              <a:rPr lang="pl-PL" altLang="pl-PL" sz="1800" dirty="0" smtClean="0">
                <a:latin typeface="Calibri" pitchFamily="34" charset="0"/>
              </a:rPr>
              <a:t>52</a:t>
            </a:r>
            <a:endParaRPr lang="pt-BR" altLang="pl-PL" sz="1800" dirty="0" smtClean="0">
              <a:latin typeface="Calibri" pitchFamily="34" charset="0"/>
            </a:endParaRPr>
          </a:p>
          <a:p>
            <a:pPr marL="0" indent="0" algn="ctr" eaLnBrk="1" hangingPunct="1">
              <a:lnSpc>
                <a:spcPct val="80000"/>
              </a:lnSpc>
              <a:buFontTx/>
              <a:buNone/>
            </a:pPr>
            <a:r>
              <a:rPr lang="pt-BR" altLang="pl-PL" sz="1800" dirty="0" smtClean="0">
                <a:latin typeface="Calibri" pitchFamily="34" charset="0"/>
              </a:rPr>
              <a:t>e-mail: </a:t>
            </a:r>
            <a:r>
              <a:rPr lang="pt-BR" altLang="pl-PL" sz="1800" u="sng" dirty="0" smtClean="0">
                <a:solidFill>
                  <a:srgbClr val="3399FF"/>
                </a:solidFill>
                <a:latin typeface="Calibri" pitchFamily="34" charset="0"/>
                <a:hlinkClick r:id="rId3"/>
              </a:rPr>
              <a:t>punktinformacyjny@pomorskie.</a:t>
            </a:r>
            <a:r>
              <a:rPr lang="pl-PL" altLang="pl-PL" sz="1800" u="sng" dirty="0" err="1" smtClean="0">
                <a:solidFill>
                  <a:srgbClr val="3399FF"/>
                </a:solidFill>
                <a:latin typeface="Calibri" pitchFamily="34" charset="0"/>
                <a:hlinkClick r:id="rId3"/>
              </a:rPr>
              <a:t>eu</a:t>
            </a:r>
            <a:endParaRPr lang="pl-PL" altLang="pl-PL" sz="1800" u="sng" dirty="0" smtClean="0">
              <a:solidFill>
                <a:srgbClr val="3399FF"/>
              </a:solidFill>
              <a:latin typeface="Calibri" pitchFamily="34" charset="0"/>
            </a:endParaRPr>
          </a:p>
          <a:p>
            <a:pPr marL="0" indent="0" algn="ctr" eaLnBrk="1" hangingPunct="1">
              <a:lnSpc>
                <a:spcPct val="80000"/>
              </a:lnSpc>
              <a:buFontTx/>
              <a:buNone/>
            </a:pPr>
            <a:endParaRPr lang="pl-PL" altLang="pl-PL" sz="1800" u="sng" dirty="0" smtClean="0">
              <a:solidFill>
                <a:srgbClr val="3399FF"/>
              </a:solidFill>
              <a:latin typeface="Calibri" pitchFamily="34" charset="0"/>
            </a:endParaRPr>
          </a:p>
          <a:p>
            <a:pPr marL="0" indent="0" algn="ctr" eaLnBrk="1" hangingPunct="1">
              <a:lnSpc>
                <a:spcPct val="80000"/>
              </a:lnSpc>
              <a:buFontTx/>
              <a:buNone/>
            </a:pPr>
            <a:r>
              <a:rPr lang="pl-PL" altLang="pl-PL" sz="1800" u="sng" dirty="0" err="1" smtClean="0">
                <a:solidFill>
                  <a:srgbClr val="3399FF"/>
                </a:solidFill>
                <a:latin typeface="Calibri" pitchFamily="34" charset="0"/>
                <a:hlinkClick r:id="rId4"/>
              </a:rPr>
              <a:t>www</a:t>
            </a:r>
            <a:r>
              <a:rPr lang="pl-PL" altLang="pl-PL" sz="1800" u="sng" dirty="0" smtClean="0">
                <a:solidFill>
                  <a:srgbClr val="3399FF"/>
                </a:solidFill>
                <a:latin typeface="Calibri" pitchFamily="34" charset="0"/>
                <a:hlinkClick r:id="rId4"/>
              </a:rPr>
              <a:t>.</a:t>
            </a:r>
            <a:r>
              <a:rPr lang="pt-BR" altLang="pl-PL" sz="1800" u="sng" dirty="0" smtClean="0">
                <a:solidFill>
                  <a:srgbClr val="3399FF"/>
                </a:solidFill>
                <a:latin typeface="Calibri" pitchFamily="34" charset="0"/>
                <a:hlinkClick r:id="rId4"/>
              </a:rPr>
              <a:t>pomorskiewunii.</a:t>
            </a:r>
            <a:r>
              <a:rPr lang="pl-PL" altLang="pl-PL" sz="1800" u="sng" dirty="0" err="1" smtClean="0">
                <a:solidFill>
                  <a:srgbClr val="3399FF"/>
                </a:solidFill>
                <a:latin typeface="Calibri" pitchFamily="34" charset="0"/>
                <a:hlinkClick r:id="rId4"/>
              </a:rPr>
              <a:t>pomorskie.eu</a:t>
            </a:r>
            <a:r>
              <a:rPr lang="pl-PL" altLang="pl-PL" sz="1800" u="sng" dirty="0" smtClean="0">
                <a:solidFill>
                  <a:srgbClr val="3399FF"/>
                </a:solidFill>
                <a:latin typeface="Calibri" pitchFamily="34" charset="0"/>
              </a:rPr>
              <a:t> </a:t>
            </a:r>
          </a:p>
          <a:p>
            <a:pPr marL="0" indent="0" algn="ctr" eaLnBrk="1" hangingPunct="1">
              <a:lnSpc>
                <a:spcPct val="80000"/>
              </a:lnSpc>
              <a:buFontTx/>
              <a:buNone/>
            </a:pPr>
            <a:endParaRPr lang="pl-PL" altLang="pl-PL" sz="1800" u="sng" dirty="0" smtClean="0"/>
          </a:p>
        </p:txBody>
      </p:sp>
      <p:sp>
        <p:nvSpPr>
          <p:cNvPr id="54277" name="AutoShape 6" descr="image001"/>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pl-PL" altLang="pl-PL" i="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p:nvPr>
        </p:nvSpPr>
        <p:spPr>
          <a:xfrm>
            <a:off x="250257" y="1270535"/>
            <a:ext cx="8436183" cy="4475747"/>
          </a:xfrm>
        </p:spPr>
        <p:txBody>
          <a:bodyPr wrap="square" anchor="t" anchorCtr="0">
            <a:normAutofit fontScale="55000" lnSpcReduction="20000"/>
          </a:bodyPr>
          <a:lstStyle/>
          <a:p>
            <a:pPr algn="just"/>
            <a:r>
              <a:rPr lang="pl-PL" dirty="0" smtClean="0">
                <a:latin typeface="Calibri" panose="020F0502020204030204" pitchFamily="34" charset="0"/>
              </a:rPr>
              <a:t>Selektywność oznacza, że środek wsparcia uprzywilejowuje </a:t>
            </a:r>
            <a:r>
              <a:rPr lang="pl-PL" dirty="0">
                <a:latin typeface="Calibri" pitchFamily="34" charset="0"/>
              </a:rPr>
              <a:t>określone </a:t>
            </a:r>
            <a:r>
              <a:rPr lang="pl-PL" dirty="0" smtClean="0">
                <a:latin typeface="Calibri" pitchFamily="34" charset="0"/>
              </a:rPr>
              <a:t>przedsiębiorstwa </a:t>
            </a:r>
            <a:r>
              <a:rPr lang="pl-PL" dirty="0">
                <a:latin typeface="Calibri" pitchFamily="34" charset="0"/>
              </a:rPr>
              <a:t>albo produkcję określonych </a:t>
            </a:r>
            <a:r>
              <a:rPr lang="pl-PL" dirty="0" smtClean="0">
                <a:latin typeface="Calibri" pitchFamily="34" charset="0"/>
              </a:rPr>
              <a:t>towarów w porównaniu z innymi przedsiębiorstwami znajdującymi się w sytuacji prawnej i faktycznej porównywalnej w świetle celu, któremu ma służyć dany środek wsparcia. </a:t>
            </a:r>
          </a:p>
          <a:p>
            <a:pPr algn="just"/>
            <a:endParaRPr lang="pl-PL" dirty="0" smtClean="0">
              <a:latin typeface="Calibri" pitchFamily="34" charset="0"/>
            </a:endParaRPr>
          </a:p>
          <a:p>
            <a:pPr algn="just"/>
            <a:r>
              <a:rPr lang="pl-PL" dirty="0" smtClean="0">
                <a:latin typeface="Calibri" pitchFamily="34" charset="0"/>
              </a:rPr>
              <a:t>Ani </a:t>
            </a:r>
            <a:r>
              <a:rPr lang="pl-PL" dirty="0">
                <a:latin typeface="Calibri" panose="020F0502020204030204" pitchFamily="34" charset="0"/>
              </a:rPr>
              <a:t>duża liczba kwalifikowalnych przedsiębiorstw (która </a:t>
            </a:r>
            <a:r>
              <a:rPr lang="pl-PL" dirty="0" smtClean="0">
                <a:latin typeface="Calibri" panose="020F0502020204030204" pitchFamily="34" charset="0"/>
              </a:rPr>
              <a:t>mogłaby obejmować </a:t>
            </a:r>
            <a:r>
              <a:rPr lang="pl-PL" dirty="0">
                <a:latin typeface="Calibri" panose="020F0502020204030204" pitchFamily="34" charset="0"/>
              </a:rPr>
              <a:t>nawet wszystkie przedsiębiorstwa z danego sektora), ani zróżnicowanie </a:t>
            </a:r>
            <a:r>
              <a:rPr lang="pl-PL" dirty="0" smtClean="0">
                <a:latin typeface="Calibri" panose="020F0502020204030204" pitchFamily="34" charset="0"/>
              </a:rPr>
              <a:t>i wielkość </a:t>
            </a:r>
            <a:r>
              <a:rPr lang="pl-PL" dirty="0">
                <a:latin typeface="Calibri" panose="020F0502020204030204" pitchFamily="34" charset="0"/>
              </a:rPr>
              <a:t>sektorów, do których takie przedsiębiorstwa należą, nie dają </a:t>
            </a:r>
            <a:r>
              <a:rPr lang="pl-PL" dirty="0" smtClean="0">
                <a:latin typeface="Calibri" panose="020F0502020204030204" pitchFamily="34" charset="0"/>
              </a:rPr>
              <a:t>żadnych podstaw </a:t>
            </a:r>
            <a:r>
              <a:rPr lang="pl-PL" dirty="0">
                <a:latin typeface="Calibri" panose="020F0502020204030204" pitchFamily="34" charset="0"/>
              </a:rPr>
              <a:t>do stwierdzenia, że inicjatywa państwa stanowi ogólny środek </a:t>
            </a:r>
            <a:r>
              <a:rPr lang="pl-PL" dirty="0" smtClean="0">
                <a:latin typeface="Calibri" panose="020F0502020204030204" pitchFamily="34" charset="0"/>
              </a:rPr>
              <a:t>polityki gospodarczej</a:t>
            </a:r>
            <a:r>
              <a:rPr lang="pl-PL" dirty="0">
                <a:latin typeface="Calibri" panose="020F0502020204030204" pitchFamily="34" charset="0"/>
              </a:rPr>
              <a:t>, jeżeli nie mogą z niego skorzystać wszystkie sektory </a:t>
            </a:r>
            <a:r>
              <a:rPr lang="pl-PL" dirty="0" smtClean="0">
                <a:latin typeface="Calibri" panose="020F0502020204030204" pitchFamily="34" charset="0"/>
              </a:rPr>
              <a:t>gospodarki.</a:t>
            </a:r>
          </a:p>
          <a:p>
            <a:pPr algn="just"/>
            <a:endParaRPr lang="pl-PL" dirty="0" smtClean="0">
              <a:latin typeface="Calibri" panose="020F0502020204030204" pitchFamily="34" charset="0"/>
            </a:endParaRPr>
          </a:p>
          <a:p>
            <a:pPr marL="182563" indent="0" algn="just">
              <a:buNone/>
            </a:pPr>
            <a:r>
              <a:rPr lang="pl-PL" i="1" dirty="0" smtClean="0">
                <a:latin typeface="Calibri" panose="020F0502020204030204" pitchFamily="34" charset="0"/>
              </a:rPr>
              <a:t>Wyrok TSUE w sprawie C-143/99 Adria-Wien </a:t>
            </a:r>
            <a:r>
              <a:rPr lang="pl-PL" i="1" dirty="0" err="1" smtClean="0">
                <a:latin typeface="Calibri" panose="020F0502020204030204" pitchFamily="34" charset="0"/>
              </a:rPr>
              <a:t>Pipeline</a:t>
            </a:r>
            <a:r>
              <a:rPr lang="pl-PL" i="1" dirty="0" smtClean="0">
                <a:latin typeface="Calibri" panose="020F0502020204030204" pitchFamily="34" charset="0"/>
              </a:rPr>
              <a:t>.</a:t>
            </a:r>
            <a:endParaRPr lang="pl-PL" i="1" dirty="0">
              <a:latin typeface="Calibri" panose="020F0502020204030204" pitchFamily="34" charset="0"/>
            </a:endParaRPr>
          </a:p>
          <a:p>
            <a:pPr algn="just"/>
            <a:endParaRPr lang="pl-PL" dirty="0">
              <a:latin typeface="Calibri" panose="020F0502020204030204" pitchFamily="34" charset="0"/>
            </a:endParaRPr>
          </a:p>
        </p:txBody>
      </p:sp>
    </p:spTree>
    <p:extLst>
      <p:ext uri="{BB962C8B-B14F-4D97-AF65-F5344CB8AC3E}">
        <p14:creationId xmlns:p14="http://schemas.microsoft.com/office/powerpoint/2010/main" val="1861027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p:nvPr>
        </p:nvSpPr>
        <p:spPr>
          <a:xfrm>
            <a:off x="428323" y="1062871"/>
            <a:ext cx="8436543" cy="4327276"/>
          </a:xfrm>
        </p:spPr>
        <p:txBody>
          <a:bodyPr wrap="square" anchor="t" anchorCtr="0">
            <a:normAutofit fontScale="92500" lnSpcReduction="20000"/>
          </a:bodyPr>
          <a:lstStyle/>
          <a:p>
            <a:pPr marL="0" indent="0">
              <a:buNone/>
            </a:pPr>
            <a:r>
              <a:rPr lang="pl-PL" dirty="0" smtClean="0">
                <a:latin typeface="Calibri" panose="020F0502020204030204" pitchFamily="34" charset="0"/>
              </a:rPr>
              <a:t>Rodzaje selektywności:</a:t>
            </a:r>
          </a:p>
          <a:p>
            <a:pPr marL="0" indent="0">
              <a:buNone/>
            </a:pPr>
            <a:endParaRPr lang="pl-PL" dirty="0">
              <a:latin typeface="Calibri" panose="020F0502020204030204" pitchFamily="34" charset="0"/>
            </a:endParaRPr>
          </a:p>
          <a:p>
            <a:pPr marL="182563" indent="-182563" algn="just">
              <a:buFont typeface="Arial" panose="020B0604020202020204" pitchFamily="34" charset="0"/>
              <a:buChar char="•"/>
            </a:pPr>
            <a:r>
              <a:rPr lang="pl-PL" dirty="0" smtClean="0">
                <a:latin typeface="Calibri" panose="020F0502020204030204" pitchFamily="34" charset="0"/>
              </a:rPr>
              <a:t>Przedmiotowa - </a:t>
            </a:r>
            <a:r>
              <a:rPr lang="pl-PL" dirty="0">
                <a:latin typeface="Calibri" panose="020F0502020204030204" pitchFamily="34" charset="0"/>
              </a:rPr>
              <a:t>środek ma </a:t>
            </a:r>
            <a:r>
              <a:rPr lang="pl-PL" dirty="0" smtClean="0">
                <a:latin typeface="Calibri" panose="020F0502020204030204" pitchFamily="34" charset="0"/>
              </a:rPr>
              <a:t>zastosowanie wyłącznie </a:t>
            </a:r>
            <a:r>
              <a:rPr lang="pl-PL" dirty="0">
                <a:latin typeface="Calibri" panose="020F0502020204030204" pitchFamily="34" charset="0"/>
              </a:rPr>
              <a:t>do określonych (grup) przedsiębiorstw lub określonych </a:t>
            </a:r>
            <a:r>
              <a:rPr lang="pl-PL" dirty="0" smtClean="0">
                <a:latin typeface="Calibri" panose="020F0502020204030204" pitchFamily="34" charset="0"/>
              </a:rPr>
              <a:t>sektorów gospodarki </a:t>
            </a:r>
            <a:r>
              <a:rPr lang="pl-PL" dirty="0">
                <a:latin typeface="Calibri" panose="020F0502020204030204" pitchFamily="34" charset="0"/>
              </a:rPr>
              <a:t>w danym państwie członkowskim</a:t>
            </a:r>
            <a:r>
              <a:rPr lang="pl-PL" dirty="0" smtClean="0">
                <a:latin typeface="Calibri" panose="020F0502020204030204" pitchFamily="34" charset="0"/>
              </a:rPr>
              <a:t>.</a:t>
            </a:r>
          </a:p>
          <a:p>
            <a:pPr marL="182563" indent="-182563" algn="just">
              <a:buFont typeface="Arial" panose="020B0604020202020204" pitchFamily="34" charset="0"/>
              <a:buChar char="•"/>
            </a:pPr>
            <a:endParaRPr lang="pl-PL" dirty="0" smtClean="0">
              <a:latin typeface="Calibri" panose="020F0502020204030204" pitchFamily="34" charset="0"/>
            </a:endParaRPr>
          </a:p>
          <a:p>
            <a:pPr marL="182563" indent="-182563" algn="just">
              <a:buFont typeface="Arial" panose="020B0604020202020204" pitchFamily="34" charset="0"/>
              <a:buChar char="•"/>
            </a:pPr>
            <a:r>
              <a:rPr lang="pl-PL" dirty="0" smtClean="0">
                <a:latin typeface="Calibri" panose="020F0502020204030204" pitchFamily="34" charset="0"/>
              </a:rPr>
              <a:t>Regionalna.</a:t>
            </a:r>
            <a:endParaRPr lang="pl-PL" dirty="0">
              <a:latin typeface="Calibri" panose="020F0502020204030204" pitchFamily="34" charset="0"/>
            </a:endParaRPr>
          </a:p>
          <a:p>
            <a:endParaRPr lang="pl-PL" dirty="0"/>
          </a:p>
        </p:txBody>
      </p:sp>
    </p:spTree>
    <p:extLst>
      <p:ext uri="{BB962C8B-B14F-4D97-AF65-F5344CB8AC3E}">
        <p14:creationId xmlns:p14="http://schemas.microsoft.com/office/powerpoint/2010/main" val="1574714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p:nvPr>
        </p:nvSpPr>
        <p:spPr>
          <a:xfrm>
            <a:off x="428323" y="1014744"/>
            <a:ext cx="8253663" cy="4654535"/>
          </a:xfrm>
        </p:spPr>
        <p:txBody>
          <a:bodyPr wrap="square" anchor="t" anchorCtr="0">
            <a:normAutofit fontScale="55000" lnSpcReduction="20000"/>
          </a:bodyPr>
          <a:lstStyle/>
          <a:p>
            <a:pPr marL="0" indent="0" algn="just">
              <a:buNone/>
            </a:pPr>
            <a:r>
              <a:rPr lang="pl-PL" dirty="0" smtClean="0">
                <a:latin typeface="Calibri" panose="020F0502020204030204" pitchFamily="34" charset="0"/>
              </a:rPr>
              <a:t>Selektywność przedmiotowa:</a:t>
            </a:r>
          </a:p>
          <a:p>
            <a:pPr marL="0" indent="0" algn="just">
              <a:buNone/>
            </a:pPr>
            <a:endParaRPr lang="pl-PL" dirty="0" smtClean="0">
              <a:latin typeface="Calibri" panose="020F0502020204030204" pitchFamily="34" charset="0"/>
            </a:endParaRPr>
          </a:p>
          <a:p>
            <a:pPr marL="182563" indent="-182563" algn="just">
              <a:buFont typeface="Arial" panose="020B0604020202020204" pitchFamily="34" charset="0"/>
              <a:buChar char="•"/>
            </a:pPr>
            <a:r>
              <a:rPr lang="pl-PL" dirty="0">
                <a:latin typeface="Calibri" panose="020F0502020204030204" pitchFamily="34" charset="0"/>
              </a:rPr>
              <a:t>formalna wynika bezpośrednio z kryteriów prawnych </a:t>
            </a:r>
            <a:r>
              <a:rPr lang="pl-PL" dirty="0" smtClean="0">
                <a:latin typeface="Calibri" panose="020F0502020204030204" pitchFamily="34" charset="0"/>
              </a:rPr>
              <a:t>dotyczących przyznawania </a:t>
            </a:r>
            <a:r>
              <a:rPr lang="pl-PL" dirty="0">
                <a:latin typeface="Calibri" panose="020F0502020204030204" pitchFamily="34" charset="0"/>
              </a:rPr>
              <a:t>środka, który formalnie jest zastrzeżony wyłącznie dla </a:t>
            </a:r>
            <a:r>
              <a:rPr lang="pl-PL" dirty="0" smtClean="0">
                <a:latin typeface="Calibri" panose="020F0502020204030204" pitchFamily="34" charset="0"/>
              </a:rPr>
              <a:t>określonych przedsiębiorstw </a:t>
            </a:r>
            <a:r>
              <a:rPr lang="pl-PL" dirty="0">
                <a:latin typeface="Calibri" panose="020F0502020204030204" pitchFamily="34" charset="0"/>
              </a:rPr>
              <a:t>(na przykład dla przedsiębiorstw o określonej </a:t>
            </a:r>
            <a:r>
              <a:rPr lang="pl-PL" dirty="0" smtClean="0">
                <a:latin typeface="Calibri" panose="020F0502020204030204" pitchFamily="34" charset="0"/>
              </a:rPr>
              <a:t>wielkości, zlokalizowanych </a:t>
            </a:r>
            <a:r>
              <a:rPr lang="pl-PL" dirty="0">
                <a:latin typeface="Calibri" panose="020F0502020204030204" pitchFamily="34" charset="0"/>
              </a:rPr>
              <a:t>na określonym obszarze, prowadzących działalność w </a:t>
            </a:r>
            <a:r>
              <a:rPr lang="pl-PL" dirty="0" smtClean="0">
                <a:latin typeface="Calibri" panose="020F0502020204030204" pitchFamily="34" charset="0"/>
              </a:rPr>
              <a:t>określonych sektorach</a:t>
            </a:r>
            <a:r>
              <a:rPr lang="pl-PL" dirty="0">
                <a:latin typeface="Calibri" panose="020F0502020204030204" pitchFamily="34" charset="0"/>
              </a:rPr>
              <a:t>, posiadających określoną formę prawną, spółek utworzonych </a:t>
            </a:r>
            <a:r>
              <a:rPr lang="pl-PL" dirty="0" smtClean="0">
                <a:latin typeface="Calibri" panose="020F0502020204030204" pitchFamily="34" charset="0"/>
              </a:rPr>
              <a:t>w określonym </a:t>
            </a:r>
            <a:r>
              <a:rPr lang="pl-PL" dirty="0">
                <a:latin typeface="Calibri" panose="020F0502020204030204" pitchFamily="34" charset="0"/>
              </a:rPr>
              <a:t>okresie, spółek należących do grupy o określonych cechach lub </a:t>
            </a:r>
            <a:r>
              <a:rPr lang="pl-PL" dirty="0" smtClean="0">
                <a:latin typeface="Calibri" panose="020F0502020204030204" pitchFamily="34" charset="0"/>
              </a:rPr>
              <a:t>spółek, którym </a:t>
            </a:r>
            <a:r>
              <a:rPr lang="pl-PL" dirty="0">
                <a:latin typeface="Calibri" panose="020F0502020204030204" pitchFamily="34" charset="0"/>
              </a:rPr>
              <a:t>powierzono określone funkcje w grupie</a:t>
            </a:r>
            <a:r>
              <a:rPr lang="pl-PL" dirty="0" smtClean="0">
                <a:latin typeface="Calibri" panose="020F0502020204030204" pitchFamily="34" charset="0"/>
              </a:rPr>
              <a:t>).</a:t>
            </a:r>
          </a:p>
          <a:p>
            <a:pPr marL="182563" indent="-182563" algn="just">
              <a:buFont typeface="Arial" panose="020B0604020202020204" pitchFamily="34" charset="0"/>
              <a:buChar char="•"/>
            </a:pPr>
            <a:endParaRPr lang="pl-PL" dirty="0" smtClean="0">
              <a:latin typeface="Calibri" panose="020F0502020204030204" pitchFamily="34" charset="0"/>
            </a:endParaRPr>
          </a:p>
          <a:p>
            <a:pPr marL="182563" indent="-182563" algn="just">
              <a:buFont typeface="Arial" panose="020B0604020202020204" pitchFamily="34" charset="0"/>
              <a:buChar char="•"/>
            </a:pPr>
            <a:r>
              <a:rPr lang="pl-PL" dirty="0" smtClean="0">
                <a:latin typeface="Calibri" panose="020F0502020204030204" pitchFamily="34" charset="0"/>
              </a:rPr>
              <a:t>faktyczna – można ją ustalić </a:t>
            </a:r>
            <a:r>
              <a:rPr lang="pl-PL" dirty="0">
                <a:latin typeface="Calibri" panose="020F0502020204030204" pitchFamily="34" charset="0"/>
              </a:rPr>
              <a:t>w przypadkach, w których mimo że formalne kryteria dotyczące </a:t>
            </a:r>
            <a:r>
              <a:rPr lang="pl-PL" dirty="0" smtClean="0">
                <a:latin typeface="Calibri" panose="020F0502020204030204" pitchFamily="34" charset="0"/>
              </a:rPr>
              <a:t>stosowania środka </a:t>
            </a:r>
            <a:r>
              <a:rPr lang="pl-PL" dirty="0">
                <a:latin typeface="Calibri" panose="020F0502020204030204" pitchFamily="34" charset="0"/>
              </a:rPr>
              <a:t>są </a:t>
            </a:r>
            <a:r>
              <a:rPr lang="pl-PL" dirty="0" smtClean="0">
                <a:latin typeface="Calibri" panose="020F0502020204030204" pitchFamily="34" charset="0"/>
              </a:rPr>
              <a:t> sformułowane </a:t>
            </a:r>
            <a:r>
              <a:rPr lang="pl-PL" dirty="0">
                <a:latin typeface="Calibri" panose="020F0502020204030204" pitchFamily="34" charset="0"/>
              </a:rPr>
              <a:t>na zasadach ogólnych i obiektywnych, struktura </a:t>
            </a:r>
            <a:r>
              <a:rPr lang="pl-PL" dirty="0" smtClean="0">
                <a:latin typeface="Calibri" panose="020F0502020204030204" pitchFamily="34" charset="0"/>
              </a:rPr>
              <a:t>środka </a:t>
            </a:r>
            <a:r>
              <a:rPr lang="pl-PL" dirty="0">
                <a:latin typeface="Calibri" panose="020F0502020204030204" pitchFamily="34" charset="0"/>
              </a:rPr>
              <a:t>powoduje, że jego skutki wyraźnie sprzyjają określonej grupie </a:t>
            </a:r>
            <a:r>
              <a:rPr lang="pl-PL" dirty="0" smtClean="0">
                <a:latin typeface="Calibri" panose="020F0502020204030204" pitchFamily="34" charset="0"/>
              </a:rPr>
              <a:t>przedsiębiorstw.</a:t>
            </a:r>
            <a:endParaRPr lang="pl-PL" dirty="0">
              <a:latin typeface="Calibri" panose="020F0502020204030204" pitchFamily="34" charset="0"/>
            </a:endParaRPr>
          </a:p>
        </p:txBody>
      </p:sp>
    </p:spTree>
    <p:extLst>
      <p:ext uri="{BB962C8B-B14F-4D97-AF65-F5344CB8AC3E}">
        <p14:creationId xmlns:p14="http://schemas.microsoft.com/office/powerpoint/2010/main" val="2962091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p:nvPr>
        </p:nvSpPr>
        <p:spPr>
          <a:xfrm>
            <a:off x="409074" y="1110998"/>
            <a:ext cx="8417292" cy="4712286"/>
          </a:xfrm>
        </p:spPr>
        <p:txBody>
          <a:bodyPr wrap="square" anchor="t" anchorCtr="0">
            <a:normAutofit fontScale="85000" lnSpcReduction="10000"/>
          </a:bodyPr>
          <a:lstStyle/>
          <a:p>
            <a:pPr marL="0" indent="0" algn="just">
              <a:buNone/>
            </a:pPr>
            <a:r>
              <a:rPr lang="pl-PL" dirty="0" smtClean="0">
                <a:latin typeface="Calibri" panose="020F0502020204030204" pitchFamily="34" charset="0"/>
              </a:rPr>
              <a:t>Selektywność regionalna (geograficzna):</a:t>
            </a:r>
          </a:p>
          <a:p>
            <a:pPr marL="0" indent="0" algn="just">
              <a:buNone/>
            </a:pPr>
            <a:endParaRPr lang="pl-PL" dirty="0" smtClean="0">
              <a:latin typeface="Calibri" panose="020F0502020204030204" pitchFamily="34" charset="0"/>
            </a:endParaRPr>
          </a:p>
          <a:p>
            <a:pPr marL="182563" indent="-182563" algn="just">
              <a:buFont typeface="Arial" panose="020B0604020202020204" pitchFamily="34" charset="0"/>
              <a:buChar char="•"/>
            </a:pPr>
            <a:r>
              <a:rPr lang="pl-PL" dirty="0">
                <a:latin typeface="Calibri" panose="020F0502020204030204" pitchFamily="34" charset="0"/>
              </a:rPr>
              <a:t>Zasadniczo jedynie te środki, których zakres obejmuje całe terytorium państwa, </a:t>
            </a:r>
            <a:r>
              <a:rPr lang="pl-PL" dirty="0" smtClean="0">
                <a:latin typeface="Calibri" panose="020F0502020204030204" pitchFamily="34" charset="0"/>
              </a:rPr>
              <a:t>nie podlegają </a:t>
            </a:r>
            <a:r>
              <a:rPr lang="pl-PL" dirty="0">
                <a:latin typeface="Calibri" panose="020F0502020204030204" pitchFamily="34" charset="0"/>
              </a:rPr>
              <a:t>kryterium </a:t>
            </a:r>
            <a:r>
              <a:rPr lang="pl-PL" dirty="0" smtClean="0">
                <a:latin typeface="Calibri" panose="020F0502020204030204" pitchFamily="34" charset="0"/>
              </a:rPr>
              <a:t>selektywności.</a:t>
            </a:r>
          </a:p>
          <a:p>
            <a:pPr marL="182563" indent="-182563" algn="just">
              <a:buFont typeface="Arial" panose="020B0604020202020204" pitchFamily="34" charset="0"/>
              <a:buChar char="•"/>
            </a:pPr>
            <a:endParaRPr lang="pl-PL" dirty="0" smtClean="0">
              <a:latin typeface="Calibri" panose="020F0502020204030204" pitchFamily="34" charset="0"/>
            </a:endParaRPr>
          </a:p>
          <a:p>
            <a:pPr marL="182563" indent="-182563" algn="just">
              <a:buFont typeface="Arial" panose="020B0604020202020204" pitchFamily="34" charset="0"/>
              <a:buChar char="•"/>
            </a:pPr>
            <a:r>
              <a:rPr lang="pl-PL" dirty="0" smtClean="0">
                <a:latin typeface="Calibri" panose="020F0502020204030204" pitchFamily="34" charset="0"/>
              </a:rPr>
              <a:t>Jednak mogą nie być selektywne środki wprowadzone przez organy lokalne na całym ich terytorium.  </a:t>
            </a:r>
            <a:endParaRPr lang="pl-PL" dirty="0">
              <a:latin typeface="Calibri" panose="020F0502020204030204" pitchFamily="34" charset="0"/>
            </a:endParaRPr>
          </a:p>
        </p:txBody>
      </p:sp>
    </p:spTree>
    <p:extLst>
      <p:ext uri="{BB962C8B-B14F-4D97-AF65-F5344CB8AC3E}">
        <p14:creationId xmlns:p14="http://schemas.microsoft.com/office/powerpoint/2010/main" val="3218278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p:nvPr>
        </p:nvSpPr>
        <p:spPr>
          <a:xfrm>
            <a:off x="332071" y="2756918"/>
            <a:ext cx="8229240" cy="1145160"/>
          </a:xfrm>
        </p:spPr>
        <p:txBody>
          <a:bodyPr wrap="square"/>
          <a:lstStyle/>
          <a:p>
            <a:pPr marL="0" indent="0" algn="ctr">
              <a:buNone/>
            </a:pPr>
            <a:r>
              <a:rPr lang="pl-PL" b="1" dirty="0" smtClean="0">
                <a:solidFill>
                  <a:srgbClr val="FF0000"/>
                </a:solidFill>
                <a:latin typeface="Calibri" panose="020F0502020204030204" pitchFamily="34" charset="0"/>
              </a:rPr>
              <a:t>Wsparcie z RPO WP spełnia przesłankę selektywności!</a:t>
            </a:r>
            <a:endParaRPr lang="pl-PL"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168364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p:txBody>
          <a:bodyPr/>
          <a:lstStyle/>
          <a:p>
            <a:pPr marL="0" indent="0" algn="ctr">
              <a:buNone/>
            </a:pPr>
            <a:endParaRPr lang="pl-PL" dirty="0" smtClean="0">
              <a:latin typeface="Calibri" panose="020F0502020204030204" pitchFamily="34" charset="0"/>
            </a:endParaRPr>
          </a:p>
          <a:p>
            <a:pPr marL="0" indent="0" algn="ctr">
              <a:buNone/>
            </a:pPr>
            <a:endParaRPr lang="pl-PL" dirty="0" smtClean="0">
              <a:latin typeface="Calibri" panose="020F0502020204030204" pitchFamily="34" charset="0"/>
            </a:endParaRPr>
          </a:p>
          <a:p>
            <a:pPr marL="0" indent="0" algn="ctr">
              <a:buNone/>
            </a:pPr>
            <a:endParaRPr lang="pl-PL" dirty="0" smtClean="0">
              <a:latin typeface="Calibri" panose="020F0502020204030204" pitchFamily="34" charset="0"/>
            </a:endParaRPr>
          </a:p>
          <a:p>
            <a:pPr marL="0" indent="0" algn="ctr">
              <a:buNone/>
            </a:pPr>
            <a:endParaRPr lang="pl-PL" dirty="0" smtClean="0">
              <a:latin typeface="Calibri" panose="020F0502020204030204" pitchFamily="34" charset="0"/>
            </a:endParaRPr>
          </a:p>
          <a:p>
            <a:pPr marL="0" indent="0" algn="ctr">
              <a:buNone/>
            </a:pPr>
            <a:endParaRPr lang="pl-PL" dirty="0" smtClean="0">
              <a:latin typeface="Calibri" panose="020F0502020204030204" pitchFamily="34" charset="0"/>
            </a:endParaRPr>
          </a:p>
          <a:p>
            <a:pPr marL="0" indent="0" algn="ctr">
              <a:buNone/>
            </a:pPr>
            <a:endParaRPr lang="pl-PL" dirty="0" smtClean="0">
              <a:latin typeface="Calibri" panose="020F0502020204030204" pitchFamily="34" charset="0"/>
            </a:endParaRPr>
          </a:p>
          <a:p>
            <a:pPr marL="0" indent="0" algn="ctr">
              <a:buNone/>
            </a:pPr>
            <a:r>
              <a:rPr lang="pl-PL" dirty="0" smtClean="0">
                <a:latin typeface="Calibri" panose="020F0502020204030204" pitchFamily="34" charset="0"/>
              </a:rPr>
              <a:t> </a:t>
            </a:r>
          </a:p>
          <a:p>
            <a:pPr marL="0" indent="0" algn="ctr">
              <a:buNone/>
            </a:pPr>
            <a:endParaRPr lang="pl-PL" dirty="0" smtClean="0">
              <a:latin typeface="Calibri" panose="020F0502020204030204" pitchFamily="34" charset="0"/>
            </a:endParaRPr>
          </a:p>
          <a:p>
            <a:pPr marL="0" indent="0" algn="ctr">
              <a:buNone/>
            </a:pPr>
            <a:endParaRPr lang="pl-PL" dirty="0" smtClean="0">
              <a:latin typeface="Calibri" panose="020F0502020204030204" pitchFamily="34" charset="0"/>
            </a:endParaRPr>
          </a:p>
          <a:p>
            <a:pPr marL="0" indent="0" algn="ctr">
              <a:buNone/>
            </a:pPr>
            <a:endParaRPr lang="pl-PL" dirty="0" smtClean="0">
              <a:latin typeface="Calibri" panose="020F0502020204030204" pitchFamily="34" charset="0"/>
            </a:endParaRPr>
          </a:p>
          <a:p>
            <a:pPr marL="0" indent="0" algn="ctr">
              <a:lnSpc>
                <a:spcPct val="105000"/>
              </a:lnSpc>
              <a:buNone/>
            </a:pPr>
            <a:r>
              <a:rPr lang="pl-PL" sz="3600" b="1" dirty="0" smtClean="0">
                <a:latin typeface="Calibri" panose="020F0502020204030204" pitchFamily="34" charset="0"/>
              </a:rPr>
              <a:t>POMOC </a:t>
            </a:r>
            <a:r>
              <a:rPr lang="pl-PL" sz="3600" b="1" dirty="0">
                <a:latin typeface="Calibri" panose="020F0502020204030204" pitchFamily="34" charset="0"/>
              </a:rPr>
              <a:t>PUBLICZNA w projekcie: </a:t>
            </a:r>
          </a:p>
          <a:p>
            <a:pPr marL="0" indent="0" algn="ctr">
              <a:lnSpc>
                <a:spcPct val="105000"/>
              </a:lnSpc>
              <a:buNone/>
            </a:pPr>
            <a:r>
              <a:rPr lang="pl-PL" sz="3600" b="1" dirty="0">
                <a:latin typeface="Calibri" panose="020F0502020204030204" pitchFamily="34" charset="0"/>
              </a:rPr>
              <a:t>szansa czy zagrożenie</a:t>
            </a:r>
            <a:r>
              <a:rPr lang="pl-PL" sz="3600" b="1" dirty="0" smtClean="0">
                <a:latin typeface="Calibri" panose="020F0502020204030204" pitchFamily="34" charset="0"/>
              </a:rPr>
              <a:t>?</a:t>
            </a:r>
          </a:p>
          <a:p>
            <a:pPr marL="0" indent="0" algn="ctr">
              <a:buNone/>
            </a:pPr>
            <a:endParaRPr lang="pl-PL" sz="3600" b="1" dirty="0">
              <a:latin typeface="Calibri" panose="020F0502020204030204" pitchFamily="34" charset="0"/>
            </a:endParaRPr>
          </a:p>
          <a:p>
            <a:pPr marL="0" indent="0" algn="ctr">
              <a:buNone/>
            </a:pPr>
            <a:endParaRPr lang="pl-PL" b="1" dirty="0">
              <a:latin typeface="Calibri" panose="020F0502020204030204" pitchFamily="34" charset="0"/>
            </a:endParaRPr>
          </a:p>
          <a:p>
            <a:endParaRPr lang="pl-PL" dirty="0"/>
          </a:p>
        </p:txBody>
      </p:sp>
    </p:spTree>
    <p:extLst>
      <p:ext uri="{BB962C8B-B14F-4D97-AF65-F5344CB8AC3E}">
        <p14:creationId xmlns:p14="http://schemas.microsoft.com/office/powerpoint/2010/main" val="50924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Podtytuł 2"/>
          <p:cNvSpPr>
            <a:spLocks noGrp="1"/>
          </p:cNvSpPr>
          <p:nvPr>
            <p:ph type="subTitle"/>
          </p:nvPr>
        </p:nvSpPr>
        <p:spPr>
          <a:xfrm>
            <a:off x="211015" y="934065"/>
            <a:ext cx="8713178" cy="4984954"/>
          </a:xfrm>
        </p:spPr>
        <p:txBody>
          <a:bodyPr wrap="square" anchor="t" anchorCtr="0">
            <a:normAutofit fontScale="85000" lnSpcReduction="20000"/>
          </a:bodyPr>
          <a:lstStyle/>
          <a:p>
            <a:pPr marL="0" indent="0" algn="just">
              <a:buNone/>
            </a:pPr>
            <a:endParaRPr lang="pl-PL" sz="2000" dirty="0" smtClean="0">
              <a:latin typeface="Calibri" panose="020F0502020204030204" pitchFamily="34" charset="0"/>
            </a:endParaRPr>
          </a:p>
          <a:p>
            <a:pPr marL="0" indent="0" algn="just">
              <a:lnSpc>
                <a:spcPct val="110000"/>
              </a:lnSpc>
              <a:buNone/>
            </a:pPr>
            <a:r>
              <a:rPr lang="pl-PL" sz="2200" dirty="0" smtClean="0">
                <a:latin typeface="Calibri" panose="020F0502020204030204" pitchFamily="34" charset="0"/>
              </a:rPr>
              <a:t>Przesłanka </a:t>
            </a:r>
            <a:r>
              <a:rPr lang="pl-PL" sz="2200" dirty="0">
                <a:latin typeface="Calibri" panose="020F0502020204030204" pitchFamily="34" charset="0"/>
              </a:rPr>
              <a:t>zakłócenia lub groźby zakłócenia konkurencji i wpływu na wymianę handlową między państwami </a:t>
            </a:r>
            <a:r>
              <a:rPr lang="pl-PL" sz="2200" dirty="0" smtClean="0">
                <a:latin typeface="Calibri" panose="020F0502020204030204" pitchFamily="34" charset="0"/>
              </a:rPr>
              <a:t>członkowskimi:</a:t>
            </a:r>
          </a:p>
          <a:p>
            <a:pPr marL="0" indent="0" algn="just">
              <a:lnSpc>
                <a:spcPct val="110000"/>
              </a:lnSpc>
              <a:buNone/>
            </a:pPr>
            <a:endParaRPr lang="pl-PL" sz="190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dirty="0" smtClean="0">
                <a:latin typeface="Calibri" panose="020F0502020204030204" pitchFamily="34" charset="0"/>
              </a:rPr>
              <a:t>Zazwyczaj analizowane są łącznie;</a:t>
            </a:r>
          </a:p>
          <a:p>
            <a:pPr marL="571500" indent="-571500" algn="just">
              <a:lnSpc>
                <a:spcPct val="110000"/>
              </a:lnSpc>
              <a:buFont typeface="Arial" panose="020B0604020202020204" pitchFamily="34" charset="0"/>
              <a:buChar char="•"/>
            </a:pPr>
            <a:endParaRPr lang="pl-PL" sz="190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dirty="0">
                <a:latin typeface="Calibri" panose="020F0502020204030204" pitchFamily="34" charset="0"/>
              </a:rPr>
              <a:t>Uznaje się, że środek przyznany przez państwo stwarza groźbę naruszenia konkurencji, jeżeli może powodować poprawę pozycji konkurencyjnej beneficjenta w porównaniu z pozycją innych przedsiębiorstw, z którymi beneficjent </a:t>
            </a:r>
            <a:r>
              <a:rPr lang="pl-PL" sz="2200" dirty="0" smtClean="0">
                <a:latin typeface="Calibri" panose="020F0502020204030204" pitchFamily="34" charset="0"/>
              </a:rPr>
              <a:t>konkuruje;</a:t>
            </a:r>
          </a:p>
          <a:p>
            <a:pPr marL="571500" indent="-571500" algn="just">
              <a:lnSpc>
                <a:spcPct val="110000"/>
              </a:lnSpc>
              <a:buFont typeface="Arial" panose="020B0604020202020204" pitchFamily="34" charset="0"/>
              <a:buChar char="•"/>
            </a:pPr>
            <a:endParaRPr lang="pl-PL" sz="190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dirty="0">
                <a:latin typeface="Calibri" panose="020F0502020204030204" pitchFamily="34" charset="0"/>
              </a:rPr>
              <a:t>Zakłócenie konkurencji w wyniku udzielenia wsparcia nie musi być rzeczywiste. Wystarczy bowiem sama groźba zakłócenia konkurencji</a:t>
            </a:r>
            <a:r>
              <a:rPr lang="pl-PL" sz="2200" dirty="0" smtClean="0">
                <a:latin typeface="Calibri" panose="020F0502020204030204" pitchFamily="34" charset="0"/>
              </a:rPr>
              <a:t>. Może być to więc potencjalne zakłócenie konkurencji;</a:t>
            </a:r>
          </a:p>
          <a:p>
            <a:pPr marL="571500" indent="-571500" algn="just">
              <a:lnSpc>
                <a:spcPct val="110000"/>
              </a:lnSpc>
              <a:buFont typeface="Arial" panose="020B0604020202020204" pitchFamily="34" charset="0"/>
              <a:buChar char="•"/>
            </a:pPr>
            <a:endParaRPr lang="pl-PL" sz="190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u="sng" dirty="0">
                <a:latin typeface="Calibri" panose="020F0502020204030204" pitchFamily="34" charset="0"/>
              </a:rPr>
              <a:t>Fakt, że kwota pomocy jest niewielka lub że przedsiębiorstwo będące beneficjentem jest małe, nie wykluczy sam w sobie zakłócenia konkurencji </a:t>
            </a:r>
            <a:r>
              <a:rPr lang="pl-PL" sz="2200" u="sng" dirty="0" smtClean="0">
                <a:latin typeface="Calibri" panose="020F0502020204030204" pitchFamily="34" charset="0"/>
              </a:rPr>
              <a:t/>
            </a:r>
            <a:br>
              <a:rPr lang="pl-PL" sz="2200" u="sng" dirty="0" smtClean="0">
                <a:latin typeface="Calibri" panose="020F0502020204030204" pitchFamily="34" charset="0"/>
              </a:rPr>
            </a:br>
            <a:r>
              <a:rPr lang="pl-PL" sz="2200" u="sng" dirty="0" smtClean="0">
                <a:latin typeface="Calibri" panose="020F0502020204030204" pitchFamily="34" charset="0"/>
              </a:rPr>
              <a:t>lub </a:t>
            </a:r>
            <a:r>
              <a:rPr lang="pl-PL" sz="2200" u="sng" dirty="0">
                <a:latin typeface="Calibri" panose="020F0502020204030204" pitchFamily="34" charset="0"/>
              </a:rPr>
              <a:t>groźby zakłócenia konkurencji,</a:t>
            </a:r>
            <a:r>
              <a:rPr lang="pl-PL" sz="2200" dirty="0">
                <a:latin typeface="Calibri" panose="020F0502020204030204" pitchFamily="34" charset="0"/>
              </a:rPr>
              <a:t> pod warunkiem jednak, że </a:t>
            </a:r>
            <a:r>
              <a:rPr lang="pl-PL" sz="2200" dirty="0" smtClean="0">
                <a:latin typeface="Calibri" panose="020F0502020204030204" pitchFamily="34" charset="0"/>
              </a:rPr>
              <a:t>prawdo-podobieństwo </a:t>
            </a:r>
            <a:r>
              <a:rPr lang="pl-PL" sz="2200" dirty="0">
                <a:latin typeface="Calibri" panose="020F0502020204030204" pitchFamily="34" charset="0"/>
              </a:rPr>
              <a:t>takiego zakłócenia nie jest jedynie </a:t>
            </a:r>
            <a:r>
              <a:rPr lang="pl-PL" sz="2200" dirty="0" smtClean="0">
                <a:latin typeface="Calibri" panose="020F0502020204030204" pitchFamily="34" charset="0"/>
              </a:rPr>
              <a:t>hipotetyczne (wyrok TSUE </a:t>
            </a:r>
            <a:br>
              <a:rPr lang="pl-PL" sz="2200" dirty="0" smtClean="0">
                <a:latin typeface="Calibri" panose="020F0502020204030204" pitchFamily="34" charset="0"/>
              </a:rPr>
            </a:br>
            <a:r>
              <a:rPr lang="pl-PL" sz="2200" dirty="0" smtClean="0">
                <a:latin typeface="Calibri" panose="020F0502020204030204" pitchFamily="34" charset="0"/>
              </a:rPr>
              <a:t>vs. </a:t>
            </a:r>
            <a:r>
              <a:rPr lang="pl-PL" sz="2200" i="1" dirty="0" err="1" smtClean="0">
                <a:latin typeface="Calibri" panose="020F0502020204030204" pitchFamily="34" charset="0"/>
              </a:rPr>
              <a:t>Altmark</a:t>
            </a:r>
            <a:r>
              <a:rPr lang="pl-PL" sz="2200" i="1" dirty="0" smtClean="0">
                <a:latin typeface="Calibri" panose="020F0502020204030204" pitchFamily="34" charset="0"/>
              </a:rPr>
              <a:t> Trans</a:t>
            </a:r>
            <a:r>
              <a:rPr lang="pl-PL" sz="2200" dirty="0" smtClean="0">
                <a:latin typeface="Calibri" panose="020F0502020204030204" pitchFamily="34" charset="0"/>
              </a:rPr>
              <a:t>).</a:t>
            </a:r>
          </a:p>
        </p:txBody>
      </p:sp>
    </p:spTree>
    <p:extLst>
      <p:ext uri="{BB962C8B-B14F-4D97-AF65-F5344CB8AC3E}">
        <p14:creationId xmlns:p14="http://schemas.microsoft.com/office/powerpoint/2010/main" val="4195703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p:txBody>
          <a:bodyPr wrap="square">
            <a:normAutofit fontScale="25000" lnSpcReduction="20000"/>
          </a:bodyPr>
          <a:lstStyle/>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algn="just"/>
            <a:endParaRPr lang="pl-PL" dirty="0" smtClean="0">
              <a:latin typeface="Calibri" panose="020F0502020204030204" pitchFamily="34" charset="0"/>
            </a:endParaRPr>
          </a:p>
          <a:p>
            <a:pPr marL="263525" indent="-263525" algn="just">
              <a:buFont typeface="Arial" panose="020B0604020202020204" pitchFamily="34" charset="0"/>
              <a:buChar char="•"/>
            </a:pPr>
            <a:endParaRPr lang="pl-PL" sz="9600" dirty="0">
              <a:latin typeface="Calibri" panose="020F0502020204030204" pitchFamily="34" charset="0"/>
            </a:endParaRPr>
          </a:p>
          <a:p>
            <a:pPr marL="263525" indent="-263525" algn="just">
              <a:buFont typeface="Arial" panose="020B0604020202020204" pitchFamily="34" charset="0"/>
              <a:buChar char="•"/>
            </a:pPr>
            <a:endParaRPr lang="pl-PL" sz="9600" dirty="0" smtClean="0">
              <a:latin typeface="Calibri" panose="020F0502020204030204" pitchFamily="34" charset="0"/>
            </a:endParaRPr>
          </a:p>
          <a:p>
            <a:pPr marL="263525" indent="-263525" algn="just">
              <a:buFont typeface="Arial" panose="020B0604020202020204" pitchFamily="34" charset="0"/>
              <a:buChar char="•"/>
            </a:pPr>
            <a:endParaRPr lang="pl-PL" sz="9600" dirty="0">
              <a:latin typeface="Calibri" panose="020F0502020204030204" pitchFamily="34" charset="0"/>
            </a:endParaRPr>
          </a:p>
          <a:p>
            <a:pPr marL="263525" indent="-263525" algn="just">
              <a:buFont typeface="Arial" panose="020B0604020202020204" pitchFamily="34" charset="0"/>
              <a:buChar char="•"/>
            </a:pPr>
            <a:endParaRPr lang="pl-PL" sz="9600" dirty="0" smtClean="0">
              <a:latin typeface="Calibri" panose="020F0502020204030204" pitchFamily="34" charset="0"/>
            </a:endParaRPr>
          </a:p>
          <a:p>
            <a:pPr marL="263525" indent="-263525" algn="just">
              <a:buFont typeface="Arial" panose="020B0604020202020204" pitchFamily="34" charset="0"/>
              <a:buChar char="•"/>
            </a:pPr>
            <a:endParaRPr lang="pl-PL" sz="9600" dirty="0">
              <a:latin typeface="Calibri" panose="020F0502020204030204" pitchFamily="34" charset="0"/>
            </a:endParaRPr>
          </a:p>
          <a:p>
            <a:pPr marL="263525" indent="-263525" algn="just">
              <a:buFont typeface="Arial" panose="020B0604020202020204" pitchFamily="34" charset="0"/>
              <a:buChar char="•"/>
            </a:pPr>
            <a:endParaRPr lang="pl-PL" sz="9600" dirty="0" smtClean="0">
              <a:latin typeface="Calibri" panose="020F0502020204030204" pitchFamily="34" charset="0"/>
            </a:endParaRPr>
          </a:p>
          <a:p>
            <a:pPr marL="263525" indent="-263525" algn="just">
              <a:buFont typeface="Arial" panose="020B0604020202020204" pitchFamily="34" charset="0"/>
              <a:buChar char="•"/>
            </a:pPr>
            <a:endParaRPr lang="pl-PL" sz="9600" dirty="0">
              <a:latin typeface="Calibri" panose="020F0502020204030204" pitchFamily="34" charset="0"/>
            </a:endParaRPr>
          </a:p>
          <a:p>
            <a:pPr marL="263525" indent="-263525" algn="just">
              <a:buFont typeface="Arial" panose="020B0604020202020204" pitchFamily="34" charset="0"/>
              <a:buChar char="•"/>
            </a:pPr>
            <a:endParaRPr lang="pl-PL" sz="9600" dirty="0" smtClean="0">
              <a:latin typeface="Calibri" panose="020F0502020204030204" pitchFamily="34" charset="0"/>
            </a:endParaRPr>
          </a:p>
          <a:p>
            <a:pPr marL="263525" indent="-263525" algn="just">
              <a:buFont typeface="Arial" panose="020B0604020202020204" pitchFamily="34" charset="0"/>
              <a:buChar char="•"/>
            </a:pPr>
            <a:endParaRPr lang="pl-PL" sz="9600" dirty="0">
              <a:latin typeface="Calibri" panose="020F0502020204030204" pitchFamily="34" charset="0"/>
            </a:endParaRPr>
          </a:p>
          <a:p>
            <a:pPr marL="263525" indent="-263525" algn="just">
              <a:buFont typeface="Arial" panose="020B0604020202020204" pitchFamily="34" charset="0"/>
              <a:buChar char="•"/>
            </a:pPr>
            <a:endParaRPr lang="pl-PL" sz="9600" dirty="0" smtClean="0">
              <a:latin typeface="Calibri" panose="020F0502020204030204" pitchFamily="34" charset="0"/>
            </a:endParaRPr>
          </a:p>
          <a:p>
            <a:pPr marL="263525" indent="-263525" algn="just">
              <a:buFont typeface="Arial" panose="020B0604020202020204" pitchFamily="34" charset="0"/>
              <a:buChar char="•"/>
            </a:pPr>
            <a:endParaRPr lang="pl-PL" sz="9600" dirty="0" smtClean="0">
              <a:latin typeface="Calibri" panose="020F0502020204030204" pitchFamily="34" charset="0"/>
            </a:endParaRPr>
          </a:p>
          <a:p>
            <a:pPr marL="263525" indent="-263525" algn="just">
              <a:buFont typeface="Arial" panose="020B0604020202020204" pitchFamily="34" charset="0"/>
              <a:buChar char="•"/>
            </a:pPr>
            <a:endParaRPr lang="pl-PL" sz="9600" dirty="0">
              <a:latin typeface="Calibri" panose="020F0502020204030204" pitchFamily="34" charset="0"/>
            </a:endParaRPr>
          </a:p>
          <a:p>
            <a:pPr marL="263525" indent="-263525" algn="just">
              <a:buFont typeface="Arial" panose="020B0604020202020204" pitchFamily="34" charset="0"/>
              <a:buChar char="•"/>
            </a:pPr>
            <a:endParaRPr lang="pl-PL" sz="9600" dirty="0">
              <a:latin typeface="Calibri" panose="020F0502020204030204" pitchFamily="34" charset="0"/>
            </a:endParaRPr>
          </a:p>
          <a:p>
            <a:pPr marL="263525" indent="-263525" algn="just">
              <a:lnSpc>
                <a:spcPct val="120000"/>
              </a:lnSpc>
              <a:buFont typeface="Arial" panose="020B0604020202020204" pitchFamily="34" charset="0"/>
              <a:buChar char="•"/>
            </a:pPr>
            <a:endParaRPr lang="pl-PL" sz="9600" dirty="0" smtClean="0">
              <a:latin typeface="Calibri" panose="020F0502020204030204" pitchFamily="34" charset="0"/>
            </a:endParaRPr>
          </a:p>
          <a:p>
            <a:pPr marL="263525" indent="-263525" algn="just">
              <a:lnSpc>
                <a:spcPct val="120000"/>
              </a:lnSpc>
              <a:buFont typeface="Arial" panose="020B0604020202020204" pitchFamily="34" charset="0"/>
              <a:buChar char="•"/>
            </a:pPr>
            <a:r>
              <a:rPr lang="pl-PL" sz="9600" dirty="0" smtClean="0">
                <a:latin typeface="Calibri" panose="020F0502020204030204" pitchFamily="34" charset="0"/>
              </a:rPr>
              <a:t>Pomoc </a:t>
            </a:r>
            <a:r>
              <a:rPr lang="pl-PL" sz="9600" dirty="0">
                <a:latin typeface="Calibri" panose="020F0502020204030204" pitchFamily="34" charset="0"/>
              </a:rPr>
              <a:t>wywiera wpływ na wymianę handlową, jeżeli umacnia pozycję przedsiębiorstwa w stosunku do innych przedsiębiorstw konkurujących z nim. Co do wpływu na wymianę handlową, </a:t>
            </a:r>
            <a:r>
              <a:rPr lang="pl-PL" sz="9600" dirty="0" smtClean="0">
                <a:latin typeface="Calibri" panose="020F0502020204030204" pitchFamily="34" charset="0"/>
              </a:rPr>
              <a:t/>
            </a:r>
            <a:br>
              <a:rPr lang="pl-PL" sz="9600" dirty="0" smtClean="0">
                <a:latin typeface="Calibri" panose="020F0502020204030204" pitchFamily="34" charset="0"/>
              </a:rPr>
            </a:br>
            <a:r>
              <a:rPr lang="pl-PL" sz="9600" dirty="0" smtClean="0">
                <a:latin typeface="Calibri" panose="020F0502020204030204" pitchFamily="34" charset="0"/>
              </a:rPr>
              <a:t>to </a:t>
            </a:r>
            <a:r>
              <a:rPr lang="pl-PL" sz="9600" dirty="0">
                <a:latin typeface="Calibri" panose="020F0502020204030204" pitchFamily="34" charset="0"/>
              </a:rPr>
              <a:t>nie ma znaczenia, że dany beneficjent nie świadczy żadnych usług poza granicami Polski, a świadczy jedynie usługi </a:t>
            </a:r>
            <a:r>
              <a:rPr lang="pl-PL" sz="9600" dirty="0" smtClean="0">
                <a:latin typeface="Calibri" panose="020F0502020204030204" pitchFamily="34" charset="0"/>
              </a:rPr>
              <a:t/>
            </a:r>
            <a:br>
              <a:rPr lang="pl-PL" sz="9600" dirty="0" smtClean="0">
                <a:latin typeface="Calibri" panose="020F0502020204030204" pitchFamily="34" charset="0"/>
              </a:rPr>
            </a:br>
            <a:r>
              <a:rPr lang="pl-PL" sz="9600" dirty="0" smtClean="0">
                <a:latin typeface="Calibri" panose="020F0502020204030204" pitchFamily="34" charset="0"/>
              </a:rPr>
              <a:t>o </a:t>
            </a:r>
            <a:r>
              <a:rPr lang="pl-PL" sz="9600" dirty="0">
                <a:latin typeface="Calibri" panose="020F0502020204030204" pitchFamily="34" charset="0"/>
              </a:rPr>
              <a:t>charakterze lokalnym czy regionalnym</a:t>
            </a:r>
            <a:r>
              <a:rPr lang="pl-PL" sz="9600" dirty="0" smtClean="0">
                <a:latin typeface="Calibri" panose="020F0502020204030204" pitchFamily="34" charset="0"/>
              </a:rPr>
              <a:t>.</a:t>
            </a:r>
          </a:p>
          <a:p>
            <a:pPr marL="263525" indent="-263525" algn="just">
              <a:lnSpc>
                <a:spcPct val="120000"/>
              </a:lnSpc>
              <a:buFont typeface="Arial" panose="020B0604020202020204" pitchFamily="34" charset="0"/>
              <a:buChar char="•"/>
            </a:pPr>
            <a:endParaRPr lang="pl-PL" sz="6400" dirty="0" smtClean="0">
              <a:latin typeface="Calibri" panose="020F0502020204030204" pitchFamily="34" charset="0"/>
            </a:endParaRPr>
          </a:p>
          <a:p>
            <a:pPr marL="263525" indent="-263525" algn="just">
              <a:lnSpc>
                <a:spcPct val="120000"/>
              </a:lnSpc>
              <a:buFont typeface="Arial" panose="020B0604020202020204" pitchFamily="34" charset="0"/>
              <a:buChar char="•"/>
            </a:pPr>
            <a:r>
              <a:rPr lang="pl-PL" sz="9600" dirty="0" smtClean="0">
                <a:latin typeface="Calibri" panose="020F0502020204030204" pitchFamily="34" charset="0"/>
              </a:rPr>
              <a:t>Jednakże wpływ </a:t>
            </a:r>
            <a:r>
              <a:rPr lang="pl-PL" sz="9600" dirty="0">
                <a:latin typeface="Calibri" panose="020F0502020204030204" pitchFamily="34" charset="0"/>
              </a:rPr>
              <a:t>środka pomocowego na wymianę handlową między państwami członkowskimi UE nie może być domniemywany lub tylko hipotetyczny. Musi zostać wykazane, </a:t>
            </a:r>
            <a:r>
              <a:rPr lang="pl-PL" sz="9600" dirty="0" smtClean="0">
                <a:latin typeface="Calibri" panose="020F0502020204030204" pitchFamily="34" charset="0"/>
              </a:rPr>
              <a:t/>
            </a:r>
            <a:br>
              <a:rPr lang="pl-PL" sz="9600" dirty="0" smtClean="0">
                <a:latin typeface="Calibri" panose="020F0502020204030204" pitchFamily="34" charset="0"/>
              </a:rPr>
            </a:br>
            <a:r>
              <a:rPr lang="pl-PL" sz="9600" dirty="0" smtClean="0">
                <a:latin typeface="Calibri" panose="020F0502020204030204" pitchFamily="34" charset="0"/>
              </a:rPr>
              <a:t>w </a:t>
            </a:r>
            <a:r>
              <a:rPr lang="pl-PL" sz="9600" dirty="0">
                <a:latin typeface="Calibri" panose="020F0502020204030204" pitchFamily="34" charset="0"/>
              </a:rPr>
              <a:t>oparciu o dające się przewidzieć skutki danego środka pomocowego, dlaczego zakłóca on lub grozi zakłóceniem konkurencji i może wpływać na wymianę handlową</a:t>
            </a:r>
            <a:r>
              <a:rPr lang="pl-PL" dirty="0" smtClean="0">
                <a:latin typeface="Calibri" panose="020F0502020204030204" pitchFamily="34" charset="0"/>
              </a:rPr>
              <a:t>.</a:t>
            </a:r>
            <a:endParaRPr lang="pl-PL" dirty="0">
              <a:latin typeface="Calibri" panose="020F0502020204030204" pitchFamily="34" charset="0"/>
            </a:endParaRPr>
          </a:p>
        </p:txBody>
      </p:sp>
    </p:spTree>
    <p:extLst>
      <p:ext uri="{BB962C8B-B14F-4D97-AF65-F5344CB8AC3E}">
        <p14:creationId xmlns:p14="http://schemas.microsoft.com/office/powerpoint/2010/main" val="2991096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95654" y="934065"/>
            <a:ext cx="8370278" cy="5024283"/>
          </a:xfrm>
        </p:spPr>
        <p:txBody>
          <a:bodyPr wrap="square">
            <a:normAutofit/>
          </a:bodyPr>
          <a:lstStyle/>
          <a:p>
            <a:pPr marL="0" indent="0" algn="just">
              <a:buNone/>
            </a:pPr>
            <a:r>
              <a:rPr lang="pl-PL" sz="2000" dirty="0" smtClean="0">
                <a:latin typeface="Calibri" panose="020F0502020204030204" pitchFamily="34" charset="0"/>
              </a:rPr>
              <a:t>Cechy, które co do zasady </a:t>
            </a:r>
            <a:r>
              <a:rPr lang="pl-PL" sz="2000" dirty="0">
                <a:latin typeface="Calibri" panose="020F0502020204030204" pitchFamily="34" charset="0"/>
              </a:rPr>
              <a:t>powinna mieć dana działalność, by przesłanki </a:t>
            </a:r>
            <a:r>
              <a:rPr lang="pl-PL" sz="2000" dirty="0" smtClean="0">
                <a:latin typeface="Calibri" panose="020F0502020204030204" pitchFamily="34" charset="0"/>
              </a:rPr>
              <a:t>groźby zakłócenia konkurencji oraz wpływu na wymianę handlową </a:t>
            </a:r>
            <a:r>
              <a:rPr lang="pl-PL" sz="2000" dirty="0">
                <a:latin typeface="Calibri" panose="020F0502020204030204" pitchFamily="34" charset="0"/>
              </a:rPr>
              <a:t>nie były spełnione</a:t>
            </a:r>
            <a:r>
              <a:rPr lang="pl-PL" sz="2000" dirty="0" smtClean="0">
                <a:latin typeface="Calibri" panose="020F0502020204030204" pitchFamily="34" charset="0"/>
              </a:rPr>
              <a:t>:</a:t>
            </a:r>
          </a:p>
          <a:p>
            <a:pPr marL="0" indent="0" algn="just">
              <a:buNone/>
            </a:pPr>
            <a:endParaRPr lang="pl-PL" sz="2000" dirty="0">
              <a:latin typeface="Calibri" panose="020F0502020204030204" pitchFamily="34" charset="0"/>
            </a:endParaRPr>
          </a:p>
          <a:p>
            <a:pPr marL="342900" lvl="0" indent="-342900" algn="just">
              <a:buFont typeface="Arial" panose="020B0604020202020204" pitchFamily="34" charset="0"/>
              <a:buChar char="•"/>
            </a:pPr>
            <a:r>
              <a:rPr lang="pl-PL" sz="2000" dirty="0">
                <a:latin typeface="Calibri" panose="020F0502020204030204" pitchFamily="34" charset="0"/>
              </a:rPr>
              <a:t>pomoc nie prowadzi do przyciągania popytu ani inwestycji do danego regionu </a:t>
            </a:r>
            <a:r>
              <a:rPr lang="pl-PL" sz="2000" dirty="0" smtClean="0">
                <a:latin typeface="Calibri" panose="020F0502020204030204" pitchFamily="34" charset="0"/>
              </a:rPr>
              <a:t/>
            </a:r>
            <a:br>
              <a:rPr lang="pl-PL" sz="2000" dirty="0" smtClean="0">
                <a:latin typeface="Calibri" panose="020F0502020204030204" pitchFamily="34" charset="0"/>
              </a:rPr>
            </a:br>
            <a:r>
              <a:rPr lang="pl-PL" sz="2000" dirty="0" smtClean="0">
                <a:latin typeface="Calibri" panose="020F0502020204030204" pitchFamily="34" charset="0"/>
              </a:rPr>
              <a:t>i </a:t>
            </a:r>
            <a:r>
              <a:rPr lang="pl-PL" sz="2000" dirty="0">
                <a:latin typeface="Calibri" panose="020F0502020204030204" pitchFamily="34" charset="0"/>
              </a:rPr>
              <a:t>nie stwarza przeszkód dla zakładania przedsiębiorstw przez podmioty </a:t>
            </a:r>
            <a:r>
              <a:rPr lang="pl-PL" sz="2000" dirty="0" smtClean="0">
                <a:latin typeface="Calibri" panose="020F0502020204030204" pitchFamily="34" charset="0"/>
              </a:rPr>
              <a:t/>
            </a:r>
            <a:br>
              <a:rPr lang="pl-PL" sz="2000" dirty="0" smtClean="0">
                <a:latin typeface="Calibri" panose="020F0502020204030204" pitchFamily="34" charset="0"/>
              </a:rPr>
            </a:br>
            <a:r>
              <a:rPr lang="pl-PL" sz="2000" dirty="0" smtClean="0">
                <a:latin typeface="Calibri" panose="020F0502020204030204" pitchFamily="34" charset="0"/>
              </a:rPr>
              <a:t>z </a:t>
            </a:r>
            <a:r>
              <a:rPr lang="pl-PL" sz="2000" dirty="0">
                <a:latin typeface="Calibri" panose="020F0502020204030204" pitchFamily="34" charset="0"/>
              </a:rPr>
              <a:t>innych państw członkowskich</a:t>
            </a:r>
            <a:r>
              <a:rPr lang="pl-PL" sz="2000" dirty="0" smtClean="0">
                <a:latin typeface="Calibri" panose="020F0502020204030204" pitchFamily="34" charset="0"/>
              </a:rPr>
              <a:t>;</a:t>
            </a:r>
          </a:p>
          <a:p>
            <a:pPr marL="342900" lvl="0" indent="-342900" algn="just">
              <a:buFont typeface="Arial" panose="020B0604020202020204" pitchFamily="34" charset="0"/>
              <a:buChar char="•"/>
            </a:pPr>
            <a:endParaRPr lang="pl-PL" sz="2000" dirty="0">
              <a:latin typeface="Calibri" panose="020F0502020204030204" pitchFamily="34" charset="0"/>
            </a:endParaRPr>
          </a:p>
          <a:p>
            <a:pPr marL="342900" lvl="0" indent="-342900" algn="just">
              <a:buFont typeface="Arial" panose="020B0604020202020204" pitchFamily="34" charset="0"/>
              <a:buChar char="•"/>
            </a:pPr>
            <a:r>
              <a:rPr lang="pl-PL" sz="2000" dirty="0">
                <a:latin typeface="Calibri" panose="020F0502020204030204" pitchFamily="34" charset="0"/>
              </a:rPr>
              <a:t>towary wytwarzane przez beneficjenta i świadczone przez niego usługi mają charakter lokalny lub budzą zainteresowanie tylko na określonym obszarze geograficznym</a:t>
            </a:r>
            <a:r>
              <a:rPr lang="pl-PL" sz="2000" dirty="0" smtClean="0">
                <a:latin typeface="Calibri" panose="020F0502020204030204" pitchFamily="34" charset="0"/>
              </a:rPr>
              <a:t>;</a:t>
            </a:r>
          </a:p>
          <a:p>
            <a:pPr marL="342900" lvl="0" indent="-342900" algn="just">
              <a:buFont typeface="Arial" panose="020B0604020202020204" pitchFamily="34" charset="0"/>
              <a:buChar char="•"/>
            </a:pPr>
            <a:endParaRPr lang="pl-PL" sz="2000" dirty="0">
              <a:latin typeface="Calibri" panose="020F0502020204030204" pitchFamily="34" charset="0"/>
            </a:endParaRPr>
          </a:p>
          <a:p>
            <a:pPr marL="342900" indent="-342900" algn="just">
              <a:buFont typeface="Arial" panose="020B0604020202020204" pitchFamily="34" charset="0"/>
              <a:buChar char="•"/>
            </a:pPr>
            <a:r>
              <a:rPr lang="pl-PL" sz="2000" dirty="0">
                <a:latin typeface="Calibri" panose="020F0502020204030204" pitchFamily="34" charset="0"/>
              </a:rPr>
              <a:t>wpływ na rynki i konsumentów z sąsiednich państw członkowskich jest </a:t>
            </a:r>
            <a:r>
              <a:rPr lang="pl-PL" sz="2000" dirty="0" smtClean="0">
                <a:latin typeface="Calibri" panose="020F0502020204030204" pitchFamily="34" charset="0"/>
              </a:rPr>
              <a:t/>
            </a:r>
            <a:br>
              <a:rPr lang="pl-PL" sz="2000" dirty="0" smtClean="0">
                <a:latin typeface="Calibri" panose="020F0502020204030204" pitchFamily="34" charset="0"/>
              </a:rPr>
            </a:br>
            <a:r>
              <a:rPr lang="pl-PL" sz="2000" dirty="0" smtClean="0">
                <a:latin typeface="Calibri" panose="020F0502020204030204" pitchFamily="34" charset="0"/>
              </a:rPr>
              <a:t>co </a:t>
            </a:r>
            <a:r>
              <a:rPr lang="pl-PL" sz="2000" dirty="0">
                <a:latin typeface="Calibri" panose="020F0502020204030204" pitchFamily="34" charset="0"/>
              </a:rPr>
              <a:t>najwyżej marginalny</a:t>
            </a:r>
            <a:r>
              <a:rPr lang="pl-PL" sz="2000" dirty="0" smtClean="0">
                <a:latin typeface="Calibri" panose="020F0502020204030204" pitchFamily="34" charset="0"/>
              </a:rPr>
              <a:t>.</a:t>
            </a:r>
          </a:p>
          <a:p>
            <a:pPr marL="342900" indent="-342900" algn="just">
              <a:buFont typeface="Arial" panose="020B0604020202020204" pitchFamily="34" charset="0"/>
              <a:buChar char="•"/>
            </a:pPr>
            <a:endParaRPr lang="pl-PL" sz="2000" dirty="0">
              <a:latin typeface="Calibri" panose="020F0502020204030204" pitchFamily="34" charset="0"/>
            </a:endParaRPr>
          </a:p>
        </p:txBody>
      </p:sp>
    </p:spTree>
    <p:extLst>
      <p:ext uri="{BB962C8B-B14F-4D97-AF65-F5344CB8AC3E}">
        <p14:creationId xmlns:p14="http://schemas.microsoft.com/office/powerpoint/2010/main" val="4088439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p:txBody>
          <a:bodyPr wrap="square">
            <a:normAutofit fontScale="25000" lnSpcReduction="20000"/>
          </a:bodyPr>
          <a:lstStyle/>
          <a:p>
            <a:pPr marL="0" indent="0" algn="ctr">
              <a:lnSpc>
                <a:spcPct val="150000"/>
              </a:lnSpc>
              <a:buNone/>
            </a:pPr>
            <a:endParaRPr lang="pl-PL" b="1" dirty="0" smtClean="0">
              <a:solidFill>
                <a:srgbClr val="FF0000"/>
              </a:solidFill>
              <a:latin typeface="Calibri" panose="020F0502020204030204" pitchFamily="34" charset="0"/>
            </a:endParaRPr>
          </a:p>
          <a:p>
            <a:pPr marL="0" indent="0" algn="ctr">
              <a:lnSpc>
                <a:spcPct val="150000"/>
              </a:lnSpc>
              <a:buNone/>
            </a:pPr>
            <a:endParaRPr lang="pl-PL" b="1" dirty="0">
              <a:solidFill>
                <a:srgbClr val="FF0000"/>
              </a:solidFill>
              <a:latin typeface="Calibri" panose="020F0502020204030204" pitchFamily="34" charset="0"/>
            </a:endParaRPr>
          </a:p>
          <a:p>
            <a:pPr marL="0" indent="0" algn="ctr">
              <a:lnSpc>
                <a:spcPct val="150000"/>
              </a:lnSpc>
              <a:buNone/>
            </a:pPr>
            <a:endParaRPr lang="pl-PL" b="1" dirty="0" smtClean="0">
              <a:solidFill>
                <a:srgbClr val="FF0000"/>
              </a:solidFill>
              <a:latin typeface="Calibri" panose="020F0502020204030204" pitchFamily="34" charset="0"/>
            </a:endParaRPr>
          </a:p>
          <a:p>
            <a:pPr marL="0" indent="0" algn="ctr">
              <a:lnSpc>
                <a:spcPct val="150000"/>
              </a:lnSpc>
              <a:buNone/>
            </a:pPr>
            <a:endParaRPr lang="pl-PL" b="1" dirty="0">
              <a:solidFill>
                <a:srgbClr val="FF0000"/>
              </a:solidFill>
              <a:latin typeface="Calibri" panose="020F0502020204030204" pitchFamily="34" charset="0"/>
            </a:endParaRPr>
          </a:p>
          <a:p>
            <a:pPr marL="0" indent="0" algn="ctr">
              <a:lnSpc>
                <a:spcPct val="150000"/>
              </a:lnSpc>
              <a:buNone/>
            </a:pPr>
            <a:endParaRPr lang="pl-PL" b="1" dirty="0" smtClean="0">
              <a:solidFill>
                <a:srgbClr val="FF0000"/>
              </a:solidFill>
              <a:latin typeface="Calibri" panose="020F0502020204030204" pitchFamily="34" charset="0"/>
            </a:endParaRPr>
          </a:p>
          <a:p>
            <a:pPr marL="0" indent="0" algn="ctr">
              <a:lnSpc>
                <a:spcPct val="150000"/>
              </a:lnSpc>
              <a:buNone/>
            </a:pPr>
            <a:endParaRPr lang="pl-PL" b="1" dirty="0">
              <a:solidFill>
                <a:srgbClr val="FF0000"/>
              </a:solidFill>
              <a:latin typeface="Calibri" panose="020F0502020204030204" pitchFamily="34" charset="0"/>
            </a:endParaRPr>
          </a:p>
          <a:p>
            <a:pPr marL="0" indent="0" algn="ctr">
              <a:lnSpc>
                <a:spcPct val="150000"/>
              </a:lnSpc>
              <a:buNone/>
            </a:pPr>
            <a:endParaRPr lang="pl-PL" b="1" dirty="0" smtClean="0">
              <a:solidFill>
                <a:srgbClr val="FF0000"/>
              </a:solidFill>
              <a:latin typeface="Calibri" panose="020F0502020204030204" pitchFamily="34" charset="0"/>
            </a:endParaRPr>
          </a:p>
          <a:p>
            <a:pPr marL="0" indent="0" algn="ctr">
              <a:lnSpc>
                <a:spcPct val="150000"/>
              </a:lnSpc>
              <a:buNone/>
            </a:pPr>
            <a:endParaRPr lang="pl-PL" sz="9600" b="1" dirty="0" smtClean="0">
              <a:solidFill>
                <a:srgbClr val="FF0000"/>
              </a:solidFill>
              <a:latin typeface="Calibri" panose="020F0502020204030204" pitchFamily="34" charset="0"/>
            </a:endParaRPr>
          </a:p>
          <a:p>
            <a:pPr marL="0" indent="0" algn="ctr">
              <a:lnSpc>
                <a:spcPct val="150000"/>
              </a:lnSpc>
              <a:buNone/>
            </a:pPr>
            <a:endParaRPr lang="pl-PL" sz="9600" b="1" dirty="0">
              <a:solidFill>
                <a:srgbClr val="FF0000"/>
              </a:solidFill>
              <a:latin typeface="Calibri" panose="020F0502020204030204" pitchFamily="34" charset="0"/>
            </a:endParaRPr>
          </a:p>
          <a:p>
            <a:pPr marL="0" indent="0" algn="ctr">
              <a:lnSpc>
                <a:spcPct val="150000"/>
              </a:lnSpc>
              <a:buNone/>
            </a:pPr>
            <a:endParaRPr lang="pl-PL" sz="9600" b="1" dirty="0" smtClean="0">
              <a:solidFill>
                <a:srgbClr val="FF0000"/>
              </a:solidFill>
              <a:latin typeface="Calibri" panose="020F0502020204030204" pitchFamily="34" charset="0"/>
            </a:endParaRPr>
          </a:p>
          <a:p>
            <a:pPr marL="0" indent="0" algn="ctr">
              <a:lnSpc>
                <a:spcPct val="150000"/>
              </a:lnSpc>
              <a:buNone/>
            </a:pPr>
            <a:endParaRPr lang="pl-PL" sz="9600" b="1" dirty="0">
              <a:solidFill>
                <a:srgbClr val="FF0000"/>
              </a:solidFill>
              <a:latin typeface="Calibri" panose="020F0502020204030204" pitchFamily="34" charset="0"/>
            </a:endParaRPr>
          </a:p>
          <a:p>
            <a:pPr marL="0" indent="0" algn="ctr">
              <a:lnSpc>
                <a:spcPct val="150000"/>
              </a:lnSpc>
              <a:buNone/>
            </a:pPr>
            <a:r>
              <a:rPr lang="pl-PL" sz="9600" b="1" dirty="0" smtClean="0">
                <a:solidFill>
                  <a:srgbClr val="FF0000"/>
                </a:solidFill>
                <a:latin typeface="Calibri" panose="020F0502020204030204" pitchFamily="34" charset="0"/>
              </a:rPr>
              <a:t>Przesłanki groźby zakłócenia konkurencji oraz wpływu </a:t>
            </a:r>
            <a:br>
              <a:rPr lang="pl-PL" sz="9600" b="1" dirty="0" smtClean="0">
                <a:solidFill>
                  <a:srgbClr val="FF0000"/>
                </a:solidFill>
                <a:latin typeface="Calibri" panose="020F0502020204030204" pitchFamily="34" charset="0"/>
              </a:rPr>
            </a:br>
            <a:r>
              <a:rPr lang="pl-PL" sz="9600" b="1" dirty="0" smtClean="0">
                <a:solidFill>
                  <a:srgbClr val="FF0000"/>
                </a:solidFill>
                <a:latin typeface="Calibri" panose="020F0502020204030204" pitchFamily="34" charset="0"/>
              </a:rPr>
              <a:t>na wymianę handlową wymagają zawsze indywidualnej, </a:t>
            </a:r>
            <a:br>
              <a:rPr lang="pl-PL" sz="9600" b="1" dirty="0" smtClean="0">
                <a:solidFill>
                  <a:srgbClr val="FF0000"/>
                </a:solidFill>
                <a:latin typeface="Calibri" panose="020F0502020204030204" pitchFamily="34" charset="0"/>
              </a:rPr>
            </a:br>
            <a:r>
              <a:rPr lang="pl-PL" sz="9600" b="1" dirty="0" smtClean="0">
                <a:solidFill>
                  <a:srgbClr val="FF0000"/>
                </a:solidFill>
                <a:latin typeface="Calibri" panose="020F0502020204030204" pitchFamily="34" charset="0"/>
              </a:rPr>
              <a:t>bardzo wnikliwej analizy!!!</a:t>
            </a:r>
            <a:endParaRPr lang="pl-PL" sz="96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738657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02223" y="935925"/>
            <a:ext cx="8704386" cy="4983093"/>
          </a:xfrm>
        </p:spPr>
        <p:txBody>
          <a:bodyPr wrap="square" anchor="t" anchorCtr="0">
            <a:normAutofit lnSpcReduction="10000"/>
          </a:bodyPr>
          <a:lstStyle/>
          <a:p>
            <a:pPr marL="0" indent="0" algn="just">
              <a:buNone/>
            </a:pPr>
            <a:endParaRPr lang="pl-PL" sz="1600" b="1" dirty="0" smtClean="0">
              <a:latin typeface="Calibri" panose="020F0502020204030204" pitchFamily="34" charset="0"/>
            </a:endParaRPr>
          </a:p>
          <a:p>
            <a:pPr marL="0" indent="0" algn="just">
              <a:lnSpc>
                <a:spcPct val="100000"/>
              </a:lnSpc>
              <a:buNone/>
            </a:pPr>
            <a:r>
              <a:rPr lang="pl-PL" sz="2400" b="1" dirty="0" smtClean="0">
                <a:latin typeface="Calibri" panose="020F0502020204030204" pitchFamily="34" charset="0"/>
              </a:rPr>
              <a:t>Kto może być beneficjentem pomocy publicznej?</a:t>
            </a:r>
          </a:p>
          <a:p>
            <a:pPr marL="0" indent="0" algn="just">
              <a:lnSpc>
                <a:spcPct val="100000"/>
              </a:lnSpc>
              <a:buNone/>
            </a:pPr>
            <a:endParaRPr lang="pl-PL" sz="2400" dirty="0" smtClean="0">
              <a:latin typeface="Calibri" panose="020F0502020204030204" pitchFamily="34" charset="0"/>
            </a:endParaRPr>
          </a:p>
          <a:p>
            <a:pPr marL="571500" indent="-571500" algn="just">
              <a:lnSpc>
                <a:spcPct val="100000"/>
              </a:lnSpc>
              <a:buFont typeface="Arial" panose="020B0604020202020204" pitchFamily="34" charset="0"/>
              <a:buChar char="•"/>
            </a:pPr>
            <a:r>
              <a:rPr lang="pl-PL" sz="2400" b="1" u="sng" dirty="0" smtClean="0">
                <a:latin typeface="Calibri" panose="020F0502020204030204" pitchFamily="34" charset="0"/>
              </a:rPr>
              <a:t>Przedsiębiorstwo</a:t>
            </a:r>
            <a:r>
              <a:rPr lang="pl-PL" sz="2400" dirty="0" smtClean="0">
                <a:latin typeface="Calibri" panose="020F0502020204030204" pitchFamily="34" charset="0"/>
              </a:rPr>
              <a:t> - podmiot </a:t>
            </a:r>
            <a:r>
              <a:rPr lang="pl-PL" sz="2400" dirty="0">
                <a:latin typeface="Calibri" panose="020F0502020204030204" pitchFamily="34" charset="0"/>
              </a:rPr>
              <a:t>prowadzący działalność gospodarczą, bez względu na jego status prawny i sposób finansowania. </a:t>
            </a:r>
          </a:p>
          <a:p>
            <a:pPr marL="571500" indent="-571500" algn="just">
              <a:lnSpc>
                <a:spcPct val="100000"/>
              </a:lnSpc>
              <a:buFont typeface="Arial" panose="020B0604020202020204" pitchFamily="34" charset="0"/>
              <a:buChar char="•"/>
            </a:pPr>
            <a:endParaRPr lang="pl-PL" sz="2400" dirty="0" smtClean="0">
              <a:latin typeface="Calibri" panose="020F0502020204030204" pitchFamily="34" charset="0"/>
            </a:endParaRPr>
          </a:p>
          <a:p>
            <a:pPr marL="571500" indent="-571500" algn="just">
              <a:lnSpc>
                <a:spcPct val="100000"/>
              </a:lnSpc>
              <a:buFont typeface="Arial" panose="020B0604020202020204" pitchFamily="34" charset="0"/>
              <a:buChar char="•"/>
            </a:pPr>
            <a:r>
              <a:rPr lang="pl-PL" sz="2400" dirty="0" smtClean="0">
                <a:latin typeface="Calibri" panose="020F0502020204030204" pitchFamily="34" charset="0"/>
              </a:rPr>
              <a:t>Nie </a:t>
            </a:r>
            <a:r>
              <a:rPr lang="pl-PL" sz="2400" dirty="0">
                <a:latin typeface="Calibri" panose="020F0502020204030204" pitchFamily="34" charset="0"/>
              </a:rPr>
              <a:t>ma </a:t>
            </a:r>
            <a:r>
              <a:rPr lang="pl-PL" sz="2400" dirty="0" smtClean="0">
                <a:latin typeface="Calibri" panose="020F0502020204030204" pitchFamily="34" charset="0"/>
              </a:rPr>
              <a:t>znaczenia </a:t>
            </a:r>
            <a:r>
              <a:rPr lang="pl-PL" sz="2400" dirty="0">
                <a:latin typeface="Calibri" panose="020F0502020204030204" pitchFamily="34" charset="0"/>
              </a:rPr>
              <a:t>to, czy prawo krajowe także uznaje dany podmiot za przedsiębiorcę</a:t>
            </a:r>
            <a:r>
              <a:rPr lang="pl-PL" sz="2400" dirty="0" smtClean="0">
                <a:latin typeface="Calibri" panose="020F0502020204030204" pitchFamily="34" charset="0"/>
              </a:rPr>
              <a:t>.</a:t>
            </a:r>
          </a:p>
          <a:p>
            <a:pPr marL="571500" indent="-571500" algn="just">
              <a:lnSpc>
                <a:spcPct val="100000"/>
              </a:lnSpc>
              <a:buFont typeface="Arial" panose="020B0604020202020204" pitchFamily="34" charset="0"/>
              <a:buChar char="•"/>
            </a:pPr>
            <a:endParaRPr lang="pl-PL" sz="2400" dirty="0" smtClean="0">
              <a:latin typeface="Calibri" panose="020F0502020204030204" pitchFamily="34" charset="0"/>
            </a:endParaRPr>
          </a:p>
          <a:p>
            <a:pPr marL="571500" indent="-571500" algn="just">
              <a:lnSpc>
                <a:spcPct val="100000"/>
              </a:lnSpc>
              <a:buFont typeface="Arial" panose="020B0604020202020204" pitchFamily="34" charset="0"/>
              <a:buChar char="•"/>
            </a:pPr>
            <a:r>
              <a:rPr lang="pl-PL" sz="2400" dirty="0" smtClean="0">
                <a:latin typeface="Calibri" panose="020F0502020204030204" pitchFamily="34" charset="0"/>
              </a:rPr>
              <a:t>Ujęcie funkcjonalne, a nie podmiotowe - </a:t>
            </a:r>
            <a:r>
              <a:rPr lang="pl-PL" sz="2400" dirty="0">
                <a:latin typeface="Calibri" panose="020F0502020204030204" pitchFamily="34" charset="0"/>
              </a:rPr>
              <a:t>w każdym przypadku badanie statusu przedsiębiorcy trzeba odnosić do konkretnej działalności danego podmiotu. Ma to także takie konsekwencje, że dany podmiot w pewnych sferach swojej działalności może być uznawany za przedsiębiorstwo, natomiast w innych za podmiot nieprowadzący działalności gospodarczej.</a:t>
            </a:r>
          </a:p>
          <a:p>
            <a:pPr marL="0" indent="0" algn="just">
              <a:lnSpc>
                <a:spcPct val="100000"/>
              </a:lnSpc>
              <a:buNone/>
            </a:pPr>
            <a:endParaRPr lang="pl-PL" sz="2400" dirty="0"/>
          </a:p>
        </p:txBody>
      </p:sp>
    </p:spTree>
    <p:extLst>
      <p:ext uri="{BB962C8B-B14F-4D97-AF65-F5344CB8AC3E}">
        <p14:creationId xmlns:p14="http://schemas.microsoft.com/office/powerpoint/2010/main" val="2676846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p:nvPr>
        </p:nvSpPr>
        <p:spPr>
          <a:xfrm>
            <a:off x="608029" y="273600"/>
            <a:ext cx="7885339" cy="1145160"/>
          </a:xfrm>
        </p:spPr>
        <p:txBody>
          <a:bodyPr wrap="square">
            <a:noAutofit/>
          </a:bodyPr>
          <a:lstStyle/>
          <a:p>
            <a:pPr marL="0" indent="0" algn="just">
              <a:buNone/>
            </a:pPr>
            <a:endParaRPr lang="pl-PL" sz="2800" b="1" dirty="0" smtClean="0"/>
          </a:p>
          <a:p>
            <a:pPr marL="0" indent="0" algn="just">
              <a:buNone/>
            </a:pPr>
            <a:endParaRPr lang="pl-PL" sz="2800" b="1" dirty="0" smtClean="0"/>
          </a:p>
          <a:p>
            <a:pPr marL="0" indent="0" algn="just">
              <a:buNone/>
            </a:pPr>
            <a:endParaRPr lang="pl-PL" sz="2800" b="1" dirty="0" smtClean="0"/>
          </a:p>
          <a:p>
            <a:pPr marL="0" indent="0" algn="just">
              <a:buNone/>
            </a:pPr>
            <a:endParaRPr lang="pl-PL" sz="2800" b="1" dirty="0" smtClean="0"/>
          </a:p>
          <a:p>
            <a:pPr marL="0" indent="0" algn="just">
              <a:buNone/>
            </a:pPr>
            <a:endParaRPr lang="pl-PL" sz="2800" b="1" dirty="0" smtClean="0"/>
          </a:p>
          <a:p>
            <a:pPr marL="0" indent="0" algn="just">
              <a:buNone/>
            </a:pPr>
            <a:endParaRPr lang="pl-PL" sz="2800" b="1" dirty="0" smtClean="0"/>
          </a:p>
          <a:p>
            <a:pPr marL="0" indent="0" algn="just">
              <a:buNone/>
            </a:pPr>
            <a:endParaRPr lang="pl-PL" sz="2800" b="1" dirty="0" smtClean="0"/>
          </a:p>
          <a:p>
            <a:pPr marL="0" indent="0" algn="just">
              <a:buNone/>
            </a:pPr>
            <a:endParaRPr lang="pl-PL" sz="2800" b="1" dirty="0" smtClean="0"/>
          </a:p>
          <a:p>
            <a:pPr marL="0" indent="0" algn="just">
              <a:buNone/>
            </a:pPr>
            <a:endParaRPr lang="pl-PL" sz="2800" b="1" dirty="0" smtClean="0"/>
          </a:p>
          <a:p>
            <a:pPr marL="0" indent="0" algn="just">
              <a:lnSpc>
                <a:spcPct val="100000"/>
              </a:lnSpc>
              <a:buNone/>
            </a:pPr>
            <a:endParaRPr lang="pl-PL" sz="2800" b="1" dirty="0" smtClean="0">
              <a:latin typeface="Calibri" panose="020F0502020204030204" pitchFamily="34" charset="0"/>
            </a:endParaRPr>
          </a:p>
          <a:p>
            <a:pPr marL="0" indent="0" algn="just">
              <a:lnSpc>
                <a:spcPct val="100000"/>
              </a:lnSpc>
              <a:buNone/>
            </a:pPr>
            <a:endParaRPr lang="pl-PL" sz="2800" b="1" dirty="0">
              <a:latin typeface="Calibri" panose="020F0502020204030204" pitchFamily="34" charset="0"/>
            </a:endParaRPr>
          </a:p>
          <a:p>
            <a:pPr marL="0" indent="0" algn="just">
              <a:lnSpc>
                <a:spcPct val="100000"/>
              </a:lnSpc>
              <a:buNone/>
            </a:pPr>
            <a:r>
              <a:rPr lang="pl-PL" sz="2800" b="1" dirty="0" smtClean="0">
                <a:latin typeface="Calibri" panose="020F0502020204030204" pitchFamily="34" charset="0"/>
              </a:rPr>
              <a:t>Działalność gospodarcza </a:t>
            </a:r>
            <a:r>
              <a:rPr lang="pl-PL" sz="2800" dirty="0" smtClean="0">
                <a:latin typeface="Calibri" panose="020F0502020204030204" pitchFamily="34" charset="0"/>
              </a:rPr>
              <a:t>- </a:t>
            </a:r>
            <a:r>
              <a:rPr lang="pl-PL" sz="2800" u="sng" dirty="0" smtClean="0">
                <a:latin typeface="Calibri" panose="020F0502020204030204" pitchFamily="34" charset="0"/>
              </a:rPr>
              <a:t>oferowanie dóbr lub usług </a:t>
            </a:r>
            <a:r>
              <a:rPr lang="pl-PL" sz="2800" u="sng" dirty="0">
                <a:latin typeface="Calibri" panose="020F0502020204030204" pitchFamily="34" charset="0"/>
              </a:rPr>
              <a:t>na rynku</a:t>
            </a:r>
            <a:r>
              <a:rPr lang="pl-PL" sz="2800" dirty="0">
                <a:latin typeface="Calibri" panose="020F0502020204030204" pitchFamily="34" charset="0"/>
              </a:rPr>
              <a:t>, a zatem </a:t>
            </a:r>
            <a:r>
              <a:rPr lang="pl-PL" sz="2800" dirty="0" smtClean="0">
                <a:latin typeface="Calibri" panose="020F0502020204030204" pitchFamily="34" charset="0"/>
              </a:rPr>
              <a:t>zazwyczaj za wynagrodzeniem</a:t>
            </a:r>
            <a:r>
              <a:rPr lang="pl-PL" sz="2800" dirty="0" smtClean="0"/>
              <a:t>.</a:t>
            </a:r>
            <a:endParaRPr lang="pl-PL" sz="2800" dirty="0"/>
          </a:p>
        </p:txBody>
      </p:sp>
    </p:spTree>
    <p:extLst>
      <p:ext uri="{BB962C8B-B14F-4D97-AF65-F5344CB8AC3E}">
        <p14:creationId xmlns:p14="http://schemas.microsoft.com/office/powerpoint/2010/main" val="1590847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9823" y="4778223"/>
            <a:ext cx="8229240" cy="1145160"/>
          </a:xfrm>
        </p:spPr>
        <p:txBody>
          <a:bodyPr/>
          <a:lstStyle/>
          <a:p>
            <a:r>
              <a:rPr lang="pl-PL" dirty="0" smtClean="0"/>
              <a:t> </a:t>
            </a:r>
            <a:endParaRPr lang="pl-PL" dirty="0"/>
          </a:p>
        </p:txBody>
      </p:sp>
      <p:sp>
        <p:nvSpPr>
          <p:cNvPr id="3" name="Podtytuł 2"/>
          <p:cNvSpPr>
            <a:spLocks noGrp="1"/>
          </p:cNvSpPr>
          <p:nvPr>
            <p:ph type="subTitle"/>
          </p:nvPr>
        </p:nvSpPr>
        <p:spPr>
          <a:xfrm>
            <a:off x="389823" y="1183907"/>
            <a:ext cx="8420069" cy="3561347"/>
          </a:xfrm>
        </p:spPr>
        <p:txBody>
          <a:bodyPr wrap="square" anchor="t" anchorCtr="0">
            <a:normAutofit fontScale="40000" lnSpcReduction="20000"/>
          </a:bodyPr>
          <a:lstStyle/>
          <a:p>
            <a:pPr marL="0" indent="0" algn="just">
              <a:buNone/>
            </a:pPr>
            <a:endParaRPr lang="pl-PL" b="1" dirty="0" smtClean="0">
              <a:latin typeface="Calibri" panose="020F0502020204030204" pitchFamily="34" charset="0"/>
            </a:endParaRPr>
          </a:p>
          <a:p>
            <a:pPr marL="0" indent="0" algn="just">
              <a:buNone/>
            </a:pPr>
            <a:endParaRPr lang="pl-PL" b="1" dirty="0">
              <a:latin typeface="Calibri" panose="020F0502020204030204" pitchFamily="34" charset="0"/>
            </a:endParaRPr>
          </a:p>
          <a:p>
            <a:pPr marL="0" indent="0" algn="just">
              <a:lnSpc>
                <a:spcPct val="120000"/>
              </a:lnSpc>
              <a:buNone/>
            </a:pPr>
            <a:r>
              <a:rPr lang="pl-PL" sz="5000" b="1" dirty="0" smtClean="0">
                <a:latin typeface="Calibri" panose="020F0502020204030204" pitchFamily="34" charset="0"/>
              </a:rPr>
              <a:t>Przykład</a:t>
            </a:r>
            <a:r>
              <a:rPr lang="pl-PL" sz="5000" b="1" dirty="0">
                <a:latin typeface="Calibri" panose="020F0502020204030204" pitchFamily="34" charset="0"/>
              </a:rPr>
              <a:t>: </a:t>
            </a:r>
            <a:r>
              <a:rPr lang="pl-PL" sz="5000" dirty="0">
                <a:latin typeface="Calibri" panose="020F0502020204030204" pitchFamily="34" charset="0"/>
              </a:rPr>
              <a:t>Publiczna szkoła zawodowa</a:t>
            </a:r>
            <a:r>
              <a:rPr lang="pl-PL" sz="5000" b="1" dirty="0">
                <a:latin typeface="Calibri" panose="020F0502020204030204" pitchFamily="34" charset="0"/>
              </a:rPr>
              <a:t> </a:t>
            </a:r>
            <a:r>
              <a:rPr lang="pl-PL" sz="5000" dirty="0">
                <a:latin typeface="Calibri" panose="020F0502020204030204" pitchFamily="34" charset="0"/>
              </a:rPr>
              <a:t>o profilu mechaniki samochodowej oferuje wykonywanie odpłatnych napraw samochodów w swoich warsztatach. </a:t>
            </a:r>
            <a:r>
              <a:rPr lang="pl-PL" sz="5000" dirty="0" smtClean="0">
                <a:latin typeface="Calibri" panose="020F0502020204030204" pitchFamily="34" charset="0"/>
              </a:rPr>
              <a:t/>
            </a:r>
            <a:br>
              <a:rPr lang="pl-PL" sz="5000" dirty="0" smtClean="0">
                <a:latin typeface="Calibri" panose="020F0502020204030204" pitchFamily="34" charset="0"/>
              </a:rPr>
            </a:br>
            <a:r>
              <a:rPr lang="pl-PL" sz="5000" dirty="0" smtClean="0">
                <a:latin typeface="Calibri" panose="020F0502020204030204" pitchFamily="34" charset="0"/>
              </a:rPr>
              <a:t>W </a:t>
            </a:r>
            <a:r>
              <a:rPr lang="pl-PL" sz="5000" dirty="0">
                <a:latin typeface="Calibri" panose="020F0502020204030204" pitchFamily="34" charset="0"/>
              </a:rPr>
              <a:t>zakresie, w jakim prowadzi działalność edukacyjną w ramach publicznego systemu szkolnictwa, szkoła ta nie będzie uznawana za przedsiębiorstwo. Natomiast </a:t>
            </a:r>
            <a:r>
              <a:rPr lang="pl-PL" sz="5000" dirty="0" smtClean="0">
                <a:latin typeface="Calibri" panose="020F0502020204030204" pitchFamily="34" charset="0"/>
              </a:rPr>
              <a:t>w </a:t>
            </a:r>
            <a:r>
              <a:rPr lang="pl-PL" sz="5000" dirty="0">
                <a:latin typeface="Calibri" panose="020F0502020204030204" pitchFamily="34" charset="0"/>
              </a:rPr>
              <a:t>zakresie, w jakim oferuje usługi mechaniczne, będzie uznawana </a:t>
            </a:r>
            <a:r>
              <a:rPr lang="pl-PL" sz="5000" dirty="0" smtClean="0">
                <a:latin typeface="Calibri" panose="020F0502020204030204" pitchFamily="34" charset="0"/>
              </a:rPr>
              <a:t/>
            </a:r>
            <a:br>
              <a:rPr lang="pl-PL" sz="5000" dirty="0" smtClean="0">
                <a:latin typeface="Calibri" panose="020F0502020204030204" pitchFamily="34" charset="0"/>
              </a:rPr>
            </a:br>
            <a:r>
              <a:rPr lang="pl-PL" sz="5000" dirty="0" smtClean="0">
                <a:latin typeface="Calibri" panose="020F0502020204030204" pitchFamily="34" charset="0"/>
              </a:rPr>
              <a:t>za </a:t>
            </a:r>
            <a:r>
              <a:rPr lang="pl-PL" sz="5000" dirty="0">
                <a:latin typeface="Calibri" panose="020F0502020204030204" pitchFamily="34" charset="0"/>
              </a:rPr>
              <a:t>przedsiębiorstwo. </a:t>
            </a:r>
            <a:endParaRPr lang="pl-PL" sz="5000" dirty="0" smtClean="0">
              <a:latin typeface="Calibri" panose="020F0502020204030204" pitchFamily="34" charset="0"/>
            </a:endParaRPr>
          </a:p>
          <a:p>
            <a:pPr marL="0" indent="0" algn="just">
              <a:lnSpc>
                <a:spcPct val="120000"/>
              </a:lnSpc>
              <a:buNone/>
            </a:pPr>
            <a:endParaRPr lang="pl-PL" sz="5000" dirty="0">
              <a:latin typeface="Calibri" panose="020F0502020204030204" pitchFamily="34" charset="0"/>
            </a:endParaRPr>
          </a:p>
          <a:p>
            <a:pPr marL="0" indent="0" algn="just">
              <a:lnSpc>
                <a:spcPct val="120000"/>
              </a:lnSpc>
              <a:buNone/>
            </a:pPr>
            <a:r>
              <a:rPr lang="pl-PL" sz="5000" dirty="0" smtClean="0">
                <a:latin typeface="Calibri" panose="020F0502020204030204" pitchFamily="34" charset="0"/>
              </a:rPr>
              <a:t>Podobnie </a:t>
            </a:r>
            <a:r>
              <a:rPr lang="pl-PL" sz="5000" dirty="0">
                <a:latin typeface="Calibri" panose="020F0502020204030204" pitchFamily="34" charset="0"/>
              </a:rPr>
              <a:t>będzie w przypadku, gdy taka szkoła prowadzi działalność edukacyjną poza publicznym systemem szkolnictwa (np. odpłatne kursy doszkalające, szkolenia komercyjne).</a:t>
            </a:r>
          </a:p>
          <a:p>
            <a:pPr>
              <a:lnSpc>
                <a:spcPct val="120000"/>
              </a:lnSpc>
            </a:pPr>
            <a:endParaRPr lang="pl-PL" sz="5000" dirty="0"/>
          </a:p>
        </p:txBody>
      </p:sp>
    </p:spTree>
    <p:extLst>
      <p:ext uri="{BB962C8B-B14F-4D97-AF65-F5344CB8AC3E}">
        <p14:creationId xmlns:p14="http://schemas.microsoft.com/office/powerpoint/2010/main" val="641988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78069" y="953729"/>
            <a:ext cx="8431823" cy="4984955"/>
          </a:xfrm>
        </p:spPr>
        <p:txBody>
          <a:bodyPr wrap="square">
            <a:normAutofit fontScale="40000" lnSpcReduction="20000"/>
          </a:bodyPr>
          <a:lstStyle/>
          <a:p>
            <a:pPr marL="0" indent="0" algn="just">
              <a:buNone/>
            </a:pPr>
            <a:endParaRPr lang="pl-PL" dirty="0" smtClean="0">
              <a:latin typeface="Calibri" panose="020F0502020204030204" pitchFamily="34" charset="0"/>
            </a:endParaRPr>
          </a:p>
          <a:p>
            <a:pPr marL="0" indent="0" algn="just">
              <a:buNone/>
            </a:pPr>
            <a:endParaRPr lang="pl-PL" dirty="0">
              <a:latin typeface="Calibri" panose="020F0502020204030204" pitchFamily="34" charset="0"/>
            </a:endParaRPr>
          </a:p>
          <a:p>
            <a:pPr marL="0" indent="0" algn="just">
              <a:lnSpc>
                <a:spcPct val="120000"/>
              </a:lnSpc>
              <a:buNone/>
            </a:pPr>
            <a:r>
              <a:rPr lang="pl-PL" dirty="0" smtClean="0">
                <a:latin typeface="Calibri" panose="020F0502020204030204" pitchFamily="34" charset="0"/>
              </a:rPr>
              <a:t>Kto może być przedsiębiorstwem - przykłady: </a:t>
            </a:r>
          </a:p>
          <a:p>
            <a:pPr marL="571500" indent="-571500" algn="just">
              <a:lnSpc>
                <a:spcPct val="120000"/>
              </a:lnSpc>
              <a:buFont typeface="Arial" panose="020B0604020202020204" pitchFamily="34" charset="0"/>
              <a:buChar char="•"/>
            </a:pPr>
            <a:endParaRPr lang="pl-PL"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dirty="0" smtClean="0">
                <a:latin typeface="Calibri" panose="020F0502020204030204" pitchFamily="34" charset="0"/>
              </a:rPr>
              <a:t>Podmioty </a:t>
            </a:r>
            <a:r>
              <a:rPr lang="pl-PL" dirty="0">
                <a:latin typeface="Calibri" panose="020F0502020204030204" pitchFamily="34" charset="0"/>
              </a:rPr>
              <a:t>nienastawione na zysk (w tym podmioty </a:t>
            </a:r>
            <a:r>
              <a:rPr lang="pl-PL" i="1" dirty="0">
                <a:latin typeface="Calibri" panose="020F0502020204030204" pitchFamily="34" charset="0"/>
              </a:rPr>
              <a:t>non-for-profit</a:t>
            </a:r>
            <a:r>
              <a:rPr lang="pl-PL" dirty="0">
                <a:latin typeface="Calibri" panose="020F0502020204030204" pitchFamily="34" charset="0"/>
              </a:rPr>
              <a:t> oraz </a:t>
            </a:r>
            <a:r>
              <a:rPr lang="pl-PL" i="1" dirty="0">
                <a:latin typeface="Calibri" panose="020F0502020204030204" pitchFamily="34" charset="0"/>
              </a:rPr>
              <a:t>non-profit</a:t>
            </a:r>
            <a:r>
              <a:rPr lang="pl-PL" dirty="0">
                <a:latin typeface="Calibri" panose="020F0502020204030204" pitchFamily="34" charset="0"/>
              </a:rPr>
              <a:t>) mogą także oferować na rynku towary i </a:t>
            </a:r>
            <a:r>
              <a:rPr lang="pl-PL" dirty="0" smtClean="0">
                <a:latin typeface="Calibri" panose="020F0502020204030204" pitchFamily="34" charset="0"/>
              </a:rPr>
              <a:t>usługi (np. wyrok TSUE w sprawie </a:t>
            </a:r>
            <a:r>
              <a:rPr lang="pl-PL" dirty="0">
                <a:latin typeface="Calibri" panose="020F0502020204030204" pitchFamily="34" charset="0"/>
              </a:rPr>
              <a:t>C-244/94 FFSA i </a:t>
            </a:r>
            <a:r>
              <a:rPr lang="pl-PL" dirty="0" smtClean="0">
                <a:latin typeface="Calibri" panose="020F0502020204030204" pitchFamily="34" charset="0"/>
              </a:rPr>
              <a:t>in.).</a:t>
            </a:r>
          </a:p>
          <a:p>
            <a:pPr marL="571500" indent="-571500" algn="just">
              <a:lnSpc>
                <a:spcPct val="120000"/>
              </a:lnSpc>
              <a:buFont typeface="Arial" panose="020B0604020202020204" pitchFamily="34" charset="0"/>
              <a:buChar char="•"/>
            </a:pPr>
            <a:endParaRPr lang="pl-PL"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dirty="0" smtClean="0">
                <a:latin typeface="Calibri" panose="020F0502020204030204" pitchFamily="34" charset="0"/>
              </a:rPr>
              <a:t>Podmiot, który jest </a:t>
            </a:r>
            <a:r>
              <a:rPr lang="pl-PL" dirty="0">
                <a:latin typeface="Calibri" panose="020F0502020204030204" pitchFamily="34" charset="0"/>
              </a:rPr>
              <a:t>częścią administracji państwowej i nie ma </a:t>
            </a:r>
            <a:r>
              <a:rPr lang="pl-PL" dirty="0" smtClean="0">
                <a:latin typeface="Calibri" panose="020F0502020204030204" pitchFamily="34" charset="0"/>
              </a:rPr>
              <a:t>wyodrębnionej </a:t>
            </a:r>
            <a:r>
              <a:rPr lang="pl-PL" dirty="0">
                <a:latin typeface="Calibri" panose="020F0502020204030204" pitchFamily="34" charset="0"/>
              </a:rPr>
              <a:t>od niej osobowości </a:t>
            </a:r>
            <a:r>
              <a:rPr lang="pl-PL" dirty="0" smtClean="0">
                <a:latin typeface="Calibri" panose="020F0502020204030204" pitchFamily="34" charset="0"/>
              </a:rPr>
              <a:t>prawnej (wyrok TSUE w sprawie </a:t>
            </a:r>
            <a:r>
              <a:rPr lang="pl-PL" dirty="0">
                <a:latin typeface="Calibri" panose="020F0502020204030204" pitchFamily="34" charset="0"/>
              </a:rPr>
              <a:t>118/87 Komisja </a:t>
            </a:r>
            <a:r>
              <a:rPr lang="pl-PL" dirty="0" smtClean="0">
                <a:latin typeface="Calibri" panose="020F0502020204030204" pitchFamily="34" charset="0"/>
              </a:rPr>
              <a:t>vs. Włochy).</a:t>
            </a:r>
          </a:p>
          <a:p>
            <a:pPr marL="571500" indent="-571500" algn="just">
              <a:lnSpc>
                <a:spcPct val="120000"/>
              </a:lnSpc>
              <a:buFont typeface="Arial" panose="020B0604020202020204" pitchFamily="34" charset="0"/>
              <a:buChar char="•"/>
            </a:pPr>
            <a:endParaRPr lang="pl-PL"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dirty="0" smtClean="0">
                <a:latin typeface="Calibri" panose="020F0502020204030204" pitchFamily="34" charset="0"/>
              </a:rPr>
              <a:t>Jednostka samorządu terytorialnego.</a:t>
            </a:r>
          </a:p>
          <a:p>
            <a:pPr marL="571500" indent="-571500" algn="just">
              <a:lnSpc>
                <a:spcPct val="120000"/>
              </a:lnSpc>
              <a:buFont typeface="Arial" panose="020B0604020202020204" pitchFamily="34" charset="0"/>
              <a:buChar char="•"/>
            </a:pPr>
            <a:endParaRPr lang="pl-PL"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dirty="0" smtClean="0">
                <a:latin typeface="Calibri" panose="020F0502020204030204" pitchFamily="34" charset="0"/>
              </a:rPr>
              <a:t>Fundacja.</a:t>
            </a:r>
          </a:p>
          <a:p>
            <a:pPr marL="571500" indent="-571500" algn="just">
              <a:lnSpc>
                <a:spcPct val="120000"/>
              </a:lnSpc>
              <a:buFont typeface="Arial" panose="020B0604020202020204" pitchFamily="34" charset="0"/>
              <a:buChar char="•"/>
            </a:pPr>
            <a:endParaRPr lang="pl-PL"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dirty="0" smtClean="0">
                <a:latin typeface="Calibri" panose="020F0502020204030204" pitchFamily="34" charset="0"/>
              </a:rPr>
              <a:t>Stowarzyszenie.</a:t>
            </a:r>
            <a:endParaRPr lang="pl-PL" dirty="0">
              <a:latin typeface="Calibri" panose="020F0502020204030204" pitchFamily="34" charset="0"/>
            </a:endParaRPr>
          </a:p>
          <a:p>
            <a:pPr marL="571500" indent="-571500" algn="just">
              <a:lnSpc>
                <a:spcPct val="120000"/>
              </a:lnSpc>
              <a:buFont typeface="Arial" panose="020B0604020202020204" pitchFamily="34" charset="0"/>
              <a:buChar char="•"/>
            </a:pPr>
            <a:endParaRPr lang="pl-PL"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dirty="0">
              <a:latin typeface="Calibri" panose="020F0502020204030204" pitchFamily="34" charset="0"/>
            </a:endParaRPr>
          </a:p>
          <a:p>
            <a:pPr marL="571500" indent="-571500" algn="just">
              <a:lnSpc>
                <a:spcPct val="120000"/>
              </a:lnSpc>
              <a:buFont typeface="Arial" panose="020B0604020202020204" pitchFamily="34" charset="0"/>
              <a:buChar char="•"/>
            </a:pPr>
            <a:endParaRPr lang="pl-PL" dirty="0" smtClean="0">
              <a:latin typeface="Calibri" panose="020F0502020204030204" pitchFamily="34" charset="0"/>
            </a:endParaRPr>
          </a:p>
        </p:txBody>
      </p:sp>
    </p:spTree>
    <p:extLst>
      <p:ext uri="{BB962C8B-B14F-4D97-AF65-F5344CB8AC3E}">
        <p14:creationId xmlns:p14="http://schemas.microsoft.com/office/powerpoint/2010/main" val="22902897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457200" y="1085352"/>
            <a:ext cx="8343900" cy="4713402"/>
          </a:xfrm>
        </p:spPr>
        <p:txBody>
          <a:bodyPr wrap="square" anchor="t" anchorCtr="0">
            <a:normAutofit/>
          </a:bodyPr>
          <a:lstStyle/>
          <a:p>
            <a:pPr marL="0" indent="0" algn="just">
              <a:lnSpc>
                <a:spcPct val="100000"/>
              </a:lnSpc>
              <a:buNone/>
            </a:pPr>
            <a:endParaRPr lang="pl-PL" sz="2600" b="1" u="sng" dirty="0" smtClean="0">
              <a:latin typeface="Calibri" panose="020F0502020204030204" pitchFamily="34" charset="0"/>
            </a:endParaRPr>
          </a:p>
          <a:p>
            <a:pPr marL="0" indent="0" algn="just">
              <a:lnSpc>
                <a:spcPct val="100000"/>
              </a:lnSpc>
              <a:buNone/>
            </a:pPr>
            <a:r>
              <a:rPr lang="pl-PL" sz="2600" b="1" u="sng" dirty="0" smtClean="0">
                <a:latin typeface="Calibri" panose="020F0502020204030204" pitchFamily="34" charset="0"/>
              </a:rPr>
              <a:t>Mikro-, małe i średnie przedsiębiorstwa</a:t>
            </a:r>
          </a:p>
          <a:p>
            <a:pPr marL="0" indent="0" algn="just">
              <a:lnSpc>
                <a:spcPct val="100000"/>
              </a:lnSpc>
              <a:buNone/>
            </a:pPr>
            <a:endParaRPr lang="pl-PL" sz="2600" u="sng" dirty="0">
              <a:latin typeface="Calibri" panose="020F0502020204030204" pitchFamily="34" charset="0"/>
            </a:endParaRPr>
          </a:p>
          <a:p>
            <a:pPr algn="just">
              <a:lnSpc>
                <a:spcPct val="100000"/>
              </a:lnSpc>
            </a:pPr>
            <a:r>
              <a:rPr lang="pl-PL" sz="2600" dirty="0">
                <a:latin typeface="Calibri" panose="020F0502020204030204" pitchFamily="34" charset="0"/>
              </a:rPr>
              <a:t>Definicja MŚP została zawarta w Załączniku I do GBER. </a:t>
            </a:r>
            <a:endParaRPr lang="pl-PL" sz="2600" dirty="0" smtClean="0">
              <a:latin typeface="Calibri" panose="020F0502020204030204" pitchFamily="34" charset="0"/>
            </a:endParaRPr>
          </a:p>
          <a:p>
            <a:pPr algn="just">
              <a:lnSpc>
                <a:spcPct val="100000"/>
              </a:lnSpc>
            </a:pPr>
            <a:endParaRPr lang="pl-PL" sz="2600" dirty="0">
              <a:latin typeface="Calibri" panose="020F0502020204030204" pitchFamily="34" charset="0"/>
            </a:endParaRPr>
          </a:p>
          <a:p>
            <a:pPr algn="just">
              <a:lnSpc>
                <a:spcPct val="100000"/>
              </a:lnSpc>
            </a:pPr>
            <a:r>
              <a:rPr lang="pl-PL" sz="2600" dirty="0" smtClean="0">
                <a:latin typeface="Calibri" panose="020F0502020204030204" pitchFamily="34" charset="0"/>
              </a:rPr>
              <a:t>W </a:t>
            </a:r>
            <a:r>
              <a:rPr lang="pl-PL" sz="2600" dirty="0">
                <a:latin typeface="Calibri" panose="020F0502020204030204" pitchFamily="34" charset="0"/>
              </a:rPr>
              <a:t>praktyce dobrze jest także korzystać z zalecenia Komisji 2003/361/WE z dnia 6 maja 2003 r. w sprawie definicji mikroprzedsiębiorstw oraz małych i średnich </a:t>
            </a:r>
            <a:r>
              <a:rPr lang="pl-PL" sz="2600" dirty="0" smtClean="0">
                <a:latin typeface="Calibri" panose="020F0502020204030204" pitchFamily="34" charset="0"/>
              </a:rPr>
              <a:t>przedsiębiorstw (</a:t>
            </a:r>
            <a:r>
              <a:rPr lang="pl-PL" sz="2600" dirty="0">
                <a:latin typeface="Calibri" panose="020F0502020204030204" pitchFamily="34" charset="0"/>
              </a:rPr>
              <a:t>Dz. Urz. UE L 124 z 20.05.2003 r., s. </a:t>
            </a:r>
            <a:r>
              <a:rPr lang="pl-PL" sz="2600" dirty="0" smtClean="0">
                <a:latin typeface="Calibri" panose="020F0502020204030204" pitchFamily="34" charset="0"/>
              </a:rPr>
              <a:t>36) -  podobne definicje, ale </a:t>
            </a:r>
            <a:r>
              <a:rPr lang="pl-PL" sz="2600" dirty="0">
                <a:latin typeface="Calibri" panose="020F0502020204030204" pitchFamily="34" charset="0"/>
              </a:rPr>
              <a:t>tłumaczenie zalecenia na język polski jest przystępniejsze</a:t>
            </a:r>
            <a:r>
              <a:rPr lang="pl-PL" sz="2600" dirty="0" smtClean="0">
                <a:latin typeface="Calibri" panose="020F0502020204030204" pitchFamily="34" charset="0"/>
              </a:rPr>
              <a:t>.</a:t>
            </a:r>
            <a:endParaRPr lang="pl-PL" sz="2600" dirty="0">
              <a:latin typeface="Calibri" panose="020F0502020204030204" pitchFamily="34" charset="0"/>
            </a:endParaRPr>
          </a:p>
          <a:p>
            <a:pPr marL="0" indent="0">
              <a:buNone/>
            </a:pPr>
            <a:endParaRPr lang="pl-PL" sz="2600" u="sng" dirty="0"/>
          </a:p>
        </p:txBody>
      </p:sp>
    </p:spTree>
    <p:extLst>
      <p:ext uri="{BB962C8B-B14F-4D97-AF65-F5344CB8AC3E}">
        <p14:creationId xmlns:p14="http://schemas.microsoft.com/office/powerpoint/2010/main" val="667079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78068" y="1018095"/>
            <a:ext cx="8449409" cy="4807670"/>
          </a:xfrm>
        </p:spPr>
        <p:txBody>
          <a:bodyPr wrap="square">
            <a:normAutofit/>
          </a:bodyPr>
          <a:lstStyle/>
          <a:p>
            <a:pPr marL="0" indent="0" algn="just">
              <a:buNone/>
            </a:pPr>
            <a:endParaRPr lang="pl-PL" dirty="0" smtClean="0">
              <a:latin typeface="Calibri" panose="020F0502020204030204" pitchFamily="34" charset="0"/>
            </a:endParaRPr>
          </a:p>
          <a:p>
            <a:pPr marL="0" indent="0" algn="just">
              <a:buNone/>
            </a:pPr>
            <a:endParaRPr lang="pl-PL" dirty="0">
              <a:latin typeface="Calibri" panose="020F0502020204030204" pitchFamily="34" charset="0"/>
            </a:endParaRPr>
          </a:p>
          <a:p>
            <a:pPr marL="0" indent="0" algn="just">
              <a:lnSpc>
                <a:spcPct val="100000"/>
              </a:lnSpc>
              <a:buNone/>
            </a:pPr>
            <a:r>
              <a:rPr lang="pl-PL" sz="2600" dirty="0" smtClean="0">
                <a:latin typeface="Calibri" panose="020F0502020204030204" pitchFamily="34" charset="0"/>
              </a:rPr>
              <a:t>Status MŚP - korzyść należna czy wyjątkowa?</a:t>
            </a:r>
          </a:p>
          <a:p>
            <a:pPr marL="0" indent="0" algn="just">
              <a:lnSpc>
                <a:spcPct val="100000"/>
              </a:lnSpc>
              <a:buNone/>
            </a:pPr>
            <a:endParaRPr lang="pl-PL" sz="2600" dirty="0">
              <a:latin typeface="Calibri" panose="020F0502020204030204" pitchFamily="34" charset="0"/>
            </a:endParaRPr>
          </a:p>
          <a:p>
            <a:pPr marL="0" indent="0" algn="just">
              <a:lnSpc>
                <a:spcPct val="100000"/>
              </a:lnSpc>
              <a:buNone/>
            </a:pPr>
            <a:r>
              <a:rPr lang="pl-PL" sz="2600" dirty="0" smtClean="0">
                <a:latin typeface="Calibri" panose="020F0502020204030204" pitchFamily="34" charset="0"/>
              </a:rPr>
              <a:t>„Korzyści </a:t>
            </a:r>
            <a:r>
              <a:rPr lang="pl-PL" sz="2600" dirty="0">
                <a:latin typeface="Calibri" panose="020F0502020204030204" pitchFamily="34" charset="0"/>
              </a:rPr>
              <a:t>przyznane MŚP najczęściej stanowią bowiem </a:t>
            </a:r>
            <a:r>
              <a:rPr lang="pl-PL" sz="2600" u="sng" dirty="0">
                <a:latin typeface="Calibri" panose="020F0502020204030204" pitchFamily="34" charset="0"/>
              </a:rPr>
              <a:t>wyjątki od ogólnych zasad</a:t>
            </a:r>
            <a:r>
              <a:rPr lang="pl-PL" sz="2600" dirty="0">
                <a:latin typeface="Calibri" panose="020F0502020204030204" pitchFamily="34" charset="0"/>
              </a:rPr>
              <a:t>, jak na przykład w dziedzinie pomocy państwa, zatem </a:t>
            </a:r>
            <a:r>
              <a:rPr lang="pl-PL" sz="2600" b="1" u="sng" dirty="0">
                <a:latin typeface="Calibri" panose="020F0502020204030204" pitchFamily="34" charset="0"/>
              </a:rPr>
              <a:t>definicję MŚP należy interpretować </a:t>
            </a:r>
            <a:r>
              <a:rPr lang="pl-PL" sz="2600" b="1" u="sng" dirty="0" smtClean="0">
                <a:latin typeface="Calibri" panose="020F0502020204030204" pitchFamily="34" charset="0"/>
              </a:rPr>
              <a:t>ściśle</a:t>
            </a:r>
            <a:r>
              <a:rPr lang="pl-PL" sz="2600" dirty="0" smtClean="0">
                <a:latin typeface="Calibri" panose="020F0502020204030204" pitchFamily="34" charset="0"/>
              </a:rPr>
              <a:t>”.</a:t>
            </a:r>
          </a:p>
          <a:p>
            <a:pPr marL="0" indent="0" algn="just">
              <a:lnSpc>
                <a:spcPct val="100000"/>
              </a:lnSpc>
              <a:buNone/>
            </a:pPr>
            <a:endParaRPr lang="pl-PL" sz="2600" dirty="0">
              <a:latin typeface="Calibri" panose="020F0502020204030204" pitchFamily="34" charset="0"/>
            </a:endParaRPr>
          </a:p>
          <a:p>
            <a:pPr marL="0" indent="0" algn="just">
              <a:lnSpc>
                <a:spcPct val="100000"/>
              </a:lnSpc>
              <a:buNone/>
            </a:pPr>
            <a:r>
              <a:rPr lang="pl-PL" sz="2600" dirty="0" smtClean="0">
                <a:latin typeface="Calibri" panose="020F0502020204030204" pitchFamily="34" charset="0"/>
              </a:rPr>
              <a:t>Wyrok TSUE w sprawie C-110/13 </a:t>
            </a:r>
            <a:r>
              <a:rPr lang="pl-PL" sz="2600" dirty="0" err="1" smtClean="0">
                <a:latin typeface="Calibri" panose="020F0502020204030204" pitchFamily="34" charset="0"/>
              </a:rPr>
              <a:t>HaTeFo</a:t>
            </a:r>
            <a:r>
              <a:rPr lang="pl-PL" sz="2600" dirty="0" smtClean="0">
                <a:latin typeface="Calibri" panose="020F0502020204030204" pitchFamily="34" charset="0"/>
              </a:rPr>
              <a:t> GmbH.</a:t>
            </a:r>
          </a:p>
          <a:p>
            <a:pPr marL="0" indent="0" algn="just">
              <a:lnSpc>
                <a:spcPct val="100000"/>
              </a:lnSpc>
              <a:buNone/>
            </a:pPr>
            <a:endParaRPr lang="pl-PL" sz="2600" dirty="0">
              <a:latin typeface="Calibri" panose="020F0502020204030204" pitchFamily="34" charset="0"/>
            </a:endParaRPr>
          </a:p>
          <a:p>
            <a:pPr marL="0" indent="0" algn="just">
              <a:lnSpc>
                <a:spcPct val="100000"/>
              </a:lnSpc>
              <a:buNone/>
            </a:pPr>
            <a:r>
              <a:rPr lang="pl-PL" sz="2600" dirty="0" smtClean="0">
                <a:latin typeface="Calibri" panose="020F0502020204030204" pitchFamily="34" charset="0"/>
              </a:rPr>
              <a:t>Tak samo: NSA w wyroku z 9.07.2014 r., sygn. II GSK 896/13.</a:t>
            </a:r>
          </a:p>
          <a:p>
            <a:pPr marL="0" indent="0" algn="just">
              <a:lnSpc>
                <a:spcPct val="100000"/>
              </a:lnSpc>
              <a:buNone/>
            </a:pPr>
            <a:endParaRPr lang="pl-PL" sz="2600" dirty="0">
              <a:latin typeface="Calibri" panose="020F0502020204030204" pitchFamily="34" charset="0"/>
            </a:endParaRPr>
          </a:p>
          <a:p>
            <a:pPr marL="0" indent="0" algn="just">
              <a:lnSpc>
                <a:spcPct val="100000"/>
              </a:lnSpc>
              <a:buNone/>
            </a:pPr>
            <a:endParaRPr lang="pl-PL" sz="2600" dirty="0" smtClean="0">
              <a:latin typeface="Calibri" panose="020F0502020204030204" pitchFamily="34" charset="0"/>
            </a:endParaRPr>
          </a:p>
          <a:p>
            <a:pPr marL="0" indent="0">
              <a:lnSpc>
                <a:spcPct val="100000"/>
              </a:lnSpc>
              <a:buNone/>
            </a:pPr>
            <a:endParaRPr lang="pl-PL" sz="2600" dirty="0">
              <a:latin typeface="Calibri" panose="020F0502020204030204" pitchFamily="34" charset="0"/>
            </a:endParaRPr>
          </a:p>
          <a:p>
            <a:pPr marL="0" indent="0">
              <a:lnSpc>
                <a:spcPct val="100000"/>
              </a:lnSpc>
              <a:buNone/>
            </a:pPr>
            <a:endParaRPr lang="pl-PL" dirty="0">
              <a:latin typeface="Calibri" panose="020F0502020204030204" pitchFamily="34" charset="0"/>
            </a:endParaRPr>
          </a:p>
        </p:txBody>
      </p:sp>
    </p:spTree>
    <p:extLst>
      <p:ext uri="{BB962C8B-B14F-4D97-AF65-F5344CB8AC3E}">
        <p14:creationId xmlns:p14="http://schemas.microsoft.com/office/powerpoint/2010/main" val="1016994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90008" y="1489817"/>
            <a:ext cx="7506970" cy="3634072"/>
          </a:xfrm>
          <a:prstGeom prst="rect">
            <a:avLst/>
          </a:prstGeom>
          <a:noFill/>
        </p:spPr>
        <p:txBody>
          <a:bodyPr wrap="square">
            <a:spAutoFit/>
          </a:bodyPr>
          <a:lstStyle/>
          <a:p>
            <a:pPr>
              <a:lnSpc>
                <a:spcPct val="105000"/>
              </a:lnSpc>
              <a:defRPr/>
            </a:pPr>
            <a:r>
              <a:rPr lang="pl-PL" sz="2400" b="1" i="0" dirty="0">
                <a:latin typeface="Calibri" pitchFamily="34" charset="0"/>
              </a:rPr>
              <a:t>Pojęcie pomocy publicznej:</a:t>
            </a:r>
          </a:p>
          <a:p>
            <a:pPr>
              <a:lnSpc>
                <a:spcPct val="105000"/>
              </a:lnSpc>
              <a:defRPr/>
            </a:pPr>
            <a:endParaRPr lang="pl-PL" i="0" dirty="0">
              <a:latin typeface="Calibri" pitchFamily="34" charset="0"/>
            </a:endParaRPr>
          </a:p>
          <a:p>
            <a:pPr algn="just">
              <a:lnSpc>
                <a:spcPct val="105000"/>
              </a:lnSpc>
              <a:defRPr/>
            </a:pPr>
            <a:r>
              <a:rPr lang="pl-PL" sz="2000" b="1" i="0" dirty="0">
                <a:latin typeface="Calibri" pitchFamily="34" charset="0"/>
              </a:rPr>
              <a:t>Art. 107 ust. 1 Traktatu o funkcjonowaniu Unii </a:t>
            </a:r>
            <a:r>
              <a:rPr lang="pl-PL" sz="2000" b="1" i="0" dirty="0" smtClean="0">
                <a:latin typeface="Calibri" pitchFamily="34" charset="0"/>
              </a:rPr>
              <a:t>Europejskiej (TFUE):</a:t>
            </a:r>
            <a:endParaRPr lang="pl-PL" sz="2000" b="1" i="0" dirty="0">
              <a:latin typeface="Calibri" pitchFamily="34" charset="0"/>
            </a:endParaRPr>
          </a:p>
          <a:p>
            <a:pPr algn="just">
              <a:lnSpc>
                <a:spcPct val="105000"/>
              </a:lnSpc>
              <a:defRPr/>
            </a:pPr>
            <a:endParaRPr lang="pl-PL" sz="1200" dirty="0">
              <a:latin typeface="Calibri" pitchFamily="34" charset="0"/>
            </a:endParaRPr>
          </a:p>
          <a:p>
            <a:pPr algn="just">
              <a:lnSpc>
                <a:spcPct val="105000"/>
              </a:lnSpc>
              <a:defRPr/>
            </a:pPr>
            <a:r>
              <a:rPr lang="pl-PL" sz="2000" dirty="0">
                <a:latin typeface="Calibri" pitchFamily="34" charset="0"/>
              </a:rPr>
              <a:t>„Z zastrzeżeniem innych postanowień przewidzianych w Traktatach, wszelka </a:t>
            </a:r>
            <a:r>
              <a:rPr lang="pl-PL" sz="2000" b="1" dirty="0">
                <a:latin typeface="Calibri" pitchFamily="34" charset="0"/>
              </a:rPr>
              <a:t>pomoc przyznawana przez Państwo Członkowskie </a:t>
            </a:r>
            <a:r>
              <a:rPr lang="pl-PL" sz="2000" dirty="0">
                <a:latin typeface="Calibri" pitchFamily="34" charset="0"/>
              </a:rPr>
              <a:t>lub przy użyciu zasobów państwowych w jakiejkolwiek formie, która zakłóca </a:t>
            </a:r>
            <a:r>
              <a:rPr lang="pl-PL" sz="2000" dirty="0" smtClean="0">
                <a:latin typeface="Calibri" pitchFamily="34" charset="0"/>
              </a:rPr>
              <a:t/>
            </a:r>
            <a:br>
              <a:rPr lang="pl-PL" sz="2000" dirty="0" smtClean="0">
                <a:latin typeface="Calibri" pitchFamily="34" charset="0"/>
              </a:rPr>
            </a:br>
            <a:r>
              <a:rPr lang="pl-PL" sz="2000" dirty="0" smtClean="0">
                <a:latin typeface="Calibri" pitchFamily="34" charset="0"/>
              </a:rPr>
              <a:t>lub </a:t>
            </a:r>
            <a:r>
              <a:rPr lang="pl-PL" sz="2000" dirty="0">
                <a:latin typeface="Calibri" pitchFamily="34" charset="0"/>
              </a:rPr>
              <a:t>grozi zakłóceniem konkurencji poprzez sprzyjanie niektórym przedsiębiorstwom lub produkcji niektórych towarów, </a:t>
            </a:r>
            <a:r>
              <a:rPr lang="pl-PL" sz="2000" b="1" dirty="0">
                <a:latin typeface="Calibri" pitchFamily="34" charset="0"/>
              </a:rPr>
              <a:t>jest niezgodna </a:t>
            </a:r>
            <a:r>
              <a:rPr lang="pl-PL" sz="2000" b="1" dirty="0" smtClean="0">
                <a:latin typeface="Calibri" pitchFamily="34" charset="0"/>
              </a:rPr>
              <a:t/>
            </a:r>
            <a:br>
              <a:rPr lang="pl-PL" sz="2000" b="1" dirty="0" smtClean="0">
                <a:latin typeface="Calibri" pitchFamily="34" charset="0"/>
              </a:rPr>
            </a:br>
            <a:r>
              <a:rPr lang="pl-PL" sz="2000" b="1" dirty="0" smtClean="0">
                <a:latin typeface="Calibri" pitchFamily="34" charset="0"/>
              </a:rPr>
              <a:t>z </a:t>
            </a:r>
            <a:r>
              <a:rPr lang="pl-PL" sz="2000" b="1" dirty="0">
                <a:latin typeface="Calibri" pitchFamily="34" charset="0"/>
              </a:rPr>
              <a:t>rynkiem wewnętrznym</a:t>
            </a:r>
            <a:r>
              <a:rPr lang="pl-PL" sz="2000" dirty="0">
                <a:latin typeface="Calibri" pitchFamily="34" charset="0"/>
              </a:rPr>
              <a:t> w zakresie, w jakim wpływa na wymianę handlową między Państwami Członkowskimi</a:t>
            </a:r>
            <a:r>
              <a:rPr lang="pl-PL" sz="2000" dirty="0" smtClean="0">
                <a:latin typeface="Calibri" pitchFamily="34" charset="0"/>
              </a:rPr>
              <a:t>”.</a:t>
            </a:r>
            <a:endParaRPr lang="pl-PL" sz="2000"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28599" y="1150070"/>
            <a:ext cx="8660423" cy="4432090"/>
          </a:xfrm>
        </p:spPr>
        <p:txBody>
          <a:bodyPr wrap="square">
            <a:normAutofit fontScale="25000" lnSpcReduction="20000"/>
          </a:bodyPr>
          <a:lstStyle/>
          <a:p>
            <a:pPr marL="0" indent="0" algn="just">
              <a:buNone/>
            </a:pPr>
            <a:endParaRPr lang="pl-PL" dirty="0" smtClean="0">
              <a:latin typeface="Calibri" panose="020F0502020204030204" pitchFamily="34" charset="0"/>
            </a:endParaRPr>
          </a:p>
          <a:p>
            <a:pPr marL="0" indent="0" algn="just">
              <a:lnSpc>
                <a:spcPct val="120000"/>
              </a:lnSpc>
              <a:buNone/>
            </a:pPr>
            <a:endParaRPr lang="pl-PL" sz="7200" dirty="0" smtClean="0">
              <a:latin typeface="Calibri" panose="020F0502020204030204" pitchFamily="34" charset="0"/>
            </a:endParaRPr>
          </a:p>
          <a:p>
            <a:pPr marL="0" indent="0" algn="just">
              <a:lnSpc>
                <a:spcPct val="120000"/>
              </a:lnSpc>
              <a:buNone/>
            </a:pPr>
            <a:r>
              <a:rPr lang="pl-PL" sz="7200" dirty="0" smtClean="0">
                <a:latin typeface="Calibri" panose="020F0502020204030204" pitchFamily="34" charset="0"/>
              </a:rPr>
              <a:t>„(…) </a:t>
            </a:r>
            <a:r>
              <a:rPr lang="pl-PL" sz="7200" dirty="0">
                <a:latin typeface="Calibri" panose="020F0502020204030204" pitchFamily="34" charset="0"/>
              </a:rPr>
              <a:t>należy zbadać strukturę MŚP tworzących grupę gospodarczą, której potencjał przewyższa rzeczywisty potencjał takiego przedsiębiorstwa, oraz </a:t>
            </a:r>
            <a:r>
              <a:rPr lang="pl-PL" sz="7200" u="sng" dirty="0">
                <a:latin typeface="Calibri" panose="020F0502020204030204" pitchFamily="34" charset="0"/>
              </a:rPr>
              <a:t>należy zapewnić, by definicja MŚP nie była obchodzona z powodów czysto </a:t>
            </a:r>
            <a:r>
              <a:rPr lang="pl-PL" sz="7200" u="sng" dirty="0" smtClean="0">
                <a:latin typeface="Calibri" panose="020F0502020204030204" pitchFamily="34" charset="0"/>
              </a:rPr>
              <a:t>formalnych</a:t>
            </a:r>
            <a:r>
              <a:rPr lang="pl-PL" sz="7200" dirty="0" smtClean="0">
                <a:latin typeface="Calibri" panose="020F0502020204030204" pitchFamily="34" charset="0"/>
              </a:rPr>
              <a:t>”.</a:t>
            </a:r>
          </a:p>
          <a:p>
            <a:pPr marL="0" indent="0" algn="just">
              <a:lnSpc>
                <a:spcPct val="120000"/>
              </a:lnSpc>
              <a:buNone/>
            </a:pPr>
            <a:endParaRPr lang="pl-PL" sz="7200" dirty="0" smtClean="0">
              <a:latin typeface="Calibri" panose="020F0502020204030204" pitchFamily="34" charset="0"/>
            </a:endParaRPr>
          </a:p>
          <a:p>
            <a:pPr marL="0" indent="0" algn="just">
              <a:lnSpc>
                <a:spcPct val="120000"/>
              </a:lnSpc>
              <a:buNone/>
            </a:pPr>
            <a:r>
              <a:rPr lang="pl-PL" sz="7200" dirty="0" smtClean="0">
                <a:latin typeface="Calibri" panose="020F0502020204030204" pitchFamily="34" charset="0"/>
              </a:rPr>
              <a:t>Wyrok </a:t>
            </a:r>
            <a:r>
              <a:rPr lang="pl-PL" sz="7200" dirty="0">
                <a:latin typeface="Calibri" panose="020F0502020204030204" pitchFamily="34" charset="0"/>
              </a:rPr>
              <a:t>TSUE w sprawie C-110/13 </a:t>
            </a:r>
            <a:r>
              <a:rPr lang="pl-PL" sz="7200" dirty="0" err="1">
                <a:latin typeface="Calibri" panose="020F0502020204030204" pitchFamily="34" charset="0"/>
              </a:rPr>
              <a:t>HaTeFo</a:t>
            </a:r>
            <a:r>
              <a:rPr lang="pl-PL" sz="7200" dirty="0">
                <a:latin typeface="Calibri" panose="020F0502020204030204" pitchFamily="34" charset="0"/>
              </a:rPr>
              <a:t> GmbH</a:t>
            </a:r>
            <a:r>
              <a:rPr lang="pl-PL" sz="7200" dirty="0" smtClean="0">
                <a:latin typeface="Calibri" panose="020F0502020204030204" pitchFamily="34" charset="0"/>
              </a:rPr>
              <a:t>.</a:t>
            </a:r>
          </a:p>
          <a:p>
            <a:pPr marL="0" indent="0" algn="just">
              <a:lnSpc>
                <a:spcPct val="120000"/>
              </a:lnSpc>
              <a:buNone/>
            </a:pPr>
            <a:endParaRPr lang="pl-PL" sz="7200" dirty="0">
              <a:latin typeface="Calibri" panose="020F0502020204030204" pitchFamily="34" charset="0"/>
            </a:endParaRPr>
          </a:p>
          <a:p>
            <a:pPr>
              <a:lnSpc>
                <a:spcPct val="120000"/>
              </a:lnSpc>
            </a:pPr>
            <a:endParaRPr lang="pl-PL" sz="7200" dirty="0">
              <a:latin typeface="Calibri" panose="020F0502020204030204" pitchFamily="34" charset="0"/>
            </a:endParaRPr>
          </a:p>
          <a:p>
            <a:pPr marL="0" indent="0" algn="just">
              <a:lnSpc>
                <a:spcPct val="120000"/>
              </a:lnSpc>
              <a:buNone/>
            </a:pPr>
            <a:r>
              <a:rPr lang="pl-PL" sz="7200" dirty="0" smtClean="0">
                <a:latin typeface="Calibri" panose="020F0502020204030204" pitchFamily="34" charset="0"/>
              </a:rPr>
              <a:t>„</a:t>
            </a:r>
            <a:r>
              <a:rPr lang="pl-PL" sz="7200" dirty="0">
                <a:latin typeface="Calibri" panose="020F0502020204030204" pitchFamily="34" charset="0"/>
              </a:rPr>
              <a:t>Jeśli przedsiębiorstwo nie boryka się w rzeczywistości z problemami typowymi dla MŚP, Komisja może odmówić przyznania dodatkowej pomocy. </a:t>
            </a:r>
            <a:r>
              <a:rPr lang="pl-PL" sz="7200" u="sng" dirty="0">
                <a:latin typeface="Calibri" panose="020F0502020204030204" pitchFamily="34" charset="0"/>
              </a:rPr>
              <a:t>Przyznanie pomocy dla przedsiębiorstw, które pomimo iż spełniają formalne kryteria definicji MŚP, nie stoją w obliczu trudności charakterystycznych dla takich przedsiębiorstw, naruszałoby art. 87 </a:t>
            </a:r>
            <a:r>
              <a:rPr lang="pl-PL" sz="7200" u="sng" dirty="0" smtClean="0">
                <a:latin typeface="Calibri" panose="020F0502020204030204" pitchFamily="34" charset="0"/>
              </a:rPr>
              <a:t>Traktatu </a:t>
            </a:r>
            <a:r>
              <a:rPr lang="pl-PL" sz="7200" u="sng" dirty="0">
                <a:latin typeface="Calibri" panose="020F0502020204030204" pitchFamily="34" charset="0"/>
              </a:rPr>
              <a:t>WE</a:t>
            </a:r>
            <a:r>
              <a:rPr lang="pl-PL" sz="7200" dirty="0">
                <a:latin typeface="Calibri" panose="020F0502020204030204" pitchFamily="34" charset="0"/>
              </a:rPr>
              <a:t>, ponieważ pomoc taka grozi zakłóceniem konkurencji i tym samym może zmienić warunki wymiany handlowej w zakresie sprzecznym ze wspólnym interesem w rozumieniu art. 87 ust. 3 lit. </a:t>
            </a:r>
            <a:r>
              <a:rPr lang="pl-PL" sz="7200" dirty="0" smtClean="0">
                <a:latin typeface="Calibri" panose="020F0502020204030204" pitchFamily="34" charset="0"/>
              </a:rPr>
              <a:t>c</a:t>
            </a:r>
            <a:r>
              <a:rPr lang="pl-PL" sz="7200" dirty="0">
                <a:latin typeface="Calibri" panose="020F0502020204030204" pitchFamily="34" charset="0"/>
              </a:rPr>
              <a:t> </a:t>
            </a:r>
            <a:r>
              <a:rPr lang="pl-PL" sz="7200" dirty="0" smtClean="0">
                <a:latin typeface="Calibri" panose="020F0502020204030204" pitchFamily="34" charset="0"/>
              </a:rPr>
              <a:t>Traktatu </a:t>
            </a:r>
            <a:r>
              <a:rPr lang="pl-PL" sz="7200" dirty="0">
                <a:latin typeface="Calibri" panose="020F0502020204030204" pitchFamily="34" charset="0"/>
              </a:rPr>
              <a:t>WE</a:t>
            </a:r>
            <a:r>
              <a:rPr lang="pl-PL" sz="7200" dirty="0" smtClean="0">
                <a:latin typeface="Calibri" panose="020F0502020204030204" pitchFamily="34" charset="0"/>
              </a:rPr>
              <a:t>”.</a:t>
            </a:r>
          </a:p>
          <a:p>
            <a:pPr marL="0" indent="0" algn="just">
              <a:lnSpc>
                <a:spcPct val="120000"/>
              </a:lnSpc>
              <a:buNone/>
            </a:pPr>
            <a:endParaRPr lang="pl-PL" sz="7200" dirty="0">
              <a:latin typeface="Calibri" panose="020F0502020204030204" pitchFamily="34" charset="0"/>
            </a:endParaRPr>
          </a:p>
          <a:p>
            <a:pPr marL="0" indent="0" algn="just">
              <a:lnSpc>
                <a:spcPct val="120000"/>
              </a:lnSpc>
              <a:buNone/>
            </a:pPr>
            <a:r>
              <a:rPr lang="pl-PL" sz="7200" dirty="0" smtClean="0">
                <a:latin typeface="Calibri" panose="020F0502020204030204" pitchFamily="34" charset="0"/>
              </a:rPr>
              <a:t>Wyrok TSUE w sprawie C-91/01 Włochy vs. Komisja. </a:t>
            </a:r>
            <a:endParaRPr lang="pl-PL" sz="7200" dirty="0">
              <a:latin typeface="Calibri" panose="020F0502020204030204" pitchFamily="34" charset="0"/>
            </a:endParaRPr>
          </a:p>
          <a:p>
            <a:pPr marL="0" indent="0" algn="just">
              <a:lnSpc>
                <a:spcPct val="120000"/>
              </a:lnSpc>
              <a:buNone/>
            </a:pPr>
            <a:endParaRPr lang="pl-PL" sz="7200" dirty="0">
              <a:latin typeface="Calibri" panose="020F0502020204030204" pitchFamily="34" charset="0"/>
            </a:endParaRPr>
          </a:p>
        </p:txBody>
      </p:sp>
    </p:spTree>
    <p:extLst>
      <p:ext uri="{BB962C8B-B14F-4D97-AF65-F5344CB8AC3E}">
        <p14:creationId xmlns:p14="http://schemas.microsoft.com/office/powerpoint/2010/main" val="24928690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78069" y="989814"/>
            <a:ext cx="8423031" cy="4892512"/>
          </a:xfrm>
        </p:spPr>
        <p:txBody>
          <a:bodyPr wrap="square">
            <a:normAutofit/>
          </a:bodyPr>
          <a:lstStyle/>
          <a:p>
            <a:pPr algn="just"/>
            <a:r>
              <a:rPr lang="pl-PL" sz="2400" b="1" dirty="0">
                <a:latin typeface="Calibri" panose="020F0502020204030204" pitchFamily="34" charset="0"/>
              </a:rPr>
              <a:t>Mikroprzedsiębiorstwo</a:t>
            </a:r>
            <a:r>
              <a:rPr lang="pl-PL" sz="2400" dirty="0">
                <a:latin typeface="Calibri" panose="020F0502020204030204" pitchFamily="34" charset="0"/>
              </a:rPr>
              <a:t> jest zdefiniowane jako przedsiębiorstwo zatrudniające mniej niż 10 osób i którego obroty roczne i/lub roczna suma bilansowa nie przekracza 2 mln euro</a:t>
            </a:r>
            <a:r>
              <a:rPr lang="pl-PL" sz="2400" dirty="0" smtClean="0">
                <a:latin typeface="Calibri" panose="020F0502020204030204" pitchFamily="34" charset="0"/>
              </a:rPr>
              <a:t>.</a:t>
            </a:r>
          </a:p>
          <a:p>
            <a:pPr algn="just"/>
            <a:endParaRPr lang="pl-PL" sz="2400" dirty="0">
              <a:latin typeface="Calibri" panose="020F0502020204030204" pitchFamily="34" charset="0"/>
            </a:endParaRPr>
          </a:p>
          <a:p>
            <a:pPr algn="just"/>
            <a:r>
              <a:rPr lang="pl-PL" sz="2400" b="1" dirty="0">
                <a:latin typeface="Calibri" panose="020F0502020204030204" pitchFamily="34" charset="0"/>
              </a:rPr>
              <a:t>Małe przedsiębiorstwo</a:t>
            </a:r>
            <a:r>
              <a:rPr lang="pl-PL" sz="2400" dirty="0">
                <a:latin typeface="Calibri" panose="020F0502020204030204" pitchFamily="34" charset="0"/>
              </a:rPr>
              <a:t> jest zdefiniowane jako przedsiębiorstwo zatrudniające więcej niż 10 osób i mniej niż 50 osób, i którego obroty roczne i/lub roczna suma bilansowa nie przekracza 10 mln euro</a:t>
            </a:r>
            <a:r>
              <a:rPr lang="pl-PL" sz="2400" dirty="0" smtClean="0">
                <a:latin typeface="Calibri" panose="020F0502020204030204" pitchFamily="34" charset="0"/>
              </a:rPr>
              <a:t>.</a:t>
            </a:r>
          </a:p>
          <a:p>
            <a:pPr algn="just"/>
            <a:endParaRPr lang="pl-PL" sz="2400" dirty="0">
              <a:latin typeface="Calibri" panose="020F0502020204030204" pitchFamily="34" charset="0"/>
            </a:endParaRPr>
          </a:p>
          <a:p>
            <a:pPr algn="just"/>
            <a:r>
              <a:rPr lang="pl-PL" sz="2400" b="1" dirty="0" smtClean="0">
                <a:latin typeface="Calibri" panose="020F0502020204030204" pitchFamily="34" charset="0"/>
              </a:rPr>
              <a:t>Średnie przedsiębiorstwo</a:t>
            </a:r>
            <a:r>
              <a:rPr lang="pl-PL" sz="2400" dirty="0" smtClean="0">
                <a:latin typeface="Calibri" panose="020F0502020204030204" pitchFamily="34" charset="0"/>
              </a:rPr>
              <a:t> jest zdefiniowane jako </a:t>
            </a:r>
            <a:r>
              <a:rPr lang="pl-PL" sz="2400" dirty="0">
                <a:latin typeface="Calibri" panose="020F0502020204030204" pitchFamily="34" charset="0"/>
              </a:rPr>
              <a:t>przedsiębiorstwo zatrudniające więcej niż 50 osób i mniej niż 250 osób, i którego obroty roczne nie przekraczają 50 mln euro, i/lub którego roczna suma bilansowa nie przekracza 43 mln euro.</a:t>
            </a:r>
          </a:p>
        </p:txBody>
      </p:sp>
    </p:spTree>
    <p:extLst>
      <p:ext uri="{BB962C8B-B14F-4D97-AF65-F5344CB8AC3E}">
        <p14:creationId xmlns:p14="http://schemas.microsoft.com/office/powerpoint/2010/main" val="22240145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1015" y="1065229"/>
            <a:ext cx="8650181" cy="4845377"/>
          </a:xfrm>
        </p:spPr>
        <p:txBody>
          <a:bodyPr wrap="square">
            <a:noAutofit/>
          </a:bodyPr>
          <a:lstStyle/>
          <a:p>
            <a:pPr marL="182563" indent="-182563" algn="just">
              <a:buFont typeface="Arial" panose="020B0604020202020204" pitchFamily="34" charset="0"/>
              <a:buChar char="•"/>
            </a:pPr>
            <a:r>
              <a:rPr lang="pl-PL" sz="1800" dirty="0" smtClean="0">
                <a:latin typeface="Calibri" panose="020F0502020204030204" pitchFamily="34" charset="0"/>
              </a:rPr>
              <a:t>Zachowanie </a:t>
            </a:r>
            <a:r>
              <a:rPr lang="pl-PL" sz="1800" dirty="0">
                <a:latin typeface="Calibri" panose="020F0502020204030204" pitchFamily="34" charset="0"/>
              </a:rPr>
              <a:t>progu zatrudnienia jest </a:t>
            </a:r>
            <a:r>
              <a:rPr lang="pl-PL" sz="1800" dirty="0" smtClean="0">
                <a:latin typeface="Calibri" panose="020F0502020204030204" pitchFamily="34" charset="0"/>
              </a:rPr>
              <a:t>obowiązkowe.</a:t>
            </a:r>
          </a:p>
          <a:p>
            <a:pPr marL="182563" indent="-182563" algn="just">
              <a:buFont typeface="Arial" panose="020B0604020202020204" pitchFamily="34" charset="0"/>
              <a:buChar char="•"/>
            </a:pPr>
            <a:endParaRPr lang="pl-PL" sz="1800" dirty="0" smtClean="0">
              <a:latin typeface="Calibri" panose="020F0502020204030204" pitchFamily="34" charset="0"/>
            </a:endParaRPr>
          </a:p>
          <a:p>
            <a:pPr marL="182563" indent="-182563" algn="just">
              <a:buFont typeface="Arial" panose="020B0604020202020204" pitchFamily="34" charset="0"/>
              <a:buChar char="•"/>
            </a:pPr>
            <a:r>
              <a:rPr lang="pl-PL" sz="1800" dirty="0" smtClean="0">
                <a:latin typeface="Calibri" panose="020F0502020204030204" pitchFamily="34" charset="0"/>
              </a:rPr>
              <a:t>W </a:t>
            </a:r>
            <a:r>
              <a:rPr lang="pl-PL" sz="1800" dirty="0">
                <a:latin typeface="Calibri" panose="020F0502020204030204" pitchFamily="34" charset="0"/>
              </a:rPr>
              <a:t>przypadku pułapu dotyczącego rocznego obrotu lub całkowitego bilansu rocznego MŚP może wybrać jeden z nich. Beneficjent nie musi więc spełniać obu warunków finansowych jednocześnie, tzn. może przekroczyć jeden z pułapów, nie tracąc swojego statusu</a:t>
            </a:r>
            <a:r>
              <a:rPr lang="pl-PL" sz="1800" dirty="0" smtClean="0">
                <a:latin typeface="Calibri" panose="020F0502020204030204" pitchFamily="34" charset="0"/>
              </a:rPr>
              <a:t>.</a:t>
            </a:r>
          </a:p>
          <a:p>
            <a:pPr marL="182563" indent="-182563" algn="just">
              <a:buFont typeface="Arial" panose="020B0604020202020204" pitchFamily="34" charset="0"/>
              <a:buChar char="•"/>
            </a:pPr>
            <a:endParaRPr lang="pl-PL" sz="1800" dirty="0">
              <a:latin typeface="Calibri" panose="020F0502020204030204" pitchFamily="34" charset="0"/>
            </a:endParaRPr>
          </a:p>
          <a:p>
            <a:pPr marL="182563" indent="-182563" algn="just">
              <a:buFont typeface="Arial" panose="020B0604020202020204" pitchFamily="34" charset="0"/>
              <a:buChar char="•"/>
            </a:pPr>
            <a:r>
              <a:rPr lang="pl-PL" sz="1800" dirty="0">
                <a:latin typeface="Calibri" panose="020F0502020204030204" pitchFamily="34" charset="0"/>
              </a:rPr>
              <a:t>Jeśli przedsiębiorstwo przekroczy próg zatrudnienia lub pułap finansowy w trakcie roku referencyjnego, który jest brany pod uwagę, nie wpłynie to na sytuację przedsiębiorstwa. Zachowuje ono status MŚP, jaki miało na początku roku. Jednakże jeżeli </a:t>
            </a:r>
            <a:r>
              <a:rPr lang="pl-PL" sz="1800" dirty="0" smtClean="0">
                <a:latin typeface="Calibri" panose="020F0502020204030204" pitchFamily="34" charset="0"/>
              </a:rPr>
              <a:t>na koniec kolejnego roku próg </a:t>
            </a:r>
            <a:r>
              <a:rPr lang="pl-PL" sz="1800" dirty="0">
                <a:latin typeface="Calibri" panose="020F0502020204030204" pitchFamily="34" charset="0"/>
              </a:rPr>
              <a:t>także będzie przekroczony, nastąpi utrata statusu MŚP</a:t>
            </a:r>
            <a:r>
              <a:rPr lang="pl-PL" sz="1800" dirty="0" smtClean="0">
                <a:latin typeface="Calibri" panose="020F0502020204030204" pitchFamily="34" charset="0"/>
              </a:rPr>
              <a:t>.</a:t>
            </a:r>
          </a:p>
          <a:p>
            <a:pPr marL="182563" indent="-182563" algn="just">
              <a:buFont typeface="Arial" panose="020B0604020202020204" pitchFamily="34" charset="0"/>
              <a:buChar char="•"/>
            </a:pPr>
            <a:endParaRPr lang="pl-PL" sz="1800" dirty="0">
              <a:latin typeface="Calibri" panose="020F0502020204030204" pitchFamily="34" charset="0"/>
            </a:endParaRPr>
          </a:p>
          <a:p>
            <a:pPr marL="182563" indent="-182563" algn="just">
              <a:buFont typeface="Arial" panose="020B0604020202020204" pitchFamily="34" charset="0"/>
              <a:buChar char="•"/>
            </a:pPr>
            <a:r>
              <a:rPr lang="pl-PL" sz="1800" dirty="0">
                <a:latin typeface="Calibri" panose="020F0502020204030204" pitchFamily="34" charset="0"/>
              </a:rPr>
              <a:t>Powyższa zasada ma zastosowanie do typowej sytuacji zmiany wielkości przez MŚP, kiedy jest ona spowodowana zmianą wielkości zatrudnienia i obrotów w przedsiębiorstwie. </a:t>
            </a:r>
            <a:r>
              <a:rPr lang="pl-PL" sz="1800" dirty="0" smtClean="0">
                <a:latin typeface="Calibri" panose="020F0502020204030204" pitchFamily="34" charset="0"/>
              </a:rPr>
              <a:t/>
            </a:r>
            <a:br>
              <a:rPr lang="pl-PL" sz="1800" dirty="0" smtClean="0">
                <a:latin typeface="Calibri" panose="020F0502020204030204" pitchFamily="34" charset="0"/>
              </a:rPr>
            </a:br>
            <a:r>
              <a:rPr lang="pl-PL" sz="1800" dirty="0" smtClean="0">
                <a:latin typeface="Calibri" panose="020F0502020204030204" pitchFamily="34" charset="0"/>
              </a:rPr>
              <a:t>Nie </a:t>
            </a:r>
            <a:r>
              <a:rPr lang="pl-PL" sz="1800" dirty="0">
                <a:latin typeface="Calibri" panose="020F0502020204030204" pitchFamily="34" charset="0"/>
              </a:rPr>
              <a:t>stosuje się jej natomiast w przypadku zmiany właściciela przedsiębiorstwa w wyniku </a:t>
            </a:r>
            <a:r>
              <a:rPr lang="pl-PL" sz="1800" dirty="0" smtClean="0">
                <a:latin typeface="Calibri" panose="020F0502020204030204" pitchFamily="34" charset="0"/>
              </a:rPr>
              <a:t>przekształcenia (fuzje, przejęcia). Zatem: </a:t>
            </a:r>
            <a:r>
              <a:rPr lang="pl-PL" sz="1800" dirty="0">
                <a:latin typeface="Calibri" panose="020F0502020204030204" pitchFamily="34" charset="0"/>
              </a:rPr>
              <a:t>jeśli przedsiębiorstwo mające status MŚP zostanie np. przejęte przez przedsiębiorstwo duże i w związku z tym stanie się przedsiębiorstwem powiązanym bądź partnerskim, automatycznie utraci status MŚP z dniem przejęcia.</a:t>
            </a:r>
          </a:p>
          <a:p>
            <a:pPr marL="182563" indent="-182563">
              <a:buFont typeface="Arial" panose="020B0604020202020204" pitchFamily="34" charset="0"/>
              <a:buChar char="•"/>
            </a:pPr>
            <a:endParaRPr lang="pl-PL" sz="1800" dirty="0"/>
          </a:p>
        </p:txBody>
      </p:sp>
    </p:spTree>
    <p:extLst>
      <p:ext uri="{BB962C8B-B14F-4D97-AF65-F5344CB8AC3E}">
        <p14:creationId xmlns:p14="http://schemas.microsoft.com/office/powerpoint/2010/main" val="29177386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95654" y="1078625"/>
            <a:ext cx="8414238" cy="4986779"/>
          </a:xfrm>
        </p:spPr>
        <p:txBody>
          <a:bodyPr wrap="square">
            <a:normAutofit/>
          </a:bodyPr>
          <a:lstStyle/>
          <a:p>
            <a:pPr marL="0" indent="0" algn="just">
              <a:lnSpc>
                <a:spcPct val="100000"/>
              </a:lnSpc>
              <a:buNone/>
            </a:pPr>
            <a:r>
              <a:rPr lang="pl-PL" sz="2200" dirty="0">
                <a:latin typeface="Calibri" panose="020F0502020204030204" pitchFamily="34" charset="0"/>
              </a:rPr>
              <a:t>Liczba osób zatrudnionych </a:t>
            </a:r>
            <a:r>
              <a:rPr lang="pl-PL" sz="2200" dirty="0" smtClean="0">
                <a:latin typeface="Calibri" panose="020F0502020204030204" pitchFamily="34" charset="0"/>
              </a:rPr>
              <a:t>dotyczy </a:t>
            </a:r>
            <a:r>
              <a:rPr lang="pl-PL" sz="2200" dirty="0">
                <a:latin typeface="Calibri" panose="020F0502020204030204" pitchFamily="34" charset="0"/>
              </a:rPr>
              <a:t>osób zatrudnionych </a:t>
            </a:r>
            <a:r>
              <a:rPr lang="pl-PL" sz="2200" dirty="0" smtClean="0">
                <a:latin typeface="Calibri" panose="020F0502020204030204" pitchFamily="34" charset="0"/>
              </a:rPr>
              <a:t>na </a:t>
            </a:r>
            <a:r>
              <a:rPr lang="pl-PL" sz="2200" dirty="0">
                <a:latin typeface="Calibri" panose="020F0502020204030204" pitchFamily="34" charset="0"/>
              </a:rPr>
              <a:t>pełnych etatach, w niepełnym wymiarze godzin, sezonowo </a:t>
            </a:r>
            <a:r>
              <a:rPr lang="pl-PL" sz="2200" dirty="0" smtClean="0">
                <a:latin typeface="Calibri" panose="020F0502020204030204" pitchFamily="34" charset="0"/>
              </a:rPr>
              <a:t>i </a:t>
            </a:r>
            <a:r>
              <a:rPr lang="pl-PL" sz="2200" dirty="0">
                <a:latin typeface="Calibri" panose="020F0502020204030204" pitchFamily="34" charset="0"/>
              </a:rPr>
              <a:t>obejmuje:</a:t>
            </a:r>
          </a:p>
          <a:p>
            <a:pPr marL="342000" lvl="0" indent="-342000" algn="just">
              <a:lnSpc>
                <a:spcPct val="100000"/>
              </a:lnSpc>
              <a:buFont typeface="Arial" panose="020B0604020202020204" pitchFamily="34" charset="0"/>
              <a:buChar char="•"/>
            </a:pPr>
            <a:r>
              <a:rPr lang="pl-PL" sz="2200" dirty="0">
                <a:latin typeface="Calibri" panose="020F0502020204030204" pitchFamily="34" charset="0"/>
              </a:rPr>
              <a:t>pracowników,</a:t>
            </a:r>
          </a:p>
          <a:p>
            <a:pPr marL="342000" lvl="0" indent="-342000" algn="just">
              <a:lnSpc>
                <a:spcPct val="100000"/>
              </a:lnSpc>
              <a:buFont typeface="Arial" panose="020B0604020202020204" pitchFamily="34" charset="0"/>
              <a:buChar char="•"/>
            </a:pPr>
            <a:r>
              <a:rPr lang="pl-PL" sz="2200" dirty="0">
                <a:latin typeface="Calibri" panose="020F0502020204030204" pitchFamily="34" charset="0"/>
              </a:rPr>
              <a:t>osoby pracujące dla przedsiębiorstwa, podlegające mu </a:t>
            </a:r>
            <a:r>
              <a:rPr lang="pl-PL" sz="2200" dirty="0" smtClean="0">
                <a:latin typeface="Calibri" panose="020F0502020204030204" pitchFamily="34" charset="0"/>
              </a:rPr>
              <a:t>i </a:t>
            </a:r>
            <a:r>
              <a:rPr lang="pl-PL" sz="2200" dirty="0">
                <a:latin typeface="Calibri" panose="020F0502020204030204" pitchFamily="34" charset="0"/>
              </a:rPr>
              <a:t>uważane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za </a:t>
            </a:r>
            <a:r>
              <a:rPr lang="pl-PL" sz="2200" dirty="0">
                <a:latin typeface="Calibri" panose="020F0502020204030204" pitchFamily="34" charset="0"/>
              </a:rPr>
              <a:t>pracowników na mocy prawa krajowego,</a:t>
            </a:r>
          </a:p>
          <a:p>
            <a:pPr marL="342000" lvl="0" indent="-342000" algn="just">
              <a:lnSpc>
                <a:spcPct val="100000"/>
              </a:lnSpc>
              <a:buFont typeface="Arial" panose="020B0604020202020204" pitchFamily="34" charset="0"/>
              <a:buChar char="•"/>
            </a:pPr>
            <a:r>
              <a:rPr lang="pl-PL" sz="2200" dirty="0">
                <a:latin typeface="Calibri" panose="020F0502020204030204" pitchFamily="34" charset="0"/>
              </a:rPr>
              <a:t>właścicieli,</a:t>
            </a:r>
          </a:p>
          <a:p>
            <a:pPr marL="342000" lvl="0" indent="-342000" algn="just">
              <a:lnSpc>
                <a:spcPct val="100000"/>
              </a:lnSpc>
              <a:buFont typeface="Arial" panose="020B0604020202020204" pitchFamily="34" charset="0"/>
              <a:buChar char="•"/>
            </a:pPr>
            <a:r>
              <a:rPr lang="pl-PL" sz="2200" dirty="0">
                <a:latin typeface="Calibri" panose="020F0502020204030204" pitchFamily="34" charset="0"/>
              </a:rPr>
              <a:t>wspólników prowadzących regularną </a:t>
            </a:r>
            <a:r>
              <a:rPr lang="pl-PL" sz="2200" dirty="0" smtClean="0">
                <a:latin typeface="Calibri" panose="020F0502020204030204" pitchFamily="34" charset="0"/>
              </a:rPr>
              <a:t>działalność w </a:t>
            </a:r>
            <a:r>
              <a:rPr lang="pl-PL" sz="2200" dirty="0">
                <a:latin typeface="Calibri" panose="020F0502020204030204" pitchFamily="34" charset="0"/>
              </a:rPr>
              <a:t>przedsiębiorstwie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i </a:t>
            </a:r>
            <a:r>
              <a:rPr lang="pl-PL" sz="2200" dirty="0">
                <a:latin typeface="Calibri" panose="020F0502020204030204" pitchFamily="34" charset="0"/>
              </a:rPr>
              <a:t>uczestniczących w zysku przedsiębiorstwa</a:t>
            </a:r>
            <a:r>
              <a:rPr lang="pl-PL" sz="2200" dirty="0" smtClean="0">
                <a:latin typeface="Calibri" panose="020F0502020204030204" pitchFamily="34" charset="0"/>
              </a:rPr>
              <a:t>.</a:t>
            </a:r>
          </a:p>
          <a:p>
            <a:pPr marL="342000" lvl="0" indent="-342000" algn="just">
              <a:lnSpc>
                <a:spcPct val="100000"/>
              </a:lnSpc>
              <a:buFont typeface="Arial" panose="020B0604020202020204" pitchFamily="34" charset="0"/>
              <a:buChar char="•"/>
            </a:pPr>
            <a:endParaRPr lang="pl-PL" sz="2200" dirty="0"/>
          </a:p>
          <a:p>
            <a:pPr marL="342000" lvl="0" indent="-342000" algn="just">
              <a:lnSpc>
                <a:spcPct val="100000"/>
              </a:lnSpc>
              <a:buFont typeface="Arial" panose="020B0604020202020204" pitchFamily="34" charset="0"/>
              <a:buChar char="•"/>
            </a:pPr>
            <a:endParaRPr lang="pl-PL" sz="2200" dirty="0">
              <a:latin typeface="Calibri" panose="020F0502020204030204" pitchFamily="34" charset="0"/>
            </a:endParaRPr>
          </a:p>
        </p:txBody>
      </p:sp>
    </p:spTree>
    <p:extLst>
      <p:ext uri="{BB962C8B-B14F-4D97-AF65-F5344CB8AC3E}">
        <p14:creationId xmlns:p14="http://schemas.microsoft.com/office/powerpoint/2010/main" val="28825819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37392" y="1159497"/>
            <a:ext cx="8572500" cy="4741682"/>
          </a:xfrm>
        </p:spPr>
        <p:txBody>
          <a:bodyPr wrap="square">
            <a:noAutofit/>
          </a:bodyPr>
          <a:lstStyle/>
          <a:p>
            <a:pPr marL="182563" indent="-182563" algn="just">
              <a:buFont typeface="Arial" panose="020B0604020202020204" pitchFamily="34" charset="0"/>
              <a:buChar char="•"/>
            </a:pPr>
            <a:r>
              <a:rPr lang="pl-PL" sz="2400" dirty="0">
                <a:latin typeface="Calibri" panose="020F0502020204030204" pitchFamily="34" charset="0"/>
              </a:rPr>
              <a:t>Praktykantów lub studentów odbywających szkolenie zawodowe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na </a:t>
            </a:r>
            <a:r>
              <a:rPr lang="pl-PL" sz="2400" dirty="0">
                <a:latin typeface="Calibri" panose="020F0502020204030204" pitchFamily="34" charset="0"/>
              </a:rPr>
              <a:t>podstawie umowy o praktyce lub szkoleniu zawodowym nie zalicza się do osób zatrudnionych. </a:t>
            </a:r>
            <a:endParaRPr lang="pl-PL" sz="2400" dirty="0" smtClean="0">
              <a:latin typeface="Calibri" panose="020F0502020204030204" pitchFamily="34" charset="0"/>
            </a:endParaRPr>
          </a:p>
          <a:p>
            <a:pPr marL="182563" indent="-182563" algn="just">
              <a:buFont typeface="Arial" panose="020B0604020202020204" pitchFamily="34" charset="0"/>
              <a:buChar char="•"/>
            </a:pPr>
            <a:endParaRPr lang="pl-PL" sz="400" dirty="0" smtClean="0">
              <a:latin typeface="Calibri" panose="020F0502020204030204" pitchFamily="34" charset="0"/>
            </a:endParaRPr>
          </a:p>
          <a:p>
            <a:pPr marL="182563" indent="-182563" algn="just">
              <a:buFont typeface="Arial" panose="020B0604020202020204" pitchFamily="34" charset="0"/>
              <a:buChar char="•"/>
            </a:pPr>
            <a:r>
              <a:rPr lang="pl-PL" sz="2400" dirty="0" smtClean="0">
                <a:latin typeface="Calibri" panose="020F0502020204030204" pitchFamily="34" charset="0"/>
              </a:rPr>
              <a:t>Nie </a:t>
            </a:r>
            <a:r>
              <a:rPr lang="pl-PL" sz="2400" dirty="0">
                <a:latin typeface="Calibri" panose="020F0502020204030204" pitchFamily="34" charset="0"/>
              </a:rPr>
              <a:t>wlicza się też okresu trwania urlopu macierzyńskiego lub wychowawczego. </a:t>
            </a:r>
            <a:endParaRPr lang="pl-PL" sz="2400" dirty="0" smtClean="0">
              <a:latin typeface="Calibri" panose="020F0502020204030204" pitchFamily="34" charset="0"/>
            </a:endParaRPr>
          </a:p>
          <a:p>
            <a:pPr marL="182563" indent="-182563" algn="just">
              <a:buFont typeface="Arial" panose="020B0604020202020204" pitchFamily="34" charset="0"/>
              <a:buChar char="•"/>
            </a:pPr>
            <a:endParaRPr lang="pl-PL" sz="400" dirty="0" smtClean="0">
              <a:latin typeface="Calibri" panose="020F0502020204030204" pitchFamily="34" charset="0"/>
            </a:endParaRPr>
          </a:p>
          <a:p>
            <a:pPr marL="182563" indent="-182563" algn="just">
              <a:buFont typeface="Arial" panose="020B0604020202020204" pitchFamily="34" charset="0"/>
              <a:buChar char="•"/>
            </a:pPr>
            <a:r>
              <a:rPr lang="pl-PL" sz="2400" dirty="0" smtClean="0">
                <a:latin typeface="Calibri" panose="020F0502020204030204" pitchFamily="34" charset="0"/>
              </a:rPr>
              <a:t>Liczba </a:t>
            </a:r>
            <a:r>
              <a:rPr lang="pl-PL" sz="2400" dirty="0">
                <a:latin typeface="Calibri" panose="020F0502020204030204" pitchFamily="34" charset="0"/>
              </a:rPr>
              <a:t>zatrudnionych osób odpowiada liczbie rocznych jednostek </a:t>
            </a:r>
            <a:r>
              <a:rPr lang="pl-PL" sz="2400" dirty="0" smtClean="0">
                <a:latin typeface="Calibri" panose="020F0502020204030204" pitchFamily="34" charset="0"/>
              </a:rPr>
              <a:t>pracy </a:t>
            </a:r>
            <a:r>
              <a:rPr lang="pl-PL" sz="2400" dirty="0">
                <a:latin typeface="Calibri" panose="020F0502020204030204" pitchFamily="34" charset="0"/>
              </a:rPr>
              <a:t>(</a:t>
            </a:r>
            <a:r>
              <a:rPr lang="pl-PL" sz="2400" dirty="0" smtClean="0">
                <a:latin typeface="Calibri" panose="020F0502020204030204" pitchFamily="34" charset="0"/>
              </a:rPr>
              <a:t>RJP). </a:t>
            </a:r>
          </a:p>
          <a:p>
            <a:pPr marL="182563" indent="-182563" algn="just">
              <a:buFont typeface="Arial" panose="020B0604020202020204" pitchFamily="34" charset="0"/>
              <a:buChar char="•"/>
            </a:pPr>
            <a:endParaRPr lang="pl-PL" sz="400" dirty="0" smtClean="0">
              <a:latin typeface="Calibri" panose="020F0502020204030204" pitchFamily="34" charset="0"/>
            </a:endParaRPr>
          </a:p>
          <a:p>
            <a:pPr marL="182563" indent="-182563" algn="just">
              <a:buFont typeface="Arial" panose="020B0604020202020204" pitchFamily="34" charset="0"/>
              <a:buChar char="•"/>
            </a:pPr>
            <a:r>
              <a:rPr lang="pl-PL" sz="2400" dirty="0" smtClean="0">
                <a:latin typeface="Calibri" panose="020F0502020204030204" pitchFamily="34" charset="0"/>
              </a:rPr>
              <a:t>Każdy</a:t>
            </a:r>
            <a:r>
              <a:rPr lang="pl-PL" sz="2400" dirty="0">
                <a:latin typeface="Calibri" panose="020F0502020204030204" pitchFamily="34" charset="0"/>
              </a:rPr>
              <a:t>, kto był zatrudniony na pełen etat w obrębie beneficjenta lub w jego imieniu w ciągu całego roku referencyjnego, stanowi jedną jednostkę </a:t>
            </a:r>
            <a:r>
              <a:rPr lang="pl-PL" sz="2400" dirty="0" smtClean="0">
                <a:latin typeface="Calibri" panose="020F0502020204030204" pitchFamily="34" charset="0"/>
              </a:rPr>
              <a:t>pracy. </a:t>
            </a:r>
          </a:p>
          <a:p>
            <a:pPr marL="182563" indent="-182563" algn="just">
              <a:buFont typeface="Arial" panose="020B0604020202020204" pitchFamily="34" charset="0"/>
              <a:buChar char="•"/>
            </a:pPr>
            <a:endParaRPr lang="pl-PL" sz="400" dirty="0" smtClean="0">
              <a:latin typeface="Calibri" panose="020F0502020204030204" pitchFamily="34" charset="0"/>
            </a:endParaRPr>
          </a:p>
          <a:p>
            <a:pPr marL="182563" indent="-182563" algn="just">
              <a:buFont typeface="Arial" panose="020B0604020202020204" pitchFamily="34" charset="0"/>
              <a:buChar char="•"/>
            </a:pPr>
            <a:r>
              <a:rPr lang="pl-PL" sz="2400" dirty="0" smtClean="0">
                <a:latin typeface="Calibri" panose="020F0502020204030204" pitchFamily="34" charset="0"/>
              </a:rPr>
              <a:t>Praca </a:t>
            </a:r>
            <a:r>
              <a:rPr lang="pl-PL" sz="2400" dirty="0">
                <a:latin typeface="Calibri" panose="020F0502020204030204" pitchFamily="34" charset="0"/>
              </a:rPr>
              <a:t>osób, które nie przepracowały pełnego roku, pracowników zatrudnionych w niepełnym wymiarze godzin oraz pracowników sezonowych traktowana jest jako części ułamkowe jednostki.</a:t>
            </a:r>
          </a:p>
        </p:txBody>
      </p:sp>
    </p:spTree>
    <p:extLst>
      <p:ext uri="{BB962C8B-B14F-4D97-AF65-F5344CB8AC3E}">
        <p14:creationId xmlns:p14="http://schemas.microsoft.com/office/powerpoint/2010/main" val="14689651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0947" y="4595344"/>
            <a:ext cx="8229240" cy="1145160"/>
          </a:xfrm>
        </p:spPr>
        <p:txBody>
          <a:bodyPr/>
          <a:lstStyle/>
          <a:p>
            <a:r>
              <a:rPr lang="pl-PL" dirty="0" smtClean="0"/>
              <a:t> </a:t>
            </a:r>
            <a:endParaRPr lang="pl-PL" dirty="0"/>
          </a:p>
        </p:txBody>
      </p:sp>
      <p:sp>
        <p:nvSpPr>
          <p:cNvPr id="3" name="Podtytuł 2"/>
          <p:cNvSpPr>
            <a:spLocks noGrp="1"/>
          </p:cNvSpPr>
          <p:nvPr>
            <p:ph type="subTitle"/>
          </p:nvPr>
        </p:nvSpPr>
        <p:spPr>
          <a:xfrm>
            <a:off x="457200" y="1765516"/>
            <a:ext cx="8317523" cy="2488850"/>
          </a:xfrm>
        </p:spPr>
        <p:txBody>
          <a:bodyPr wrap="square">
            <a:noAutofit/>
          </a:bodyPr>
          <a:lstStyle/>
          <a:p>
            <a:pPr marL="182563" indent="-182563" algn="just">
              <a:buFont typeface="Arial" panose="020B0604020202020204" pitchFamily="34" charset="0"/>
              <a:buChar char="•"/>
            </a:pPr>
            <a:endParaRPr lang="pl-PL" sz="2800" dirty="0" smtClean="0">
              <a:latin typeface="Calibri" panose="020F0502020204030204" pitchFamily="34" charset="0"/>
            </a:endParaRPr>
          </a:p>
          <a:p>
            <a:pPr marL="182563" indent="-182563" algn="just">
              <a:lnSpc>
                <a:spcPct val="100000"/>
              </a:lnSpc>
              <a:buFont typeface="Arial" panose="020B0604020202020204" pitchFamily="34" charset="0"/>
              <a:buChar char="•"/>
            </a:pPr>
            <a:r>
              <a:rPr lang="pl-PL" sz="2800" dirty="0" smtClean="0">
                <a:latin typeface="Calibri" panose="020F0502020204030204" pitchFamily="34" charset="0"/>
              </a:rPr>
              <a:t>Roczny </a:t>
            </a:r>
            <a:r>
              <a:rPr lang="pl-PL" sz="2800" dirty="0">
                <a:latin typeface="Calibri" panose="020F0502020204030204" pitchFamily="34" charset="0"/>
              </a:rPr>
              <a:t>obrót określa się przez obliczenie dochodu, </a:t>
            </a:r>
            <a:r>
              <a:rPr lang="pl-PL" sz="2800" dirty="0" smtClean="0">
                <a:latin typeface="Calibri" panose="020F0502020204030204" pitchFamily="34" charset="0"/>
              </a:rPr>
              <a:t/>
            </a:r>
            <a:br>
              <a:rPr lang="pl-PL" sz="2800" dirty="0" smtClean="0">
                <a:latin typeface="Calibri" panose="020F0502020204030204" pitchFamily="34" charset="0"/>
              </a:rPr>
            </a:br>
            <a:r>
              <a:rPr lang="pl-PL" sz="2800" dirty="0" smtClean="0">
                <a:latin typeface="Calibri" panose="020F0502020204030204" pitchFamily="34" charset="0"/>
              </a:rPr>
              <a:t>jaki </a:t>
            </a:r>
            <a:r>
              <a:rPr lang="pl-PL" sz="2800" dirty="0">
                <a:latin typeface="Calibri" panose="020F0502020204030204" pitchFamily="34" charset="0"/>
              </a:rPr>
              <a:t>beneficjent uzyskał ze sprzedaży produktów </a:t>
            </a:r>
            <a:r>
              <a:rPr lang="pl-PL" sz="2800" dirty="0" smtClean="0">
                <a:latin typeface="Calibri" panose="020F0502020204030204" pitchFamily="34" charset="0"/>
              </a:rPr>
              <a:t/>
            </a:r>
            <a:br>
              <a:rPr lang="pl-PL" sz="2800" dirty="0" smtClean="0">
                <a:latin typeface="Calibri" panose="020F0502020204030204" pitchFamily="34" charset="0"/>
              </a:rPr>
            </a:br>
            <a:r>
              <a:rPr lang="pl-PL" sz="2800" dirty="0" smtClean="0">
                <a:latin typeface="Calibri" panose="020F0502020204030204" pitchFamily="34" charset="0"/>
              </a:rPr>
              <a:t>i </a:t>
            </a:r>
            <a:r>
              <a:rPr lang="pl-PL" sz="2800" dirty="0">
                <a:latin typeface="Calibri" panose="020F0502020204030204" pitchFamily="34" charset="0"/>
              </a:rPr>
              <a:t>świadczenia usług w ciągu roku, który jest brany </a:t>
            </a:r>
            <a:r>
              <a:rPr lang="pl-PL" sz="2800" dirty="0" smtClean="0">
                <a:latin typeface="Calibri" panose="020F0502020204030204" pitchFamily="34" charset="0"/>
              </a:rPr>
              <a:t/>
            </a:r>
            <a:br>
              <a:rPr lang="pl-PL" sz="2800" dirty="0" smtClean="0">
                <a:latin typeface="Calibri" panose="020F0502020204030204" pitchFamily="34" charset="0"/>
              </a:rPr>
            </a:br>
            <a:r>
              <a:rPr lang="pl-PL" sz="2800" dirty="0" smtClean="0">
                <a:latin typeface="Calibri" panose="020F0502020204030204" pitchFamily="34" charset="0"/>
              </a:rPr>
              <a:t>pod </a:t>
            </a:r>
            <a:r>
              <a:rPr lang="pl-PL" sz="2800" dirty="0">
                <a:latin typeface="Calibri" panose="020F0502020204030204" pitchFamily="34" charset="0"/>
              </a:rPr>
              <a:t>uwagę, po odjęciu rabatów. Obrót należy liczyć </a:t>
            </a:r>
            <a:r>
              <a:rPr lang="pl-PL" sz="2800" dirty="0" smtClean="0">
                <a:latin typeface="Calibri" panose="020F0502020204030204" pitchFamily="34" charset="0"/>
              </a:rPr>
              <a:t/>
            </a:r>
            <a:br>
              <a:rPr lang="pl-PL" sz="2800" dirty="0" smtClean="0">
                <a:latin typeface="Calibri" panose="020F0502020204030204" pitchFamily="34" charset="0"/>
              </a:rPr>
            </a:br>
            <a:r>
              <a:rPr lang="pl-PL" sz="2800" dirty="0" smtClean="0">
                <a:latin typeface="Calibri" panose="020F0502020204030204" pitchFamily="34" charset="0"/>
              </a:rPr>
              <a:t>bez podatku VAT </a:t>
            </a:r>
            <a:r>
              <a:rPr lang="pl-PL" sz="2800" dirty="0">
                <a:latin typeface="Calibri" panose="020F0502020204030204" pitchFamily="34" charset="0"/>
              </a:rPr>
              <a:t>oraz innych podatków pośrednich. </a:t>
            </a:r>
            <a:endParaRPr lang="pl-PL" sz="2800" dirty="0" smtClean="0">
              <a:latin typeface="Calibri" panose="020F0502020204030204" pitchFamily="34" charset="0"/>
            </a:endParaRPr>
          </a:p>
          <a:p>
            <a:pPr marL="182563" indent="-182563" algn="just">
              <a:lnSpc>
                <a:spcPct val="100000"/>
              </a:lnSpc>
              <a:buFont typeface="Arial" panose="020B0604020202020204" pitchFamily="34" charset="0"/>
              <a:buChar char="•"/>
            </a:pPr>
            <a:endParaRPr lang="pl-PL" sz="2800" dirty="0" smtClean="0">
              <a:latin typeface="Calibri" panose="020F0502020204030204" pitchFamily="34" charset="0"/>
            </a:endParaRPr>
          </a:p>
          <a:p>
            <a:pPr marL="182563" indent="-182563" algn="just">
              <a:lnSpc>
                <a:spcPct val="100000"/>
              </a:lnSpc>
              <a:buFont typeface="Arial" panose="020B0604020202020204" pitchFamily="34" charset="0"/>
              <a:buChar char="•"/>
            </a:pPr>
            <a:r>
              <a:rPr lang="pl-PL" sz="2800" dirty="0" smtClean="0">
                <a:latin typeface="Calibri" panose="020F0502020204030204" pitchFamily="34" charset="0"/>
              </a:rPr>
              <a:t>Całkowity </a:t>
            </a:r>
            <a:r>
              <a:rPr lang="pl-PL" sz="2800" dirty="0">
                <a:latin typeface="Calibri" panose="020F0502020204030204" pitchFamily="34" charset="0"/>
              </a:rPr>
              <a:t>bilans roczny odnosi się do wartości głównych aktywów beneficjenta. </a:t>
            </a:r>
          </a:p>
        </p:txBody>
      </p:sp>
    </p:spTree>
    <p:extLst>
      <p:ext uri="{BB962C8B-B14F-4D97-AF65-F5344CB8AC3E}">
        <p14:creationId xmlns:p14="http://schemas.microsoft.com/office/powerpoint/2010/main" val="21672967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1322" y="4768597"/>
            <a:ext cx="8229240" cy="1145160"/>
          </a:xfrm>
        </p:spPr>
        <p:txBody>
          <a:bodyPr/>
          <a:lstStyle/>
          <a:p>
            <a:r>
              <a:rPr lang="pl-PL" dirty="0" smtClean="0"/>
              <a:t> </a:t>
            </a:r>
            <a:endParaRPr lang="pl-PL" dirty="0"/>
          </a:p>
        </p:txBody>
      </p:sp>
      <p:sp>
        <p:nvSpPr>
          <p:cNvPr id="3" name="Podtytuł 2"/>
          <p:cNvSpPr>
            <a:spLocks noGrp="1"/>
          </p:cNvSpPr>
          <p:nvPr>
            <p:ph type="subTitle"/>
          </p:nvPr>
        </p:nvSpPr>
        <p:spPr>
          <a:xfrm>
            <a:off x="380197" y="2602914"/>
            <a:ext cx="8253663" cy="1709204"/>
          </a:xfrm>
        </p:spPr>
        <p:txBody>
          <a:bodyPr wrap="square">
            <a:noAutofit/>
          </a:bodyPr>
          <a:lstStyle/>
          <a:p>
            <a:pPr marL="0" indent="0" algn="just">
              <a:lnSpc>
                <a:spcPct val="120000"/>
              </a:lnSpc>
              <a:buNone/>
            </a:pPr>
            <a:endParaRPr lang="pl-PL" sz="2200" dirty="0" smtClean="0">
              <a:latin typeface="Calibri" panose="020F0502020204030204" pitchFamily="34" charset="0"/>
            </a:endParaRPr>
          </a:p>
          <a:p>
            <a:pPr marL="0" indent="0" algn="just">
              <a:lnSpc>
                <a:spcPct val="120000"/>
              </a:lnSpc>
              <a:buNone/>
            </a:pPr>
            <a:r>
              <a:rPr lang="pl-PL" sz="2200" dirty="0" smtClean="0">
                <a:latin typeface="Calibri" panose="020F0502020204030204" pitchFamily="34" charset="0"/>
              </a:rPr>
              <a:t>Przedsiębiorstwa z udziałem władz publicznych:</a:t>
            </a:r>
          </a:p>
          <a:p>
            <a:pPr marL="0" indent="0" algn="just">
              <a:lnSpc>
                <a:spcPct val="120000"/>
              </a:lnSpc>
              <a:buNone/>
            </a:pPr>
            <a:endParaRPr lang="pl-PL" sz="2200" dirty="0" smtClean="0">
              <a:latin typeface="Calibri" panose="020F0502020204030204" pitchFamily="34" charset="0"/>
            </a:endParaRPr>
          </a:p>
          <a:p>
            <a:pPr marL="0" indent="0" algn="just">
              <a:lnSpc>
                <a:spcPct val="120000"/>
              </a:lnSpc>
              <a:buNone/>
            </a:pPr>
            <a:r>
              <a:rPr lang="pl-PL" sz="2200" dirty="0">
                <a:latin typeface="Calibri" panose="020F0502020204030204" pitchFamily="34" charset="0"/>
              </a:rPr>
              <a:t>Beneficjent nie może być uznany za </a:t>
            </a:r>
            <a:r>
              <a:rPr lang="pl-PL" sz="2200" dirty="0" smtClean="0">
                <a:latin typeface="Calibri" panose="020F0502020204030204" pitchFamily="34" charset="0"/>
              </a:rPr>
              <a:t>mikro-, małe </a:t>
            </a:r>
            <a:r>
              <a:rPr lang="pl-PL" sz="2200" dirty="0">
                <a:latin typeface="Calibri" panose="020F0502020204030204" pitchFamily="34" charset="0"/>
              </a:rPr>
              <a:t>lub średnie przedsiębiorstwo, jeżeli </a:t>
            </a:r>
            <a:r>
              <a:rPr lang="pl-PL" sz="2200" u="sng" dirty="0">
                <a:latin typeface="Calibri" panose="020F0502020204030204" pitchFamily="34" charset="0"/>
              </a:rPr>
              <a:t>25%</a:t>
            </a:r>
            <a:r>
              <a:rPr lang="pl-PL" sz="2200" dirty="0">
                <a:latin typeface="Calibri" panose="020F0502020204030204" pitchFamily="34" charset="0"/>
              </a:rPr>
              <a:t> lub więcej jego kapitału lub głosów jest kontrolowane bezpośrednio lub pośrednio, łącznie lub indywidualnie, przez </a:t>
            </a:r>
            <a:r>
              <a:rPr lang="pl-PL" sz="2200" u="sng" dirty="0">
                <a:latin typeface="Calibri" panose="020F0502020204030204" pitchFamily="34" charset="0"/>
              </a:rPr>
              <a:t>jeden lub kilka podmiotów publicznych</a:t>
            </a:r>
            <a:r>
              <a:rPr lang="pl-PL" sz="2200" dirty="0" smtClean="0">
                <a:latin typeface="Calibri" panose="020F0502020204030204" pitchFamily="34" charset="0"/>
              </a:rPr>
              <a:t>.</a:t>
            </a:r>
          </a:p>
          <a:p>
            <a:pPr marL="0" indent="0" algn="just">
              <a:lnSpc>
                <a:spcPct val="120000"/>
              </a:lnSpc>
              <a:buNone/>
            </a:pPr>
            <a:endParaRPr lang="pl-PL" sz="2200" dirty="0">
              <a:latin typeface="Calibri" panose="020F0502020204030204" pitchFamily="34" charset="0"/>
            </a:endParaRPr>
          </a:p>
          <a:p>
            <a:pPr marL="0" indent="0" algn="just">
              <a:lnSpc>
                <a:spcPct val="120000"/>
              </a:lnSpc>
              <a:buNone/>
            </a:pPr>
            <a:endParaRPr lang="pl-PL" sz="2200" dirty="0" smtClean="0">
              <a:latin typeface="Calibri" panose="020F0502020204030204" pitchFamily="34" charset="0"/>
            </a:endParaRPr>
          </a:p>
          <a:p>
            <a:pPr marL="0" indent="0" algn="just">
              <a:lnSpc>
                <a:spcPct val="120000"/>
              </a:lnSpc>
              <a:buNone/>
            </a:pPr>
            <a:endParaRPr lang="pl-PL" sz="2200" dirty="0">
              <a:latin typeface="Calibri" panose="020F0502020204030204" pitchFamily="34" charset="0"/>
            </a:endParaRPr>
          </a:p>
          <a:p>
            <a:pPr marL="0" indent="0" algn="just">
              <a:lnSpc>
                <a:spcPct val="120000"/>
              </a:lnSpc>
              <a:buNone/>
            </a:pPr>
            <a:endParaRPr lang="pl-PL" sz="2200" dirty="0">
              <a:latin typeface="Calibri" panose="020F0502020204030204" pitchFamily="34" charset="0"/>
            </a:endParaRPr>
          </a:p>
        </p:txBody>
      </p:sp>
    </p:spTree>
    <p:extLst>
      <p:ext uri="{BB962C8B-B14F-4D97-AF65-F5344CB8AC3E}">
        <p14:creationId xmlns:p14="http://schemas.microsoft.com/office/powerpoint/2010/main" val="10159281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78069" y="2545161"/>
            <a:ext cx="8387862" cy="2113465"/>
          </a:xfrm>
        </p:spPr>
        <p:txBody>
          <a:bodyPr wrap="square">
            <a:noAutofit/>
          </a:bodyPr>
          <a:lstStyle/>
          <a:p>
            <a:pPr marL="0" indent="0" algn="just">
              <a:lnSpc>
                <a:spcPct val="120000"/>
              </a:lnSpc>
              <a:buNone/>
            </a:pPr>
            <a:r>
              <a:rPr lang="pl-PL" sz="2200" dirty="0" smtClean="0">
                <a:latin typeface="Calibri" panose="020F0502020204030204" pitchFamily="34" charset="0"/>
              </a:rPr>
              <a:t>Przedsiębiorstwa niezależne, powiązane i partnerskie:</a:t>
            </a:r>
          </a:p>
          <a:p>
            <a:pPr marL="0" indent="0" algn="just">
              <a:lnSpc>
                <a:spcPct val="120000"/>
              </a:lnSpc>
              <a:buNone/>
            </a:pPr>
            <a:endParaRPr lang="pl-PL" sz="2200" dirty="0" smtClean="0">
              <a:latin typeface="Calibri" panose="020F0502020204030204" pitchFamily="34" charset="0"/>
            </a:endParaRPr>
          </a:p>
          <a:p>
            <a:pPr algn="just">
              <a:lnSpc>
                <a:spcPct val="120000"/>
              </a:lnSpc>
            </a:pPr>
            <a:r>
              <a:rPr lang="pl-PL" sz="2200" dirty="0">
                <a:latin typeface="Calibri" panose="020F0502020204030204" pitchFamily="34" charset="0"/>
              </a:rPr>
              <a:t>Aby ustalić dane </a:t>
            </a:r>
            <a:r>
              <a:rPr lang="pl-PL" sz="2200" dirty="0" smtClean="0">
                <a:latin typeface="Calibri" panose="020F0502020204030204" pitchFamily="34" charset="0"/>
              </a:rPr>
              <a:t>beneficjenta (liczba pracowników, roczny obrót, całkowity roczny bilans), </a:t>
            </a:r>
            <a:r>
              <a:rPr lang="pl-PL" sz="2200" dirty="0">
                <a:latin typeface="Calibri" panose="020F0502020204030204" pitchFamily="34" charset="0"/>
              </a:rPr>
              <a:t>należy </a:t>
            </a:r>
            <a:r>
              <a:rPr lang="pl-PL" sz="2200" dirty="0" smtClean="0">
                <a:latin typeface="Calibri" panose="020F0502020204030204" pitchFamily="34" charset="0"/>
              </a:rPr>
              <a:t>określić</a:t>
            </a:r>
            <a:r>
              <a:rPr lang="pl-PL" sz="2200" dirty="0">
                <a:latin typeface="Calibri" panose="020F0502020204030204" pitchFamily="34" charset="0"/>
              </a:rPr>
              <a:t>, czy </a:t>
            </a:r>
            <a:r>
              <a:rPr lang="pl-PL" sz="2200" dirty="0" smtClean="0">
                <a:latin typeface="Calibri" panose="020F0502020204030204" pitchFamily="34" charset="0"/>
              </a:rPr>
              <a:t>jest on </a:t>
            </a:r>
            <a:r>
              <a:rPr lang="pl-PL" sz="2200" dirty="0">
                <a:latin typeface="Calibri" panose="020F0502020204030204" pitchFamily="34" charset="0"/>
              </a:rPr>
              <a:t>przedsiębiorstwem niezależnym, partnerskim czy związanym. Aby to uczynić, trzeba uwzględnić wszelkie związki z innymi przedsiębiorstwami</a:t>
            </a:r>
            <a:r>
              <a:rPr lang="pl-PL" sz="2200" dirty="0" smtClean="0">
                <a:latin typeface="Calibri" panose="020F0502020204030204" pitchFamily="34" charset="0"/>
              </a:rPr>
              <a:t>.</a:t>
            </a:r>
          </a:p>
          <a:p>
            <a:pPr algn="just">
              <a:lnSpc>
                <a:spcPct val="120000"/>
              </a:lnSpc>
            </a:pPr>
            <a:endParaRPr lang="pl-PL" sz="2200" dirty="0">
              <a:latin typeface="Calibri" panose="020F0502020204030204" pitchFamily="34" charset="0"/>
            </a:endParaRPr>
          </a:p>
          <a:p>
            <a:pPr algn="just">
              <a:lnSpc>
                <a:spcPct val="120000"/>
              </a:lnSpc>
            </a:pPr>
            <a:endParaRPr lang="pl-PL" sz="2200" dirty="0" smtClean="0">
              <a:latin typeface="Calibri" panose="020F0502020204030204" pitchFamily="34" charset="0"/>
            </a:endParaRPr>
          </a:p>
          <a:p>
            <a:pPr marL="0" indent="0" algn="just">
              <a:buNone/>
            </a:pPr>
            <a:endParaRPr lang="pl-PL" sz="2200" dirty="0" smtClean="0"/>
          </a:p>
        </p:txBody>
      </p:sp>
    </p:spTree>
    <p:extLst>
      <p:ext uri="{BB962C8B-B14F-4D97-AF65-F5344CB8AC3E}">
        <p14:creationId xmlns:p14="http://schemas.microsoft.com/office/powerpoint/2010/main" val="17600546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37392" y="1140643"/>
            <a:ext cx="8563708" cy="4656842"/>
          </a:xfrm>
        </p:spPr>
        <p:txBody>
          <a:bodyPr wrap="square">
            <a:normAutofit/>
          </a:bodyPr>
          <a:lstStyle/>
          <a:p>
            <a:pPr marL="0" indent="0" algn="just">
              <a:lnSpc>
                <a:spcPct val="100000"/>
              </a:lnSpc>
              <a:buNone/>
            </a:pPr>
            <a:r>
              <a:rPr lang="pl-PL" sz="2400" dirty="0" smtClean="0">
                <a:latin typeface="Calibri" panose="020F0502020204030204" pitchFamily="34" charset="0"/>
              </a:rPr>
              <a:t>Przedsiębiorstwo niezależne:</a:t>
            </a:r>
          </a:p>
          <a:p>
            <a:pPr marL="0" indent="0" algn="just">
              <a:lnSpc>
                <a:spcPct val="100000"/>
              </a:lnSpc>
              <a:buNone/>
            </a:pPr>
            <a:endParaRPr lang="pl-PL" sz="2400" dirty="0">
              <a:latin typeface="Calibri" panose="020F0502020204030204" pitchFamily="34" charset="0"/>
            </a:endParaRPr>
          </a:p>
          <a:p>
            <a:pPr marL="182563" lvl="0" indent="-182563" algn="just">
              <a:lnSpc>
                <a:spcPct val="100000"/>
              </a:lnSpc>
              <a:buFont typeface="Arial" panose="020B0604020202020204" pitchFamily="34" charset="0"/>
              <a:buChar char="•"/>
            </a:pPr>
            <a:r>
              <a:rPr lang="pl-PL" sz="2400" dirty="0" smtClean="0">
                <a:latin typeface="Calibri" panose="020F0502020204030204" pitchFamily="34" charset="0"/>
              </a:rPr>
              <a:t>przedsiębiorstwo </a:t>
            </a:r>
            <a:r>
              <a:rPr lang="pl-PL" sz="2400" dirty="0">
                <a:latin typeface="Calibri" panose="020F0502020204030204" pitchFamily="34" charset="0"/>
              </a:rPr>
              <a:t>w pełni </a:t>
            </a:r>
            <a:r>
              <a:rPr lang="pl-PL" sz="2400" dirty="0" smtClean="0">
                <a:latin typeface="Calibri" panose="020F0502020204030204" pitchFamily="34" charset="0"/>
              </a:rPr>
              <a:t>samodzielne, </a:t>
            </a:r>
            <a:r>
              <a:rPr lang="pl-PL" sz="2400" dirty="0">
                <a:latin typeface="Calibri" panose="020F0502020204030204" pitchFamily="34" charset="0"/>
              </a:rPr>
              <a:t>tj. nie posiada udziałów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w </a:t>
            </a:r>
            <a:r>
              <a:rPr lang="pl-PL" sz="2400" dirty="0">
                <a:latin typeface="Calibri" panose="020F0502020204030204" pitchFamily="34" charset="0"/>
              </a:rPr>
              <a:t>innych przedsiębiorstwach, a inne przedsiębiorstwa nie posiadają w nim udziałów</a:t>
            </a:r>
            <a:r>
              <a:rPr lang="pl-PL" sz="2400" dirty="0" smtClean="0">
                <a:latin typeface="Calibri" panose="020F0502020204030204" pitchFamily="34" charset="0"/>
              </a:rPr>
              <a:t>;</a:t>
            </a:r>
          </a:p>
          <a:p>
            <a:pPr marL="182563" lvl="0" indent="-182563" algn="just">
              <a:lnSpc>
                <a:spcPct val="100000"/>
              </a:lnSpc>
              <a:buFont typeface="Arial" panose="020B0604020202020204" pitchFamily="34" charset="0"/>
              <a:buChar char="•"/>
            </a:pPr>
            <a:endParaRPr lang="pl-PL" sz="2400" dirty="0">
              <a:latin typeface="Calibri" panose="020F0502020204030204" pitchFamily="34" charset="0"/>
            </a:endParaRPr>
          </a:p>
          <a:p>
            <a:pPr marL="182563" lvl="0" indent="-182563" algn="just">
              <a:lnSpc>
                <a:spcPct val="100000"/>
              </a:lnSpc>
              <a:buFont typeface="Arial" panose="020B0604020202020204" pitchFamily="34" charset="0"/>
              <a:buChar char="•"/>
            </a:pPr>
            <a:r>
              <a:rPr lang="pl-PL" sz="2400" dirty="0">
                <a:latin typeface="Calibri" panose="020F0502020204030204" pitchFamily="34" charset="0"/>
              </a:rPr>
              <a:t>posiada poniżej 25% kapitału lub głosów (w zależności, która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z </a:t>
            </a:r>
            <a:r>
              <a:rPr lang="pl-PL" sz="2400" dirty="0">
                <a:latin typeface="Calibri" panose="020F0502020204030204" pitchFamily="34" charset="0"/>
              </a:rPr>
              <a:t>tych wielkości jest większa) w jednym lub kilku innych przedsiębiorstwach, a/lub inne przedsiębiorstwa posiadają poniżej 25% kapitału lub głosów (w zależności, która z tych wielkości jest większa) w tym przedsiębiorstwie. </a:t>
            </a:r>
          </a:p>
          <a:p>
            <a:pPr marL="0" indent="0">
              <a:lnSpc>
                <a:spcPct val="100000"/>
              </a:lnSpc>
              <a:buNone/>
            </a:pPr>
            <a:endParaRPr lang="pl-PL" sz="2400" dirty="0"/>
          </a:p>
        </p:txBody>
      </p:sp>
    </p:spTree>
    <p:extLst>
      <p:ext uri="{BB962C8B-B14F-4D97-AF65-F5344CB8AC3E}">
        <p14:creationId xmlns:p14="http://schemas.microsoft.com/office/powerpoint/2010/main" val="22878857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1015" y="1065228"/>
            <a:ext cx="8774723" cy="4817097"/>
          </a:xfrm>
        </p:spPr>
        <p:txBody>
          <a:bodyPr wrap="square">
            <a:normAutofit fontScale="25000" lnSpcReduction="20000"/>
          </a:bodyPr>
          <a:lstStyle/>
          <a:p>
            <a:pPr marL="0" indent="0" algn="just">
              <a:buNone/>
            </a:pPr>
            <a:endParaRPr lang="pl-PL" dirty="0" smtClean="0">
              <a:latin typeface="Calibri" panose="020F0502020204030204" pitchFamily="34" charset="0"/>
            </a:endParaRPr>
          </a:p>
          <a:p>
            <a:pPr algn="just">
              <a:lnSpc>
                <a:spcPct val="120000"/>
              </a:lnSpc>
            </a:pPr>
            <a:endParaRPr lang="pl-PL" sz="4800" dirty="0" smtClean="0">
              <a:latin typeface="Calibri" panose="020F0502020204030204" pitchFamily="34" charset="0"/>
            </a:endParaRPr>
          </a:p>
          <a:p>
            <a:pPr algn="just">
              <a:lnSpc>
                <a:spcPct val="120000"/>
              </a:lnSpc>
            </a:pPr>
            <a:r>
              <a:rPr lang="pl-PL" sz="6800" dirty="0" smtClean="0">
                <a:latin typeface="Calibri" panose="020F0502020204030204" pitchFamily="34" charset="0"/>
              </a:rPr>
              <a:t>Przedsiębiorstwo </a:t>
            </a:r>
            <a:r>
              <a:rPr lang="pl-PL" sz="6800" dirty="0">
                <a:latin typeface="Calibri" panose="020F0502020204030204" pitchFamily="34" charset="0"/>
              </a:rPr>
              <a:t>może zostać </a:t>
            </a:r>
            <a:r>
              <a:rPr lang="pl-PL" sz="6800" dirty="0" smtClean="0">
                <a:latin typeface="Calibri" panose="020F0502020204030204" pitchFamily="34" charset="0"/>
              </a:rPr>
              <a:t>zakwalifikowane </a:t>
            </a:r>
            <a:r>
              <a:rPr lang="pl-PL" sz="6800" dirty="0">
                <a:latin typeface="Calibri" panose="020F0502020204030204" pitchFamily="34" charset="0"/>
              </a:rPr>
              <a:t>jako </a:t>
            </a:r>
            <a:r>
              <a:rPr lang="pl-PL" sz="6800" dirty="0" smtClean="0">
                <a:latin typeface="Calibri" panose="020F0502020204030204" pitchFamily="34" charset="0"/>
              </a:rPr>
              <a:t>przedsiębiorstwo samodzielne, </a:t>
            </a:r>
            <a:r>
              <a:rPr lang="pl-PL" sz="6800" dirty="0">
                <a:latin typeface="Calibri" panose="020F0502020204030204" pitchFamily="34" charset="0"/>
              </a:rPr>
              <a:t>nawet jeśli wartość progowa wynosząca 25% kapitału lub głosów została osiągnięta albo przekroczona przez poniższych inwestorów</a:t>
            </a:r>
            <a:r>
              <a:rPr lang="pl-PL" sz="6800" dirty="0" smtClean="0">
                <a:latin typeface="Calibri" panose="020F0502020204030204" pitchFamily="34" charset="0"/>
              </a:rPr>
              <a:t>:</a:t>
            </a:r>
          </a:p>
          <a:p>
            <a:pPr algn="just">
              <a:lnSpc>
                <a:spcPct val="120000"/>
              </a:lnSpc>
            </a:pPr>
            <a:endParaRPr lang="pl-PL" sz="800" dirty="0">
              <a:latin typeface="Calibri" panose="020F0502020204030204" pitchFamily="34" charset="0"/>
            </a:endParaRPr>
          </a:p>
          <a:p>
            <a:pPr marL="182563" lvl="0" indent="-182563" algn="just">
              <a:lnSpc>
                <a:spcPct val="120000"/>
              </a:lnSpc>
              <a:buFont typeface="Arial" panose="020B0604020202020204" pitchFamily="34" charset="0"/>
              <a:buChar char="•"/>
            </a:pPr>
            <a:r>
              <a:rPr lang="pl-PL" sz="6800" dirty="0">
                <a:latin typeface="Calibri" panose="020F0502020204030204" pitchFamily="34" charset="0"/>
              </a:rPr>
              <a:t>publiczne korporacje inwestycyjne, spółki kapitałowe podwyższonego ryzyka, osoby fizyczne </a:t>
            </a:r>
            <a:r>
              <a:rPr lang="pl-PL" sz="6800" dirty="0" smtClean="0">
                <a:latin typeface="Calibri" panose="020F0502020204030204" pitchFamily="34" charset="0"/>
              </a:rPr>
              <a:t/>
            </a:r>
            <a:br>
              <a:rPr lang="pl-PL" sz="6800" dirty="0" smtClean="0">
                <a:latin typeface="Calibri" panose="020F0502020204030204" pitchFamily="34" charset="0"/>
              </a:rPr>
            </a:br>
            <a:r>
              <a:rPr lang="pl-PL" sz="6800" dirty="0" smtClean="0">
                <a:latin typeface="Calibri" panose="020F0502020204030204" pitchFamily="34" charset="0"/>
              </a:rPr>
              <a:t>lub </a:t>
            </a:r>
            <a:r>
              <a:rPr lang="pl-PL" sz="6800" dirty="0">
                <a:latin typeface="Calibri" panose="020F0502020204030204" pitchFamily="34" charset="0"/>
              </a:rPr>
              <a:t>grupy osób prowadzące regularną działalność inwestycyjną podwyższonego ryzyka, które inwestują kapitał własny w przedsiębiorstwa nienotowane na giełdzie, tzw. anioły biznesu</a:t>
            </a:r>
            <a:r>
              <a:rPr lang="pl-PL" sz="6800" dirty="0" smtClean="0">
                <a:latin typeface="Calibri" panose="020F0502020204030204" pitchFamily="34" charset="0"/>
              </a:rPr>
              <a:t>;</a:t>
            </a:r>
          </a:p>
          <a:p>
            <a:pPr marL="182563" lvl="0" indent="-182563" algn="just">
              <a:lnSpc>
                <a:spcPct val="120000"/>
              </a:lnSpc>
              <a:buFont typeface="Arial" panose="020B0604020202020204" pitchFamily="34" charset="0"/>
              <a:buChar char="•"/>
            </a:pPr>
            <a:endParaRPr lang="pl-PL" sz="800" dirty="0">
              <a:latin typeface="Calibri" panose="020F0502020204030204" pitchFamily="34" charset="0"/>
            </a:endParaRPr>
          </a:p>
          <a:p>
            <a:pPr marL="182563" lvl="0" indent="-182563" algn="just">
              <a:lnSpc>
                <a:spcPct val="120000"/>
              </a:lnSpc>
              <a:buFont typeface="Arial" panose="020B0604020202020204" pitchFamily="34" charset="0"/>
              <a:buChar char="•"/>
            </a:pPr>
            <a:r>
              <a:rPr lang="pl-PL" sz="6800" dirty="0">
                <a:latin typeface="Calibri" panose="020F0502020204030204" pitchFamily="34" charset="0"/>
              </a:rPr>
              <a:t>uniwersytety lub niedochodowe ośrodki badawcze</a:t>
            </a:r>
            <a:r>
              <a:rPr lang="pl-PL" sz="6800" dirty="0" smtClean="0">
                <a:latin typeface="Calibri" panose="020F0502020204030204" pitchFamily="34" charset="0"/>
              </a:rPr>
              <a:t>;</a:t>
            </a:r>
          </a:p>
          <a:p>
            <a:pPr marL="182563" lvl="0" indent="-182563" algn="just">
              <a:lnSpc>
                <a:spcPct val="120000"/>
              </a:lnSpc>
              <a:buFont typeface="Arial" panose="020B0604020202020204" pitchFamily="34" charset="0"/>
              <a:buChar char="•"/>
            </a:pPr>
            <a:endParaRPr lang="pl-PL" sz="800" dirty="0">
              <a:latin typeface="Calibri" panose="020F0502020204030204" pitchFamily="34" charset="0"/>
            </a:endParaRPr>
          </a:p>
          <a:p>
            <a:pPr marL="182563" lvl="0" indent="-182563" algn="just">
              <a:lnSpc>
                <a:spcPct val="120000"/>
              </a:lnSpc>
              <a:buFont typeface="Arial" panose="020B0604020202020204" pitchFamily="34" charset="0"/>
              <a:buChar char="•"/>
            </a:pPr>
            <a:r>
              <a:rPr lang="pl-PL" sz="6800" dirty="0">
                <a:latin typeface="Calibri" panose="020F0502020204030204" pitchFamily="34" charset="0"/>
              </a:rPr>
              <a:t>inwestorzy instytucjonalni </a:t>
            </a:r>
            <a:r>
              <a:rPr lang="pl-PL" sz="6800" dirty="0" smtClean="0">
                <a:latin typeface="Calibri" panose="020F0502020204030204" pitchFamily="34" charset="0"/>
              </a:rPr>
              <a:t>(w tym regionalne fundusze rozwoju);</a:t>
            </a:r>
          </a:p>
          <a:p>
            <a:pPr marL="182563" lvl="0" indent="-182563" algn="just">
              <a:lnSpc>
                <a:spcPct val="120000"/>
              </a:lnSpc>
              <a:buFont typeface="Arial" panose="020B0604020202020204" pitchFamily="34" charset="0"/>
              <a:buChar char="•"/>
            </a:pPr>
            <a:endParaRPr lang="pl-PL" sz="800" dirty="0">
              <a:latin typeface="Calibri" panose="020F0502020204030204" pitchFamily="34" charset="0"/>
            </a:endParaRPr>
          </a:p>
          <a:p>
            <a:pPr marL="182563" lvl="0" indent="-182563" algn="just">
              <a:lnSpc>
                <a:spcPct val="120000"/>
              </a:lnSpc>
              <a:buFont typeface="Arial" panose="020B0604020202020204" pitchFamily="34" charset="0"/>
              <a:buChar char="•"/>
            </a:pPr>
            <a:r>
              <a:rPr lang="pl-PL" sz="6800" dirty="0">
                <a:latin typeface="Calibri" panose="020F0502020204030204" pitchFamily="34" charset="0"/>
              </a:rPr>
              <a:t>samorządy lokalne z rocznym budżetem nieprzekraczającym 10 milionów </a:t>
            </a:r>
            <a:r>
              <a:rPr lang="pl-PL" sz="6800" dirty="0" smtClean="0">
                <a:latin typeface="Calibri" panose="020F0502020204030204" pitchFamily="34" charset="0"/>
              </a:rPr>
              <a:t>euro oraz </a:t>
            </a:r>
            <a:r>
              <a:rPr lang="pl-PL" sz="6800" dirty="0">
                <a:latin typeface="Calibri" panose="020F0502020204030204" pitchFamily="34" charset="0"/>
              </a:rPr>
              <a:t>liczbą mieszkańców poniżej 5000.</a:t>
            </a:r>
          </a:p>
          <a:p>
            <a:pPr marL="0" indent="0" algn="just">
              <a:lnSpc>
                <a:spcPct val="120000"/>
              </a:lnSpc>
              <a:buNone/>
            </a:pPr>
            <a:endParaRPr lang="pl-PL" sz="6800" dirty="0" smtClean="0">
              <a:latin typeface="Calibri" panose="020F0502020204030204" pitchFamily="34" charset="0"/>
            </a:endParaRPr>
          </a:p>
          <a:p>
            <a:pPr marL="0" indent="0" algn="just">
              <a:lnSpc>
                <a:spcPct val="120000"/>
              </a:lnSpc>
              <a:buNone/>
            </a:pPr>
            <a:r>
              <a:rPr lang="pl-PL" sz="6800" dirty="0" smtClean="0">
                <a:latin typeface="Calibri" panose="020F0502020204030204" pitchFamily="34" charset="0"/>
              </a:rPr>
              <a:t>Można </a:t>
            </a:r>
            <a:r>
              <a:rPr lang="pl-PL" sz="6800" dirty="0">
                <a:latin typeface="Calibri" panose="020F0502020204030204" pitchFamily="34" charset="0"/>
              </a:rPr>
              <a:t>pozostać przedsiębiorstwem niezależnym, posiadając jednego lub więcej </a:t>
            </a:r>
            <a:r>
              <a:rPr lang="pl-PL" sz="6800" dirty="0" smtClean="0">
                <a:latin typeface="Calibri" panose="020F0502020204030204" pitchFamily="34" charset="0"/>
              </a:rPr>
              <a:t/>
            </a:r>
            <a:br>
              <a:rPr lang="pl-PL" sz="6800" dirty="0" smtClean="0">
                <a:latin typeface="Calibri" panose="020F0502020204030204" pitchFamily="34" charset="0"/>
              </a:rPr>
            </a:br>
            <a:r>
              <a:rPr lang="pl-PL" sz="6800" dirty="0" smtClean="0">
                <a:latin typeface="Calibri" panose="020F0502020204030204" pitchFamily="34" charset="0"/>
              </a:rPr>
              <a:t>z </a:t>
            </a:r>
            <a:r>
              <a:rPr lang="pl-PL" sz="6800" dirty="0">
                <a:latin typeface="Calibri" panose="020F0502020204030204" pitchFamily="34" charset="0"/>
              </a:rPr>
              <a:t>wymienionych powyżej inwestorów. Każdy z nich może posiadać nie więcej niż 50% udziałów </a:t>
            </a:r>
            <a:r>
              <a:rPr lang="pl-PL" sz="6800" dirty="0" smtClean="0">
                <a:latin typeface="Calibri" panose="020F0502020204030204" pitchFamily="34" charset="0"/>
              </a:rPr>
              <a:t/>
            </a:r>
            <a:br>
              <a:rPr lang="pl-PL" sz="6800" dirty="0" smtClean="0">
                <a:latin typeface="Calibri" panose="020F0502020204030204" pitchFamily="34" charset="0"/>
              </a:rPr>
            </a:br>
            <a:r>
              <a:rPr lang="pl-PL" sz="6800" dirty="0" smtClean="0">
                <a:latin typeface="Calibri" panose="020F0502020204030204" pitchFamily="34" charset="0"/>
              </a:rPr>
              <a:t>u </a:t>
            </a:r>
            <a:r>
              <a:rPr lang="pl-PL" sz="6800" dirty="0">
                <a:latin typeface="Calibri" panose="020F0502020204030204" pitchFamily="34" charset="0"/>
              </a:rPr>
              <a:t>beneficjenta</a:t>
            </a:r>
            <a:r>
              <a:rPr lang="pl-PL" sz="6800" dirty="0" smtClean="0">
                <a:latin typeface="Calibri" panose="020F0502020204030204" pitchFamily="34" charset="0"/>
              </a:rPr>
              <a:t>.</a:t>
            </a:r>
          </a:p>
          <a:p>
            <a:pPr marL="0" indent="0" algn="just">
              <a:lnSpc>
                <a:spcPct val="120000"/>
              </a:lnSpc>
              <a:buNone/>
            </a:pPr>
            <a:endParaRPr lang="pl-PL" sz="6800" dirty="0" smtClean="0">
              <a:latin typeface="Calibri" panose="020F0502020204030204" pitchFamily="34" charset="0"/>
            </a:endParaRPr>
          </a:p>
          <a:p>
            <a:pPr marL="0" indent="0" algn="just">
              <a:lnSpc>
                <a:spcPct val="120000"/>
              </a:lnSpc>
              <a:buNone/>
            </a:pPr>
            <a:r>
              <a:rPr lang="pl-PL" sz="6800" dirty="0" smtClean="0">
                <a:latin typeface="Calibri" panose="020F0502020204030204" pitchFamily="34" charset="0"/>
              </a:rPr>
              <a:t>Domniemanie: </a:t>
            </a:r>
            <a:r>
              <a:rPr lang="pl-PL" sz="6800" dirty="0">
                <a:latin typeface="Calibri" panose="020F0502020204030204" pitchFamily="34" charset="0"/>
              </a:rPr>
              <a:t>dominujący wpływ nie istnieje, jeżeli ww. inwestorzy nie angażują się bezpośrednio lub pośrednio w zarządzanie danym przedsiębiorstwem, bez uszczerbku dla ich praw jako udziałowców/akcjonariuszy.</a:t>
            </a:r>
          </a:p>
          <a:p>
            <a:pPr marL="0" indent="0" algn="just">
              <a:lnSpc>
                <a:spcPct val="120000"/>
              </a:lnSpc>
              <a:buNone/>
            </a:pPr>
            <a:endParaRPr lang="pl-PL" sz="6800" dirty="0">
              <a:latin typeface="Calibri" panose="020F0502020204030204" pitchFamily="34" charset="0"/>
            </a:endParaRPr>
          </a:p>
          <a:p>
            <a:pPr marL="0" indent="0">
              <a:buNone/>
            </a:pPr>
            <a:endParaRPr lang="pl-PL" sz="4200" dirty="0"/>
          </a:p>
        </p:txBody>
      </p:sp>
    </p:spTree>
    <p:extLst>
      <p:ext uri="{BB962C8B-B14F-4D97-AF65-F5344CB8AC3E}">
        <p14:creationId xmlns:p14="http://schemas.microsoft.com/office/powerpoint/2010/main" val="763523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901368" y="1478958"/>
            <a:ext cx="7010598" cy="4131900"/>
          </a:xfrm>
          <a:prstGeom prst="rect">
            <a:avLst/>
          </a:prstGeom>
          <a:noFill/>
        </p:spPr>
        <p:txBody>
          <a:bodyPr wrap="square">
            <a:spAutoFit/>
          </a:bodyPr>
          <a:lstStyle/>
          <a:p>
            <a:pPr algn="just">
              <a:lnSpc>
                <a:spcPct val="105000"/>
              </a:lnSpc>
              <a:defRPr/>
            </a:pPr>
            <a:r>
              <a:rPr lang="pl-PL" i="0" dirty="0">
                <a:latin typeface="Calibri" pitchFamily="34" charset="0"/>
              </a:rPr>
              <a:t>Pomoc publiczna (pomoc państwa) to wsparcie udzielane </a:t>
            </a:r>
            <a:r>
              <a:rPr lang="pl-PL" i="0" dirty="0" err="1" smtClean="0">
                <a:latin typeface="Calibri" pitchFamily="34" charset="0"/>
              </a:rPr>
              <a:t>przedsię</a:t>
            </a:r>
            <a:r>
              <a:rPr lang="pl-PL" i="0" dirty="0" smtClean="0">
                <a:latin typeface="Calibri" pitchFamily="34" charset="0"/>
              </a:rPr>
              <a:t>-</a:t>
            </a:r>
            <a:br>
              <a:rPr lang="pl-PL" i="0" dirty="0" smtClean="0">
                <a:latin typeface="Calibri" pitchFamily="34" charset="0"/>
              </a:rPr>
            </a:br>
            <a:r>
              <a:rPr lang="pl-PL" i="0" dirty="0" err="1" smtClean="0">
                <a:latin typeface="Calibri" pitchFamily="34" charset="0"/>
              </a:rPr>
              <a:t>biorstwu</a:t>
            </a:r>
            <a:r>
              <a:rPr lang="pl-PL" i="0" dirty="0" smtClean="0">
                <a:latin typeface="Calibri" pitchFamily="34" charset="0"/>
              </a:rPr>
              <a:t> </a:t>
            </a:r>
            <a:r>
              <a:rPr lang="pl-PL" i="0" dirty="0">
                <a:latin typeface="Calibri" pitchFamily="34" charset="0"/>
              </a:rPr>
              <a:t>(w rozumieniu prawa UE) w jakiejkolwiek formie, które:</a:t>
            </a:r>
          </a:p>
          <a:p>
            <a:pPr marL="285750" indent="-285750" algn="just">
              <a:lnSpc>
                <a:spcPct val="105000"/>
              </a:lnSpc>
              <a:buFont typeface="Arial" panose="020B0604020202020204" pitchFamily="34" charset="0"/>
              <a:buChar char="•"/>
              <a:defRPr/>
            </a:pPr>
            <a:endParaRPr lang="pl-PL" sz="1000" i="0" dirty="0">
              <a:latin typeface="Calibri" pitchFamily="34" charset="0"/>
            </a:endParaRPr>
          </a:p>
          <a:p>
            <a:pPr marL="285750" indent="-285750" algn="just">
              <a:lnSpc>
                <a:spcPct val="105000"/>
              </a:lnSpc>
              <a:buFont typeface="Arial" panose="020B0604020202020204" pitchFamily="34" charset="0"/>
              <a:buChar char="•"/>
              <a:defRPr/>
            </a:pPr>
            <a:r>
              <a:rPr lang="pl-PL" b="1" i="0" dirty="0">
                <a:latin typeface="Calibri" pitchFamily="34" charset="0"/>
              </a:rPr>
              <a:t>udzielane jest przedsiębiorstwu </a:t>
            </a:r>
            <a:r>
              <a:rPr lang="pl-PL" i="0" dirty="0">
                <a:latin typeface="Calibri" pitchFamily="34" charset="0"/>
              </a:rPr>
              <a:t>przez państwo lub ze źródeł państwowych</a:t>
            </a:r>
            <a:r>
              <a:rPr lang="pl-PL" i="0" dirty="0" smtClean="0">
                <a:latin typeface="Calibri" pitchFamily="34" charset="0"/>
              </a:rPr>
              <a:t>,</a:t>
            </a:r>
          </a:p>
          <a:p>
            <a:pPr marL="285750" indent="-285750" algn="just">
              <a:lnSpc>
                <a:spcPct val="105000"/>
              </a:lnSpc>
              <a:buFont typeface="Arial" panose="020B0604020202020204" pitchFamily="34" charset="0"/>
              <a:buChar char="•"/>
              <a:defRPr/>
            </a:pPr>
            <a:endParaRPr lang="pl-PL" sz="800" i="0" dirty="0">
              <a:latin typeface="Calibri" pitchFamily="34" charset="0"/>
            </a:endParaRPr>
          </a:p>
          <a:p>
            <a:pPr marL="285750" indent="-285750" algn="just">
              <a:lnSpc>
                <a:spcPct val="105000"/>
              </a:lnSpc>
              <a:buFont typeface="Arial" panose="020B0604020202020204" pitchFamily="34" charset="0"/>
              <a:buChar char="•"/>
              <a:defRPr/>
            </a:pPr>
            <a:r>
              <a:rPr lang="pl-PL" i="0" dirty="0">
                <a:latin typeface="Calibri" pitchFamily="34" charset="0"/>
              </a:rPr>
              <a:t>powoduje uzyskanie przez przedsiębiorstwo przysporzenia </a:t>
            </a:r>
            <a:r>
              <a:rPr lang="pl-PL" b="1" i="0" dirty="0">
                <a:latin typeface="Calibri" pitchFamily="34" charset="0"/>
              </a:rPr>
              <a:t>na </a:t>
            </a:r>
            <a:r>
              <a:rPr lang="pl-PL" b="1" i="0" dirty="0" err="1" smtClean="0">
                <a:latin typeface="Calibri" pitchFamily="34" charset="0"/>
              </a:rPr>
              <a:t>warun</a:t>
            </a:r>
            <a:r>
              <a:rPr lang="pl-PL" b="1" i="0" dirty="0" smtClean="0">
                <a:latin typeface="Calibri" pitchFamily="34" charset="0"/>
              </a:rPr>
              <a:t>-</a:t>
            </a:r>
            <a:br>
              <a:rPr lang="pl-PL" b="1" i="0" dirty="0" smtClean="0">
                <a:latin typeface="Calibri" pitchFamily="34" charset="0"/>
              </a:rPr>
            </a:br>
            <a:r>
              <a:rPr lang="pl-PL" b="1" i="0" dirty="0" err="1" smtClean="0">
                <a:latin typeface="Calibri" pitchFamily="34" charset="0"/>
              </a:rPr>
              <a:t>kach</a:t>
            </a:r>
            <a:r>
              <a:rPr lang="pl-PL" b="1" i="0" dirty="0" smtClean="0">
                <a:latin typeface="Calibri" pitchFamily="34" charset="0"/>
              </a:rPr>
              <a:t> </a:t>
            </a:r>
            <a:r>
              <a:rPr lang="pl-PL" b="1" i="0" dirty="0">
                <a:latin typeface="Calibri" pitchFamily="34" charset="0"/>
              </a:rPr>
              <a:t>korzystniejszych od rynkowych</a:t>
            </a:r>
            <a:r>
              <a:rPr lang="pl-PL" i="0" dirty="0" smtClean="0">
                <a:latin typeface="Calibri" pitchFamily="34" charset="0"/>
              </a:rPr>
              <a:t>,</a:t>
            </a:r>
          </a:p>
          <a:p>
            <a:pPr marL="285750" indent="-285750" algn="just">
              <a:lnSpc>
                <a:spcPct val="105000"/>
              </a:lnSpc>
              <a:buFont typeface="Arial" panose="020B0604020202020204" pitchFamily="34" charset="0"/>
              <a:buChar char="•"/>
              <a:defRPr/>
            </a:pPr>
            <a:endParaRPr lang="pl-PL" sz="800" i="0" dirty="0">
              <a:latin typeface="Calibri" pitchFamily="34" charset="0"/>
            </a:endParaRPr>
          </a:p>
          <a:p>
            <a:pPr marL="285750" indent="-285750" algn="just">
              <a:lnSpc>
                <a:spcPct val="105000"/>
              </a:lnSpc>
              <a:buFont typeface="Arial" panose="020B0604020202020204" pitchFamily="34" charset="0"/>
              <a:buChar char="•"/>
              <a:defRPr/>
            </a:pPr>
            <a:r>
              <a:rPr lang="pl-PL" b="1" i="0" dirty="0">
                <a:latin typeface="Calibri" pitchFamily="34" charset="0"/>
              </a:rPr>
              <a:t>ma charakter selektywny </a:t>
            </a:r>
            <a:r>
              <a:rPr lang="pl-PL" i="0" dirty="0">
                <a:latin typeface="Calibri" pitchFamily="34" charset="0"/>
              </a:rPr>
              <a:t>(uprzywilejowuje </a:t>
            </a:r>
            <a:r>
              <a:rPr lang="pl-PL" i="0" dirty="0" smtClean="0">
                <a:latin typeface="Calibri" pitchFamily="34" charset="0"/>
              </a:rPr>
              <a:t>określone </a:t>
            </a:r>
            <a:r>
              <a:rPr lang="pl-PL" i="0" dirty="0" err="1" smtClean="0">
                <a:latin typeface="Calibri" pitchFamily="34" charset="0"/>
              </a:rPr>
              <a:t>przedsię</a:t>
            </a:r>
            <a:r>
              <a:rPr lang="pl-PL" i="0" dirty="0" smtClean="0">
                <a:latin typeface="Calibri" pitchFamily="34" charset="0"/>
              </a:rPr>
              <a:t>-</a:t>
            </a:r>
            <a:br>
              <a:rPr lang="pl-PL" i="0" dirty="0" smtClean="0">
                <a:latin typeface="Calibri" pitchFamily="34" charset="0"/>
              </a:rPr>
            </a:br>
            <a:r>
              <a:rPr lang="pl-PL" i="0" dirty="0" smtClean="0">
                <a:latin typeface="Calibri" pitchFamily="34" charset="0"/>
              </a:rPr>
              <a:t>biorstwa </a:t>
            </a:r>
            <a:r>
              <a:rPr lang="pl-PL" i="0" dirty="0">
                <a:latin typeface="Calibri" pitchFamily="34" charset="0"/>
              </a:rPr>
              <a:t>albo produkcję określonych towarów</a:t>
            </a:r>
            <a:r>
              <a:rPr lang="pl-PL" i="0" dirty="0" smtClean="0">
                <a:latin typeface="Calibri" pitchFamily="34" charset="0"/>
              </a:rPr>
              <a:t>),</a:t>
            </a:r>
          </a:p>
          <a:p>
            <a:pPr marL="285750" indent="-285750" algn="just">
              <a:lnSpc>
                <a:spcPct val="105000"/>
              </a:lnSpc>
              <a:buFont typeface="Arial" panose="020B0604020202020204" pitchFamily="34" charset="0"/>
              <a:buChar char="•"/>
              <a:defRPr/>
            </a:pPr>
            <a:endParaRPr lang="pl-PL" sz="800" i="0" dirty="0">
              <a:latin typeface="Calibri" pitchFamily="34" charset="0"/>
            </a:endParaRPr>
          </a:p>
          <a:p>
            <a:pPr marL="285750" indent="-285750" algn="just">
              <a:lnSpc>
                <a:spcPct val="105000"/>
              </a:lnSpc>
              <a:buFont typeface="Arial" panose="020B0604020202020204" pitchFamily="34" charset="0"/>
              <a:buChar char="•"/>
              <a:defRPr/>
            </a:pPr>
            <a:r>
              <a:rPr lang="pl-PL" b="1" i="0" dirty="0">
                <a:latin typeface="Calibri" pitchFamily="34" charset="0"/>
              </a:rPr>
              <a:t>grozi zakłóceniem lub zakłóca konkurencję </a:t>
            </a:r>
            <a:r>
              <a:rPr lang="pl-PL" i="0" dirty="0">
                <a:latin typeface="Calibri" pitchFamily="34" charset="0"/>
              </a:rPr>
              <a:t>oraz wpływa na wymianę handlową między państwami członkowskimi </a:t>
            </a:r>
            <a:r>
              <a:rPr lang="pl-PL" i="0" dirty="0" smtClean="0">
                <a:latin typeface="Calibri" pitchFamily="34" charset="0"/>
              </a:rPr>
              <a:t>UE.</a:t>
            </a:r>
          </a:p>
          <a:p>
            <a:pPr marL="285750" indent="-285750" algn="just">
              <a:lnSpc>
                <a:spcPct val="105000"/>
              </a:lnSpc>
              <a:buFont typeface="Arial" panose="020B0604020202020204" pitchFamily="34" charset="0"/>
              <a:buChar char="•"/>
              <a:defRPr/>
            </a:pPr>
            <a:endParaRPr lang="pl-PL" dirty="0">
              <a:latin typeface="Calibri" pitchFamily="34" charset="0"/>
            </a:endParaRPr>
          </a:p>
          <a:p>
            <a:pPr lvl="0" algn="ctr">
              <a:lnSpc>
                <a:spcPct val="105000"/>
              </a:lnSpc>
              <a:defRPr/>
            </a:pPr>
            <a:r>
              <a:rPr lang="pl-PL" dirty="0">
                <a:latin typeface="Calibri" pitchFamily="34" charset="0"/>
              </a:rPr>
              <a:t>Orzecznictwo i praktyka decyzyjna Komisji Europejskiej</a:t>
            </a:r>
            <a:r>
              <a:rPr lang="pl-PL" dirty="0" smtClean="0">
                <a:latin typeface="Calibri" pitchFamily="34" charset="0"/>
              </a:rPr>
              <a:t>.</a:t>
            </a:r>
            <a:endParaRPr lang="pl-PL" dirty="0">
              <a:latin typeface="Calibri"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7" y="1065229"/>
            <a:ext cx="8695593" cy="4845377"/>
          </a:xfrm>
        </p:spPr>
        <p:txBody>
          <a:bodyPr wrap="square">
            <a:normAutofit fontScale="40000" lnSpcReduction="20000"/>
          </a:bodyPr>
          <a:lstStyle/>
          <a:p>
            <a:pPr marL="0" indent="0" algn="just">
              <a:lnSpc>
                <a:spcPct val="120000"/>
              </a:lnSpc>
              <a:buNone/>
            </a:pPr>
            <a:endParaRPr lang="pl-PL" sz="1500" dirty="0" smtClean="0">
              <a:latin typeface="Calibri" panose="020F0502020204030204" pitchFamily="34" charset="0"/>
            </a:endParaRPr>
          </a:p>
          <a:p>
            <a:pPr marL="0" indent="0" algn="just">
              <a:lnSpc>
                <a:spcPct val="120000"/>
              </a:lnSpc>
              <a:buNone/>
            </a:pPr>
            <a:r>
              <a:rPr lang="pl-PL" dirty="0" smtClean="0">
                <a:latin typeface="Calibri" panose="020F0502020204030204" pitchFamily="34" charset="0"/>
              </a:rPr>
              <a:t>Przedsiębiorstwa partnerskie:</a:t>
            </a:r>
          </a:p>
          <a:p>
            <a:pPr marL="0" indent="0" algn="just">
              <a:lnSpc>
                <a:spcPct val="120000"/>
              </a:lnSpc>
              <a:buNone/>
            </a:pPr>
            <a:endParaRPr lang="pl-PL" sz="3000" dirty="0">
              <a:latin typeface="Calibri" panose="020F0502020204030204" pitchFamily="34" charset="0"/>
            </a:endParaRPr>
          </a:p>
          <a:p>
            <a:pPr marL="269875" lvl="0" indent="-269875" algn="just">
              <a:lnSpc>
                <a:spcPct val="120000"/>
              </a:lnSpc>
              <a:buFont typeface="Arial" panose="020B0604020202020204" pitchFamily="34" charset="0"/>
              <a:buChar char="•"/>
            </a:pPr>
            <a:r>
              <a:rPr lang="pl-PL" dirty="0">
                <a:latin typeface="Calibri" panose="020F0502020204030204" pitchFamily="34" charset="0"/>
              </a:rPr>
              <a:t>przedsiębiorstwo działające na rynku wyższego szczebla (typu </a:t>
            </a:r>
            <a:r>
              <a:rPr lang="pl-PL" i="1" dirty="0" err="1">
                <a:latin typeface="Calibri" panose="020F0502020204030204" pitchFamily="34" charset="0"/>
              </a:rPr>
              <a:t>upstream</a:t>
            </a:r>
            <a:r>
              <a:rPr lang="pl-PL" dirty="0">
                <a:latin typeface="Calibri" panose="020F0502020204030204" pitchFamily="34" charset="0"/>
              </a:rPr>
              <a:t>) posiada, samodzielnie lub wspólnie z co najmniej jednym przedsiębiorstwem powiązanym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co </a:t>
            </a:r>
            <a:r>
              <a:rPr lang="pl-PL" dirty="0">
                <a:latin typeface="Calibri" panose="020F0502020204030204" pitchFamily="34" charset="0"/>
              </a:rPr>
              <a:t>najmniej 25% kapitału innego przedsiębiorstwa działającego na rynku niższego szczebla (typu </a:t>
            </a:r>
            <a:r>
              <a:rPr lang="pl-PL" i="1" dirty="0" err="1">
                <a:latin typeface="Calibri" panose="020F0502020204030204" pitchFamily="34" charset="0"/>
              </a:rPr>
              <a:t>downstream</a:t>
            </a:r>
            <a:r>
              <a:rPr lang="pl-PL" dirty="0">
                <a:latin typeface="Calibri" panose="020F0502020204030204" pitchFamily="34" charset="0"/>
              </a:rPr>
              <a:t>) lub praw głosu w takim przedsiębiorstwie</a:t>
            </a:r>
            <a:r>
              <a:rPr lang="pl-PL" dirty="0" smtClean="0">
                <a:latin typeface="Calibri" panose="020F0502020204030204" pitchFamily="34" charset="0"/>
              </a:rPr>
              <a:t>,</a:t>
            </a:r>
          </a:p>
          <a:p>
            <a:pPr marL="269875" lvl="0" indent="-269875" algn="just">
              <a:lnSpc>
                <a:spcPct val="120000"/>
              </a:lnSpc>
              <a:buFont typeface="Arial" panose="020B0604020202020204" pitchFamily="34" charset="0"/>
              <a:buChar char="•"/>
            </a:pPr>
            <a:endParaRPr lang="pl-PL" sz="3000" dirty="0">
              <a:latin typeface="Calibri" panose="020F0502020204030204" pitchFamily="34" charset="0"/>
            </a:endParaRPr>
          </a:p>
          <a:p>
            <a:pPr marL="269875" lvl="0" indent="-269875" algn="just">
              <a:lnSpc>
                <a:spcPct val="120000"/>
              </a:lnSpc>
              <a:buFont typeface="Arial" panose="020B0604020202020204" pitchFamily="34" charset="0"/>
              <a:buChar char="•"/>
            </a:pPr>
            <a:r>
              <a:rPr lang="pl-PL" dirty="0">
                <a:latin typeface="Calibri" panose="020F0502020204030204" pitchFamily="34" charset="0"/>
              </a:rPr>
              <a:t>przedsiębiorstwo nie jest związane z innym przedsiębiorstwem. Oznacza to między innymi, że głosy, jakie posiada w innym </a:t>
            </a:r>
            <a:r>
              <a:rPr lang="pl-PL" dirty="0" smtClean="0">
                <a:latin typeface="Calibri" panose="020F0502020204030204" pitchFamily="34" charset="0"/>
              </a:rPr>
              <a:t>przedsiębiorstwie (lub </a:t>
            </a:r>
            <a:r>
              <a:rPr lang="pl-PL" dirty="0">
                <a:latin typeface="Calibri" panose="020F0502020204030204" pitchFamily="34" charset="0"/>
              </a:rPr>
              <a:t>odwrotnie), nie przekraczają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50</a:t>
            </a:r>
            <a:r>
              <a:rPr lang="pl-PL" dirty="0">
                <a:latin typeface="Calibri" panose="020F0502020204030204" pitchFamily="34" charset="0"/>
              </a:rPr>
              <a:t>% ogólnej sumy głosów.</a:t>
            </a:r>
          </a:p>
          <a:p>
            <a:pPr lvl="0" algn="just">
              <a:lnSpc>
                <a:spcPct val="120000"/>
              </a:lnSpc>
            </a:pPr>
            <a:endParaRPr lang="pl-PL" dirty="0">
              <a:latin typeface="Calibri" panose="020F0502020204030204" pitchFamily="34" charset="0"/>
            </a:endParaRPr>
          </a:p>
          <a:p>
            <a:pPr marL="0" indent="0" algn="just">
              <a:lnSpc>
                <a:spcPct val="120000"/>
              </a:lnSpc>
              <a:buNone/>
            </a:pPr>
            <a:r>
              <a:rPr lang="pl-PL" dirty="0">
                <a:latin typeface="Calibri" panose="020F0502020204030204" pitchFamily="34" charset="0"/>
              </a:rPr>
              <a:t>W przypadku przedsiębiorstwa partnerskiego przy ustalaniu, czy kwalifikuje się ono do przyznania mu statusu MŚP, należy dodać do jego danych procent liczby osób zatrudnionych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i </a:t>
            </a:r>
            <a:r>
              <a:rPr lang="pl-PL" dirty="0">
                <a:latin typeface="Calibri" panose="020F0502020204030204" pitchFamily="34" charset="0"/>
              </a:rPr>
              <a:t>danych finansowych drugiego </a:t>
            </a:r>
            <a:r>
              <a:rPr lang="pl-PL" dirty="0" smtClean="0">
                <a:latin typeface="Calibri" panose="020F0502020204030204" pitchFamily="34" charset="0"/>
              </a:rPr>
              <a:t>przedsiębiorstwa </a:t>
            </a:r>
            <a:r>
              <a:rPr lang="pl-PL" dirty="0">
                <a:latin typeface="Calibri" panose="020F0502020204030204" pitchFamily="34" charset="0"/>
              </a:rPr>
              <a:t>znajdującego się bezpośrednio na wyższym lub niższym szczeblu </a:t>
            </a:r>
            <a:r>
              <a:rPr lang="pl-PL" dirty="0" smtClean="0">
                <a:latin typeface="Calibri" panose="020F0502020204030204" pitchFamily="34" charset="0"/>
              </a:rPr>
              <a:t>rynku w </a:t>
            </a:r>
            <a:r>
              <a:rPr lang="pl-PL" dirty="0">
                <a:latin typeface="Calibri" panose="020F0502020204030204" pitchFamily="34" charset="0"/>
              </a:rPr>
              <a:t>stosunku do danego </a:t>
            </a:r>
            <a:r>
              <a:rPr lang="pl-PL" dirty="0" smtClean="0">
                <a:latin typeface="Calibri" panose="020F0502020204030204" pitchFamily="34" charset="0"/>
              </a:rPr>
              <a:t>przedsiębiorstwa. </a:t>
            </a:r>
            <a:r>
              <a:rPr lang="pl-PL" dirty="0">
                <a:latin typeface="Calibri" panose="020F0502020204030204" pitchFamily="34" charset="0"/>
              </a:rPr>
              <a:t>Procent ten odzwierciedla posiadany </a:t>
            </a:r>
            <a:r>
              <a:rPr lang="pl-PL" dirty="0" smtClean="0">
                <a:latin typeface="Calibri" panose="020F0502020204030204" pitchFamily="34" charset="0"/>
              </a:rPr>
              <a:t>proporcjonalny </a:t>
            </a:r>
            <a:r>
              <a:rPr lang="pl-PL" dirty="0">
                <a:latin typeface="Calibri" panose="020F0502020204030204" pitchFamily="34" charset="0"/>
              </a:rPr>
              <a:t>udział w kapitale lub w głosach (w zależności, który jest większy</a:t>
            </a:r>
            <a:r>
              <a:rPr lang="pl-PL" dirty="0" smtClean="0">
                <a:latin typeface="Calibri" panose="020F0502020204030204" pitchFamily="34" charset="0"/>
              </a:rPr>
              <a:t>).</a:t>
            </a:r>
          </a:p>
          <a:p>
            <a:pPr marL="0" indent="0" algn="just">
              <a:lnSpc>
                <a:spcPct val="120000"/>
              </a:lnSpc>
              <a:buNone/>
            </a:pPr>
            <a:endParaRPr lang="pl-PL" dirty="0">
              <a:latin typeface="Calibri" panose="020F0502020204030204" pitchFamily="34" charset="0"/>
            </a:endParaRPr>
          </a:p>
        </p:txBody>
      </p:sp>
    </p:spTree>
    <p:extLst>
      <p:ext uri="{BB962C8B-B14F-4D97-AF65-F5344CB8AC3E}">
        <p14:creationId xmlns:p14="http://schemas.microsoft.com/office/powerpoint/2010/main" val="36477709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8" y="1036947"/>
            <a:ext cx="8704384" cy="4854805"/>
          </a:xfrm>
        </p:spPr>
        <p:txBody>
          <a:bodyPr wrap="square">
            <a:normAutofit fontScale="92500" lnSpcReduction="10000"/>
          </a:bodyPr>
          <a:lstStyle/>
          <a:p>
            <a:pPr marL="0" indent="0" algn="just">
              <a:lnSpc>
                <a:spcPct val="110000"/>
              </a:lnSpc>
              <a:buNone/>
            </a:pPr>
            <a:endParaRPr lang="pl-PL" sz="1000" dirty="0" smtClean="0">
              <a:latin typeface="Calibri" panose="020F0502020204030204" pitchFamily="34" charset="0"/>
            </a:endParaRPr>
          </a:p>
          <a:p>
            <a:pPr marL="0" indent="0" algn="just">
              <a:lnSpc>
                <a:spcPct val="110000"/>
              </a:lnSpc>
              <a:buNone/>
            </a:pPr>
            <a:r>
              <a:rPr lang="pl-PL" sz="2400" dirty="0" smtClean="0">
                <a:latin typeface="Calibri" panose="020F0502020204030204" pitchFamily="34" charset="0"/>
              </a:rPr>
              <a:t>Przedsiębiorstwa powiązane:</a:t>
            </a:r>
          </a:p>
          <a:p>
            <a:pPr marL="0" indent="0" algn="just">
              <a:lnSpc>
                <a:spcPct val="110000"/>
              </a:lnSpc>
              <a:buNone/>
            </a:pPr>
            <a:endParaRPr lang="pl-PL" sz="800" dirty="0">
              <a:latin typeface="Calibri" panose="020F0502020204030204" pitchFamily="34" charset="0"/>
            </a:endParaRPr>
          </a:p>
          <a:p>
            <a:pPr marL="269875" lvl="0" indent="-269875" algn="just">
              <a:lnSpc>
                <a:spcPct val="110000"/>
              </a:lnSpc>
              <a:buFont typeface="Arial" panose="020B0604020202020204" pitchFamily="34" charset="0"/>
              <a:buChar char="•"/>
            </a:pPr>
            <a:r>
              <a:rPr lang="pl-PL" sz="2400" dirty="0">
                <a:latin typeface="Calibri" panose="020F0502020204030204" pitchFamily="34" charset="0"/>
              </a:rPr>
              <a:t>przedsiębiorstwo posiada większość głosów przysługujących udziałowcom lub wspólnikom w innym przedsiębiorstwie</a:t>
            </a:r>
            <a:r>
              <a:rPr lang="pl-PL" sz="2400" dirty="0" smtClean="0">
                <a:latin typeface="Calibri" panose="020F0502020204030204" pitchFamily="34" charset="0"/>
              </a:rPr>
              <a:t>;</a:t>
            </a:r>
          </a:p>
          <a:p>
            <a:pPr lvl="0" algn="just">
              <a:lnSpc>
                <a:spcPct val="110000"/>
              </a:lnSpc>
            </a:pPr>
            <a:endParaRPr lang="pl-PL" sz="800" dirty="0">
              <a:latin typeface="Calibri" panose="020F0502020204030204" pitchFamily="34" charset="0"/>
            </a:endParaRPr>
          </a:p>
          <a:p>
            <a:pPr marL="269875" lvl="0" indent="-269875" algn="just">
              <a:lnSpc>
                <a:spcPct val="110000"/>
              </a:lnSpc>
              <a:buFont typeface="Arial" panose="020B0604020202020204" pitchFamily="34" charset="0"/>
              <a:buChar char="•"/>
            </a:pPr>
            <a:r>
              <a:rPr lang="pl-PL" sz="2400" dirty="0">
                <a:latin typeface="Calibri" panose="020F0502020204030204" pitchFamily="34" charset="0"/>
              </a:rPr>
              <a:t>przedsiębiorstwo ma prawo wyznaczyć lub odwołać większość członków organu administracyjnego, zarządzającego lub </a:t>
            </a:r>
            <a:r>
              <a:rPr lang="pl-PL" sz="2400" dirty="0" smtClean="0">
                <a:latin typeface="Calibri" panose="020F0502020204030204" pitchFamily="34" charset="0"/>
              </a:rPr>
              <a:t>nadzorczego </a:t>
            </a:r>
            <a:r>
              <a:rPr lang="pl-PL" sz="2400" dirty="0">
                <a:latin typeface="Calibri" panose="020F0502020204030204" pitchFamily="34" charset="0"/>
              </a:rPr>
              <a:t>innego przedsiębiorstwa</a:t>
            </a:r>
            <a:r>
              <a:rPr lang="pl-PL" sz="2400" dirty="0" smtClean="0">
                <a:latin typeface="Calibri" panose="020F0502020204030204" pitchFamily="34" charset="0"/>
              </a:rPr>
              <a:t>;</a:t>
            </a:r>
          </a:p>
          <a:p>
            <a:pPr marL="269875" lvl="0" indent="-269875" algn="just">
              <a:lnSpc>
                <a:spcPct val="110000"/>
              </a:lnSpc>
              <a:buFont typeface="Arial" panose="020B0604020202020204" pitchFamily="34" charset="0"/>
              <a:buChar char="•"/>
            </a:pPr>
            <a:endParaRPr lang="pl-PL" sz="800" dirty="0">
              <a:latin typeface="Calibri" panose="020F0502020204030204" pitchFamily="34" charset="0"/>
            </a:endParaRPr>
          </a:p>
          <a:p>
            <a:pPr marL="269875" lvl="0" indent="-269875" algn="just">
              <a:lnSpc>
                <a:spcPct val="110000"/>
              </a:lnSpc>
              <a:buFont typeface="Arial" panose="020B0604020202020204" pitchFamily="34" charset="0"/>
              <a:buChar char="•"/>
            </a:pPr>
            <a:r>
              <a:rPr lang="pl-PL" sz="2400" dirty="0">
                <a:latin typeface="Calibri" panose="020F0502020204030204" pitchFamily="34" charset="0"/>
              </a:rPr>
              <a:t>przedsiębiorstwo ma prawo wywierać dominujący wpływ na inne przedsiębiorstwo zgodnie z umową zawartą z tym przedsiębiorstwem lub postanowieniem w jego dokumencie założycielskim lub statucie</a:t>
            </a:r>
            <a:r>
              <a:rPr lang="pl-PL" sz="2400" dirty="0" smtClean="0">
                <a:latin typeface="Calibri" panose="020F0502020204030204" pitchFamily="34" charset="0"/>
              </a:rPr>
              <a:t>;</a:t>
            </a:r>
          </a:p>
          <a:p>
            <a:pPr marL="269875" lvl="0" indent="-269875" algn="just">
              <a:lnSpc>
                <a:spcPct val="110000"/>
              </a:lnSpc>
              <a:buFont typeface="Arial" panose="020B0604020202020204" pitchFamily="34" charset="0"/>
              <a:buChar char="•"/>
            </a:pPr>
            <a:endParaRPr lang="pl-PL" sz="800" dirty="0">
              <a:latin typeface="Calibri" panose="020F0502020204030204" pitchFamily="34" charset="0"/>
            </a:endParaRPr>
          </a:p>
          <a:p>
            <a:pPr marL="269875" lvl="0" indent="-269875" algn="just">
              <a:lnSpc>
                <a:spcPct val="110000"/>
              </a:lnSpc>
              <a:buFont typeface="Arial" panose="020B0604020202020204" pitchFamily="34" charset="0"/>
              <a:buChar char="•"/>
            </a:pPr>
            <a:r>
              <a:rPr lang="pl-PL" sz="2400" dirty="0">
                <a:latin typeface="Calibri" panose="020F0502020204030204" pitchFamily="34" charset="0"/>
              </a:rPr>
              <a:t>przedsiębiorstwo jest w stanie kontrolować samodzielnie, zgodnie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z </a:t>
            </a:r>
            <a:r>
              <a:rPr lang="pl-PL" sz="2400" dirty="0">
                <a:latin typeface="Calibri" panose="020F0502020204030204" pitchFamily="34" charset="0"/>
              </a:rPr>
              <a:t>umową, większość głosów udziałowców lub członków w innym przedsiębiorstwie.</a:t>
            </a:r>
          </a:p>
          <a:p>
            <a:pPr marL="0" indent="0">
              <a:buNone/>
            </a:pPr>
            <a:endParaRPr lang="pl-PL" sz="2400" dirty="0"/>
          </a:p>
        </p:txBody>
      </p:sp>
    </p:spTree>
    <p:extLst>
      <p:ext uri="{BB962C8B-B14F-4D97-AF65-F5344CB8AC3E}">
        <p14:creationId xmlns:p14="http://schemas.microsoft.com/office/powerpoint/2010/main" val="10077399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73377" y="1074655"/>
            <a:ext cx="8634953" cy="4798243"/>
          </a:xfrm>
        </p:spPr>
        <p:txBody>
          <a:bodyPr wrap="square">
            <a:normAutofit/>
          </a:bodyPr>
          <a:lstStyle/>
          <a:p>
            <a:pPr marL="0" indent="0" algn="just">
              <a:lnSpc>
                <a:spcPct val="100000"/>
              </a:lnSpc>
              <a:buNone/>
            </a:pPr>
            <a:r>
              <a:rPr lang="pl-PL" sz="2400" dirty="0" smtClean="0">
                <a:latin typeface="Calibri" panose="020F0502020204030204" pitchFamily="34" charset="0"/>
              </a:rPr>
              <a:t>Powiązania za pośrednictwem osób fizycznych:</a:t>
            </a:r>
          </a:p>
          <a:p>
            <a:pPr marL="0" indent="0" algn="just">
              <a:lnSpc>
                <a:spcPct val="100000"/>
              </a:lnSpc>
              <a:buNone/>
            </a:pPr>
            <a:endParaRPr lang="pl-PL" sz="2400" dirty="0" smtClean="0">
              <a:latin typeface="Calibri" panose="020F0502020204030204" pitchFamily="34" charset="0"/>
            </a:endParaRPr>
          </a:p>
          <a:p>
            <a:pPr algn="just">
              <a:lnSpc>
                <a:spcPct val="100000"/>
              </a:lnSpc>
            </a:pPr>
            <a:r>
              <a:rPr lang="pl-PL" sz="2400" dirty="0" smtClean="0">
                <a:latin typeface="Calibri" panose="020F0502020204030204" pitchFamily="34" charset="0"/>
              </a:rPr>
              <a:t>Powiązania za pośrednictwem osób fizycznych będących przedsiębiorstwami;</a:t>
            </a:r>
          </a:p>
          <a:p>
            <a:pPr algn="just">
              <a:lnSpc>
                <a:spcPct val="100000"/>
              </a:lnSpc>
            </a:pPr>
            <a:endParaRPr lang="pl-PL" sz="2400" dirty="0" smtClean="0">
              <a:latin typeface="Calibri" panose="020F0502020204030204" pitchFamily="34" charset="0"/>
            </a:endParaRPr>
          </a:p>
          <a:p>
            <a:pPr algn="just">
              <a:lnSpc>
                <a:spcPct val="100000"/>
              </a:lnSpc>
            </a:pPr>
            <a:r>
              <a:rPr lang="pl-PL" sz="2400" dirty="0" smtClean="0">
                <a:latin typeface="Calibri" panose="020F0502020204030204" pitchFamily="34" charset="0"/>
              </a:rPr>
              <a:t>Inne powiązania za pośrednictwem osób fizycznych: przedsiębiorstwa </a:t>
            </a:r>
            <a:r>
              <a:rPr lang="pl-PL" sz="2400" dirty="0">
                <a:latin typeface="Calibri" panose="020F0502020204030204" pitchFamily="34" charset="0"/>
              </a:rPr>
              <a:t>pozostające w jednym z takich związków </a:t>
            </a:r>
            <a:r>
              <a:rPr lang="pl-PL" sz="2400" dirty="0" smtClean="0">
                <a:latin typeface="Calibri" panose="020F0502020204030204" pitchFamily="34" charset="0"/>
              </a:rPr>
              <a:t>jak wskazane poprzednio </a:t>
            </a:r>
            <a:br>
              <a:rPr lang="pl-PL" sz="2400" dirty="0" smtClean="0">
                <a:latin typeface="Calibri" panose="020F0502020204030204" pitchFamily="34" charset="0"/>
              </a:rPr>
            </a:br>
            <a:r>
              <a:rPr lang="pl-PL" sz="2400" dirty="0" smtClean="0">
                <a:latin typeface="Calibri" panose="020F0502020204030204" pitchFamily="34" charset="0"/>
              </a:rPr>
              <a:t>dla przedsiębiorstw powiązanych z </a:t>
            </a:r>
            <a:r>
              <a:rPr lang="pl-PL" sz="2400" dirty="0">
                <a:latin typeface="Calibri" panose="020F0502020204030204" pitchFamily="34" charset="0"/>
              </a:rPr>
              <a:t>osobą fizyczną lub grupą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osób </a:t>
            </a:r>
            <a:r>
              <a:rPr lang="pl-PL" sz="2400" dirty="0">
                <a:latin typeface="Calibri" panose="020F0502020204030204" pitchFamily="34" charset="0"/>
              </a:rPr>
              <a:t>fizycznych działających wspólnie również traktuje się jak przedsiębiorstwa powiązane, jeżeli prowadzą swoją działalność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lub </a:t>
            </a:r>
            <a:r>
              <a:rPr lang="pl-PL" sz="2400" dirty="0">
                <a:latin typeface="Calibri" panose="020F0502020204030204" pitchFamily="34" charset="0"/>
              </a:rPr>
              <a:t>część działalności na tym samym właściwym rynku lub rynkach pokrewnych.</a:t>
            </a:r>
          </a:p>
          <a:p>
            <a:pPr marL="0" indent="0">
              <a:lnSpc>
                <a:spcPct val="100000"/>
              </a:lnSpc>
              <a:buNone/>
            </a:pPr>
            <a:endParaRPr lang="pl-PL" sz="2400" dirty="0"/>
          </a:p>
        </p:txBody>
      </p:sp>
    </p:spTree>
    <p:extLst>
      <p:ext uri="{BB962C8B-B14F-4D97-AF65-F5344CB8AC3E}">
        <p14:creationId xmlns:p14="http://schemas.microsoft.com/office/powerpoint/2010/main" val="24839895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6815" y="1046375"/>
            <a:ext cx="8672207" cy="4535785"/>
          </a:xfrm>
        </p:spPr>
        <p:txBody>
          <a:bodyPr wrap="square">
            <a:noAutofit/>
          </a:bodyPr>
          <a:lstStyle/>
          <a:p>
            <a:pPr marL="0" indent="0" algn="just">
              <a:buNone/>
            </a:pPr>
            <a:endParaRPr lang="pl-PL" sz="1800" b="1" dirty="0" smtClean="0">
              <a:latin typeface="Calibri" panose="020F0502020204030204" pitchFamily="34" charset="0"/>
            </a:endParaRPr>
          </a:p>
          <a:p>
            <a:pPr marL="0" indent="0" algn="just">
              <a:lnSpc>
                <a:spcPct val="100000"/>
              </a:lnSpc>
              <a:buNone/>
            </a:pPr>
            <a:r>
              <a:rPr lang="pl-PL" sz="2200" b="1" dirty="0" smtClean="0">
                <a:latin typeface="Calibri" panose="020F0502020204030204" pitchFamily="34" charset="0"/>
              </a:rPr>
              <a:t>Ustalenie, co to jest rynek właściwy oraz rynki pokrewne:</a:t>
            </a:r>
          </a:p>
          <a:p>
            <a:pPr algn="just">
              <a:lnSpc>
                <a:spcPct val="100000"/>
              </a:lnSpc>
            </a:pPr>
            <a:endParaRPr lang="pl-PL" sz="1400" dirty="0" smtClean="0">
              <a:latin typeface="Calibri" panose="020F0502020204030204" pitchFamily="34" charset="0"/>
            </a:endParaRPr>
          </a:p>
          <a:p>
            <a:pPr algn="just">
              <a:lnSpc>
                <a:spcPct val="100000"/>
              </a:lnSpc>
            </a:pPr>
            <a:r>
              <a:rPr lang="pl-PL" sz="2200" dirty="0" smtClean="0">
                <a:latin typeface="Calibri" panose="020F0502020204030204" pitchFamily="34" charset="0"/>
              </a:rPr>
              <a:t>Rynek właściwy: wymiar produktowy i geograficzny:</a:t>
            </a:r>
          </a:p>
          <a:p>
            <a:pPr algn="just">
              <a:lnSpc>
                <a:spcPct val="100000"/>
              </a:lnSpc>
            </a:pPr>
            <a:endParaRPr lang="pl-PL" sz="1200" dirty="0" smtClean="0">
              <a:latin typeface="Calibri" panose="020F0502020204030204" pitchFamily="34" charset="0"/>
            </a:endParaRPr>
          </a:p>
          <a:p>
            <a:pPr algn="just">
              <a:lnSpc>
                <a:spcPct val="100000"/>
              </a:lnSpc>
              <a:buFont typeface="Wingdings" panose="05000000000000000000" pitchFamily="2" charset="2"/>
              <a:buChar char="v"/>
            </a:pPr>
            <a:r>
              <a:rPr lang="pl-PL" sz="2200" dirty="0" smtClean="0">
                <a:latin typeface="Calibri" panose="020F0502020204030204" pitchFamily="34" charset="0"/>
              </a:rPr>
              <a:t> </a:t>
            </a:r>
            <a:r>
              <a:rPr lang="pl-PL" sz="2200" b="1" dirty="0" smtClean="0">
                <a:latin typeface="Calibri" panose="020F0502020204030204" pitchFamily="34" charset="0"/>
              </a:rPr>
              <a:t>Właściwy rynek asortymentowy </a:t>
            </a:r>
            <a:r>
              <a:rPr lang="pl-PL" sz="2200" dirty="0" smtClean="0">
                <a:latin typeface="Calibri" panose="020F0502020204030204" pitchFamily="34" charset="0"/>
              </a:rPr>
              <a:t>- rynek produktów/usług, które </a:t>
            </a:r>
            <a:br>
              <a:rPr lang="pl-PL" sz="2200" dirty="0" smtClean="0">
                <a:latin typeface="Calibri" panose="020F0502020204030204" pitchFamily="34" charset="0"/>
              </a:rPr>
            </a:br>
            <a:r>
              <a:rPr lang="pl-PL" sz="2200" dirty="0" smtClean="0">
                <a:latin typeface="Calibri" panose="020F0502020204030204" pitchFamily="34" charset="0"/>
              </a:rPr>
              <a:t>z punktu widzenia konsumenta są dla siebie substytutami,</a:t>
            </a:r>
          </a:p>
          <a:p>
            <a:pPr algn="just">
              <a:lnSpc>
                <a:spcPct val="100000"/>
              </a:lnSpc>
            </a:pPr>
            <a:endParaRPr lang="pl-PL" sz="1200" dirty="0" smtClean="0">
              <a:latin typeface="Calibri" panose="020F0502020204030204" pitchFamily="34" charset="0"/>
            </a:endParaRPr>
          </a:p>
          <a:p>
            <a:pPr algn="just">
              <a:lnSpc>
                <a:spcPct val="100000"/>
              </a:lnSpc>
              <a:buFont typeface="Wingdings" panose="05000000000000000000" pitchFamily="2" charset="2"/>
              <a:buChar char="v"/>
            </a:pPr>
            <a:r>
              <a:rPr lang="pl-PL" sz="2200" dirty="0" smtClean="0">
                <a:latin typeface="Calibri" panose="020F0502020204030204" pitchFamily="34" charset="0"/>
              </a:rPr>
              <a:t> </a:t>
            </a:r>
            <a:r>
              <a:rPr lang="pl-PL" sz="2200" b="1" dirty="0" smtClean="0">
                <a:latin typeface="Calibri" panose="020F0502020204030204" pitchFamily="34" charset="0"/>
              </a:rPr>
              <a:t>Właściwy </a:t>
            </a:r>
            <a:r>
              <a:rPr lang="pl-PL" sz="2200" b="1" dirty="0">
                <a:latin typeface="Calibri" panose="020F0502020204030204" pitchFamily="34" charset="0"/>
              </a:rPr>
              <a:t>rynek geograficzny </a:t>
            </a:r>
            <a:r>
              <a:rPr lang="pl-PL" sz="2200" dirty="0">
                <a:latin typeface="Calibri" panose="020F0502020204030204" pitchFamily="34" charset="0"/>
              </a:rPr>
              <a:t>obejmuje obszar, na </a:t>
            </a:r>
            <a:r>
              <a:rPr lang="pl-PL" sz="2200" dirty="0" smtClean="0">
                <a:latin typeface="Calibri" panose="020F0502020204030204" pitchFamily="34" charset="0"/>
              </a:rPr>
              <a:t>którym dane </a:t>
            </a:r>
            <a:r>
              <a:rPr lang="pl-PL" sz="2200" dirty="0">
                <a:latin typeface="Calibri" panose="020F0502020204030204" pitchFamily="34" charset="0"/>
              </a:rPr>
              <a:t>przedsiębiorstwa uczestniczą w podaży i popycie </a:t>
            </a:r>
            <a:r>
              <a:rPr lang="pl-PL" sz="2200" dirty="0" smtClean="0">
                <a:latin typeface="Calibri" panose="020F0502020204030204" pitchFamily="34" charset="0"/>
              </a:rPr>
              <a:t>na produkty </a:t>
            </a:r>
            <a:r>
              <a:rPr lang="pl-PL" sz="2200" dirty="0">
                <a:latin typeface="Calibri" panose="020F0502020204030204" pitchFamily="34" charset="0"/>
              </a:rPr>
              <a:t>lub usługi,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na </a:t>
            </a:r>
            <a:r>
              <a:rPr lang="pl-PL" sz="2200" dirty="0">
                <a:latin typeface="Calibri" panose="020F0502020204030204" pitchFamily="34" charset="0"/>
              </a:rPr>
              <a:t>którym warunki konkurencji </a:t>
            </a:r>
            <a:r>
              <a:rPr lang="pl-PL" sz="2200" dirty="0" smtClean="0">
                <a:latin typeface="Calibri" panose="020F0502020204030204" pitchFamily="34" charset="0"/>
              </a:rPr>
              <a:t>są wystarczająco </a:t>
            </a:r>
            <a:r>
              <a:rPr lang="pl-PL" sz="2200" dirty="0">
                <a:latin typeface="Calibri" panose="020F0502020204030204" pitchFamily="34" charset="0"/>
              </a:rPr>
              <a:t>jednorodne, oraz który może zostać </a:t>
            </a:r>
            <a:r>
              <a:rPr lang="pl-PL" sz="2200" dirty="0" smtClean="0">
                <a:latin typeface="Calibri" panose="020F0502020204030204" pitchFamily="34" charset="0"/>
              </a:rPr>
              <a:t>odróżniony od  sąsiadujących </a:t>
            </a:r>
            <a:r>
              <a:rPr lang="pl-PL" sz="2200" dirty="0">
                <a:latin typeface="Calibri" panose="020F0502020204030204" pitchFamily="34" charset="0"/>
              </a:rPr>
              <a:t>obszarów ze względu na to,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że warunki </a:t>
            </a:r>
            <a:r>
              <a:rPr lang="pl-PL" sz="2200" dirty="0">
                <a:latin typeface="Calibri" panose="020F0502020204030204" pitchFamily="34" charset="0"/>
              </a:rPr>
              <a:t>konkurencji na tym obszarze znacznie się </a:t>
            </a:r>
            <a:r>
              <a:rPr lang="pl-PL" sz="2200" dirty="0" smtClean="0">
                <a:latin typeface="Calibri" panose="020F0502020204030204" pitchFamily="34" charset="0"/>
              </a:rPr>
              <a:t>różnią.</a:t>
            </a:r>
          </a:p>
          <a:p>
            <a:pPr marL="0" indent="0" algn="just">
              <a:lnSpc>
                <a:spcPct val="100000"/>
              </a:lnSpc>
              <a:buNone/>
            </a:pPr>
            <a:endParaRPr lang="pl-PL" sz="1600" dirty="0">
              <a:latin typeface="Calibri" panose="020F0502020204030204" pitchFamily="34" charset="0"/>
            </a:endParaRPr>
          </a:p>
          <a:p>
            <a:pPr marL="0" indent="0" algn="just">
              <a:lnSpc>
                <a:spcPct val="100000"/>
              </a:lnSpc>
              <a:buNone/>
            </a:pPr>
            <a:r>
              <a:rPr lang="pl-PL" sz="2200" dirty="0" smtClean="0">
                <a:latin typeface="Calibri" panose="020F0502020204030204" pitchFamily="34" charset="0"/>
              </a:rPr>
              <a:t>Wyznaczanie rynków zgodnie z Obwieszczeniem </a:t>
            </a:r>
            <a:r>
              <a:rPr lang="pl-PL" sz="2200" dirty="0">
                <a:latin typeface="Calibri" panose="020F0502020204030204" pitchFamily="34" charset="0"/>
              </a:rPr>
              <a:t>Komisji w sprawie definicji rynku właściwego do celów wspólnotowego prawa konkurencji (</a:t>
            </a:r>
            <a:r>
              <a:rPr lang="pl-PL" sz="2200" dirty="0" err="1" smtClean="0">
                <a:latin typeface="Calibri" panose="020F0502020204030204" pitchFamily="34" charset="0"/>
              </a:rPr>
              <a:t>Dz.Urz</a:t>
            </a:r>
            <a:r>
              <a:rPr lang="pl-PL" sz="2200" dirty="0">
                <a:latin typeface="Calibri" panose="020F0502020204030204" pitchFamily="34" charset="0"/>
              </a:rPr>
              <a:t>. WE C 372 z 09.12.1997, s. 2</a:t>
            </a:r>
            <a:r>
              <a:rPr lang="pl-PL" sz="2200" dirty="0" smtClean="0">
                <a:latin typeface="Calibri" panose="020F0502020204030204" pitchFamily="34" charset="0"/>
              </a:rPr>
              <a:t>).</a:t>
            </a:r>
          </a:p>
        </p:txBody>
      </p:sp>
    </p:spTree>
    <p:extLst>
      <p:ext uri="{BB962C8B-B14F-4D97-AF65-F5344CB8AC3E}">
        <p14:creationId xmlns:p14="http://schemas.microsoft.com/office/powerpoint/2010/main" val="8454972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90145" y="1074656"/>
            <a:ext cx="8598878" cy="4713402"/>
          </a:xfrm>
        </p:spPr>
        <p:txBody>
          <a:bodyPr wrap="square">
            <a:normAutofit/>
          </a:bodyPr>
          <a:lstStyle/>
          <a:p>
            <a:pPr marL="0" indent="0" algn="just">
              <a:lnSpc>
                <a:spcPct val="100000"/>
              </a:lnSpc>
              <a:buNone/>
            </a:pPr>
            <a:r>
              <a:rPr lang="pl-PL" sz="2400" dirty="0">
                <a:latin typeface="Calibri" panose="020F0502020204030204" pitchFamily="34" charset="0"/>
              </a:rPr>
              <a:t>Za „rynek pokrewny” uważa się rynek dla danego produktu lub usługi znajdujący się bezpośrednio na wyższym lub niższym szczeblu rynku w stosunku do właściwego rynku</a:t>
            </a:r>
            <a:r>
              <a:rPr lang="pl-PL" sz="2400" dirty="0" smtClean="0">
                <a:latin typeface="Calibri" panose="020F0502020204030204" pitchFamily="34" charset="0"/>
              </a:rPr>
              <a:t>.</a:t>
            </a:r>
          </a:p>
          <a:p>
            <a:pPr marL="0" indent="0" algn="just">
              <a:lnSpc>
                <a:spcPct val="100000"/>
              </a:lnSpc>
              <a:buNone/>
            </a:pPr>
            <a:endParaRPr lang="pl-PL" sz="2400" dirty="0">
              <a:latin typeface="Calibri" panose="020F0502020204030204" pitchFamily="34" charset="0"/>
            </a:endParaRPr>
          </a:p>
          <a:p>
            <a:pPr marL="0" indent="0" algn="just">
              <a:lnSpc>
                <a:spcPct val="100000"/>
              </a:lnSpc>
              <a:buNone/>
            </a:pPr>
            <a:r>
              <a:rPr lang="pl-PL" sz="2400" b="1" dirty="0" smtClean="0">
                <a:latin typeface="Calibri" panose="020F0502020204030204" pitchFamily="34" charset="0"/>
              </a:rPr>
              <a:t>Przykład: </a:t>
            </a:r>
            <a:r>
              <a:rPr lang="pl-PL" sz="2400" dirty="0" smtClean="0">
                <a:latin typeface="Calibri" panose="020F0502020204030204" pitchFamily="34" charset="0"/>
              </a:rPr>
              <a:t>rynek producentów szczoteczek do zębów (rynek </a:t>
            </a:r>
            <a:r>
              <a:rPr lang="pl-PL" sz="2400" i="1" dirty="0" err="1" smtClean="0">
                <a:latin typeface="Calibri" panose="020F0502020204030204" pitchFamily="34" charset="0"/>
              </a:rPr>
              <a:t>upstream</a:t>
            </a:r>
            <a:r>
              <a:rPr lang="pl-PL" sz="2400" dirty="0" smtClean="0">
                <a:latin typeface="Calibri" panose="020F0502020204030204" pitchFamily="34" charset="0"/>
              </a:rPr>
              <a:t>) - </a:t>
            </a:r>
            <a:r>
              <a:rPr lang="pl-PL" sz="2400" u="sng" dirty="0" smtClean="0">
                <a:latin typeface="Calibri" panose="020F0502020204030204" pitchFamily="34" charset="0"/>
              </a:rPr>
              <a:t>rynek hurtowy szczoteczek do zębów (rynek badany)</a:t>
            </a:r>
            <a:r>
              <a:rPr lang="pl-PL" sz="2400" dirty="0" smtClean="0">
                <a:latin typeface="Calibri" panose="020F0502020204030204" pitchFamily="34" charset="0"/>
              </a:rPr>
              <a:t> - rynek detaliczny szczoteczek do zębów (rynek </a:t>
            </a:r>
            <a:r>
              <a:rPr lang="pl-PL" sz="2400" i="1" dirty="0" err="1" smtClean="0">
                <a:latin typeface="Calibri" panose="020F0502020204030204" pitchFamily="34" charset="0"/>
              </a:rPr>
              <a:t>downstream</a:t>
            </a:r>
            <a:r>
              <a:rPr lang="pl-PL" sz="2400" dirty="0" smtClean="0">
                <a:latin typeface="Calibri" panose="020F0502020204030204" pitchFamily="34" charset="0"/>
              </a:rPr>
              <a:t>).</a:t>
            </a:r>
          </a:p>
          <a:p>
            <a:pPr marL="0" indent="0" algn="just">
              <a:buNone/>
            </a:pPr>
            <a:endParaRPr lang="pl-PL" sz="2400" dirty="0">
              <a:latin typeface="Calibri" panose="020F0502020204030204" pitchFamily="34" charset="0"/>
            </a:endParaRPr>
          </a:p>
          <a:p>
            <a:pPr marL="0" indent="0">
              <a:buNone/>
            </a:pPr>
            <a:endParaRPr lang="pl-PL" dirty="0"/>
          </a:p>
        </p:txBody>
      </p:sp>
    </p:spTree>
    <p:extLst>
      <p:ext uri="{BB962C8B-B14F-4D97-AF65-F5344CB8AC3E}">
        <p14:creationId xmlns:p14="http://schemas.microsoft.com/office/powerpoint/2010/main" val="3694489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1058779"/>
            <a:ext cx="8414238" cy="4841507"/>
          </a:xfrm>
        </p:spPr>
        <p:txBody>
          <a:bodyPr wrap="square">
            <a:normAutofit/>
          </a:bodyPr>
          <a:lstStyle/>
          <a:p>
            <a:pPr marL="0" indent="0" algn="just">
              <a:lnSpc>
                <a:spcPct val="100000"/>
              </a:lnSpc>
              <a:buNone/>
            </a:pPr>
            <a:r>
              <a:rPr lang="pl-PL" sz="2600" dirty="0" smtClean="0">
                <a:latin typeface="Calibri" panose="020F0502020204030204" pitchFamily="34" charset="0"/>
              </a:rPr>
              <a:t>Uproszczone badanie rynku właściwego według orzecznictwa NSA:</a:t>
            </a:r>
          </a:p>
          <a:p>
            <a:pPr marL="0" indent="0" algn="just">
              <a:lnSpc>
                <a:spcPct val="100000"/>
              </a:lnSpc>
              <a:buNone/>
            </a:pPr>
            <a:endParaRPr lang="pl-PL" sz="2600" dirty="0" smtClean="0">
              <a:latin typeface="Calibri" panose="020F0502020204030204" pitchFamily="34" charset="0"/>
            </a:endParaRPr>
          </a:p>
          <a:p>
            <a:pPr marL="0" indent="0" algn="just">
              <a:lnSpc>
                <a:spcPct val="100000"/>
              </a:lnSpc>
              <a:buNone/>
            </a:pPr>
            <a:r>
              <a:rPr lang="pl-PL" sz="2600" dirty="0" smtClean="0">
                <a:latin typeface="Calibri" panose="020F0502020204030204" pitchFamily="34" charset="0"/>
              </a:rPr>
              <a:t>Dwa przedsiębiorstwa prowadzą działalność na tym samym rynku geograficznym, ponieważ </a:t>
            </a:r>
            <a:r>
              <a:rPr lang="pl-PL" sz="2600" dirty="0">
                <a:latin typeface="Calibri" panose="020F0502020204030204" pitchFamily="34" charset="0"/>
              </a:rPr>
              <a:t>prowadzą działalność </a:t>
            </a:r>
            <a:r>
              <a:rPr lang="pl-PL" sz="2600" dirty="0" smtClean="0">
                <a:latin typeface="Calibri" panose="020F0502020204030204" pitchFamily="34" charset="0"/>
              </a:rPr>
              <a:t/>
            </a:r>
            <a:br>
              <a:rPr lang="pl-PL" sz="2600" dirty="0" smtClean="0">
                <a:latin typeface="Calibri" panose="020F0502020204030204" pitchFamily="34" charset="0"/>
              </a:rPr>
            </a:br>
            <a:r>
              <a:rPr lang="pl-PL" sz="2600" dirty="0" smtClean="0">
                <a:latin typeface="Calibri" panose="020F0502020204030204" pitchFamily="34" charset="0"/>
              </a:rPr>
              <a:t>na </a:t>
            </a:r>
            <a:r>
              <a:rPr lang="pl-PL" sz="2600" dirty="0">
                <a:latin typeface="Calibri" panose="020F0502020204030204" pitchFamily="34" charset="0"/>
              </a:rPr>
              <a:t>terenie </a:t>
            </a:r>
            <a:r>
              <a:rPr lang="pl-PL" sz="2600" u="sng" dirty="0" smtClean="0">
                <a:latin typeface="Calibri" panose="020F0502020204030204" pitchFamily="34" charset="0"/>
              </a:rPr>
              <a:t>tego samego województwa</a:t>
            </a:r>
            <a:r>
              <a:rPr lang="pl-PL" sz="2600" dirty="0" smtClean="0">
                <a:latin typeface="Calibri" panose="020F0502020204030204" pitchFamily="34" charset="0"/>
              </a:rPr>
              <a:t>, </a:t>
            </a:r>
            <a:r>
              <a:rPr lang="pl-PL" sz="2600" dirty="0">
                <a:latin typeface="Calibri" panose="020F0502020204030204" pitchFamily="34" charset="0"/>
              </a:rPr>
              <a:t>jak i na tym samym rynku asortymentowym, </a:t>
            </a:r>
            <a:r>
              <a:rPr lang="pl-PL" sz="2600" u="sng" dirty="0">
                <a:latin typeface="Calibri" panose="020F0502020204030204" pitchFamily="34" charset="0"/>
              </a:rPr>
              <a:t>skoro pewne profile działalności gospodarczej obu firm (PKD) pokrywają się</a:t>
            </a:r>
            <a:r>
              <a:rPr lang="pl-PL" sz="2600" dirty="0">
                <a:latin typeface="Calibri" panose="020F0502020204030204" pitchFamily="34" charset="0"/>
              </a:rPr>
              <a:t> według ich dokumentów rejestrowych.</a:t>
            </a:r>
            <a:r>
              <a:rPr lang="pl-PL" sz="2600" dirty="0" smtClean="0">
                <a:latin typeface="Calibri" panose="020F0502020204030204" pitchFamily="34" charset="0"/>
              </a:rPr>
              <a:t> </a:t>
            </a:r>
          </a:p>
          <a:p>
            <a:pPr marL="0" indent="0" algn="just">
              <a:lnSpc>
                <a:spcPct val="100000"/>
              </a:lnSpc>
              <a:buNone/>
            </a:pPr>
            <a:endParaRPr lang="pl-PL" sz="2600" dirty="0">
              <a:latin typeface="Calibri" panose="020F0502020204030204" pitchFamily="34" charset="0"/>
            </a:endParaRPr>
          </a:p>
          <a:p>
            <a:pPr marL="0" indent="0" algn="just">
              <a:lnSpc>
                <a:spcPct val="100000"/>
              </a:lnSpc>
              <a:buNone/>
            </a:pPr>
            <a:r>
              <a:rPr lang="pl-PL" sz="2600" dirty="0" smtClean="0">
                <a:latin typeface="Calibri" panose="020F0502020204030204" pitchFamily="34" charset="0"/>
              </a:rPr>
              <a:t>Wyrok NSA z 9 lipca 2014 r., sygn. II GSK 896/13.</a:t>
            </a:r>
          </a:p>
          <a:p>
            <a:pPr marL="0" indent="0">
              <a:lnSpc>
                <a:spcPct val="100000"/>
              </a:lnSpc>
              <a:buNone/>
            </a:pPr>
            <a:endParaRPr lang="pl-PL" sz="2600" dirty="0"/>
          </a:p>
        </p:txBody>
      </p:sp>
    </p:spTree>
    <p:extLst>
      <p:ext uri="{BB962C8B-B14F-4D97-AF65-F5344CB8AC3E}">
        <p14:creationId xmlns:p14="http://schemas.microsoft.com/office/powerpoint/2010/main" val="21725286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92231" y="1140643"/>
            <a:ext cx="8512404" cy="4694549"/>
          </a:xfrm>
        </p:spPr>
        <p:txBody>
          <a:bodyPr wrap="square">
            <a:normAutofit fontScale="25000" lnSpcReduction="20000"/>
          </a:bodyPr>
          <a:lstStyle/>
          <a:p>
            <a:pPr marL="0" indent="0" algn="just">
              <a:lnSpc>
                <a:spcPct val="120000"/>
              </a:lnSpc>
              <a:buNone/>
            </a:pPr>
            <a:r>
              <a:rPr lang="pl-PL" sz="8000" b="1" u="sng" dirty="0" smtClean="0">
                <a:latin typeface="Calibri" panose="020F0502020204030204" pitchFamily="34" charset="0"/>
              </a:rPr>
              <a:t>Przykład:</a:t>
            </a:r>
            <a:r>
              <a:rPr lang="pl-PL" sz="8000" dirty="0" smtClean="0">
                <a:latin typeface="Calibri" panose="020F0502020204030204" pitchFamily="34" charset="0"/>
              </a:rPr>
              <a:t> powiązania </a:t>
            </a:r>
            <a:r>
              <a:rPr lang="pl-PL" sz="8000" dirty="0">
                <a:latin typeface="Calibri" panose="020F0502020204030204" pitchFamily="34" charset="0"/>
              </a:rPr>
              <a:t>osobowe i pozostałe związki pomiędzy </a:t>
            </a:r>
            <a:r>
              <a:rPr lang="pl-PL" sz="8000" dirty="0" err="1" smtClean="0">
                <a:latin typeface="Calibri" panose="020F0502020204030204" pitchFamily="34" charset="0"/>
              </a:rPr>
              <a:t>spółkąHaTeFo</a:t>
            </a:r>
            <a:r>
              <a:rPr lang="pl-PL" sz="8000" dirty="0" smtClean="0">
                <a:latin typeface="Calibri" panose="020F0502020204030204" pitchFamily="34" charset="0"/>
              </a:rPr>
              <a:t> </a:t>
            </a:r>
            <a:r>
              <a:rPr lang="pl-PL" sz="8000" dirty="0">
                <a:latin typeface="Calibri" panose="020F0502020204030204" pitchFamily="34" charset="0"/>
              </a:rPr>
              <a:t>oraz Spółką </a:t>
            </a:r>
            <a:r>
              <a:rPr lang="pl-PL" sz="8000" dirty="0" smtClean="0">
                <a:latin typeface="Calibri" panose="020F0502020204030204" pitchFamily="34" charset="0"/>
              </a:rPr>
              <a:t>X (wyrok TSUE w sprawie C-110/13):</a:t>
            </a:r>
          </a:p>
          <a:p>
            <a:pPr marL="0" indent="0" algn="just">
              <a:lnSpc>
                <a:spcPct val="120000"/>
              </a:lnSpc>
              <a:buNone/>
            </a:pPr>
            <a:endParaRPr lang="pl-PL" sz="4000" dirty="0">
              <a:latin typeface="Calibri" panose="020F0502020204030204" pitchFamily="34" charset="0"/>
            </a:endParaRPr>
          </a:p>
          <a:p>
            <a:pPr marL="182563" indent="-182563" algn="just">
              <a:lnSpc>
                <a:spcPct val="120000"/>
              </a:lnSpc>
              <a:buFont typeface="Arial" panose="020B0604020202020204" pitchFamily="34" charset="0"/>
              <a:buChar char="•"/>
            </a:pPr>
            <a:r>
              <a:rPr lang="pl-PL" sz="8000" dirty="0">
                <a:latin typeface="Calibri" panose="020F0502020204030204" pitchFamily="34" charset="0"/>
              </a:rPr>
              <a:t>Powiązania osobowe: </a:t>
            </a:r>
            <a:r>
              <a:rPr lang="pl-PL" sz="8000" b="1" dirty="0">
                <a:latin typeface="Calibri" panose="020F0502020204030204" pitchFamily="34" charset="0"/>
              </a:rPr>
              <a:t>X </a:t>
            </a:r>
            <a:r>
              <a:rPr lang="pl-PL" sz="8000" dirty="0">
                <a:latin typeface="Calibri" panose="020F0502020204030204" pitchFamily="34" charset="0"/>
              </a:rPr>
              <a:t>(Zarząd: A, C; Akcjonariat: A </a:t>
            </a:r>
            <a:r>
              <a:rPr lang="pl-PL" sz="8000" dirty="0" smtClean="0">
                <a:latin typeface="Calibri" panose="020F0502020204030204" pitchFamily="34" charset="0"/>
              </a:rPr>
              <a:t>- </a:t>
            </a:r>
            <a:r>
              <a:rPr lang="pl-PL" sz="8000" dirty="0">
                <a:latin typeface="Calibri" panose="020F0502020204030204" pitchFamily="34" charset="0"/>
              </a:rPr>
              <a:t>50%, D </a:t>
            </a:r>
            <a:r>
              <a:rPr lang="pl-PL" sz="8000" dirty="0" smtClean="0">
                <a:latin typeface="Calibri" panose="020F0502020204030204" pitchFamily="34" charset="0"/>
              </a:rPr>
              <a:t>- </a:t>
            </a:r>
            <a:r>
              <a:rPr lang="pl-PL" sz="8000" dirty="0">
                <a:latin typeface="Calibri" panose="020F0502020204030204" pitchFamily="34" charset="0"/>
              </a:rPr>
              <a:t>50% (matka </a:t>
            </a:r>
            <a:r>
              <a:rPr lang="pl-PL" sz="8000" dirty="0" smtClean="0">
                <a:latin typeface="Calibri" panose="020F0502020204030204" pitchFamily="34" charset="0"/>
              </a:rPr>
              <a:t>A)); </a:t>
            </a:r>
            <a:r>
              <a:rPr lang="pl-PL" sz="8000" b="1" dirty="0" err="1">
                <a:latin typeface="Calibri" panose="020F0502020204030204" pitchFamily="34" charset="0"/>
              </a:rPr>
              <a:t>Hatefo</a:t>
            </a:r>
            <a:r>
              <a:rPr lang="pl-PL" sz="8000" b="1" dirty="0">
                <a:latin typeface="Calibri" panose="020F0502020204030204" pitchFamily="34" charset="0"/>
              </a:rPr>
              <a:t>: </a:t>
            </a:r>
            <a:r>
              <a:rPr lang="pl-PL" sz="8000" dirty="0">
                <a:latin typeface="Calibri" panose="020F0502020204030204" pitchFamily="34" charset="0"/>
              </a:rPr>
              <a:t>(Zarząd: A, C; Akcjonariat: A </a:t>
            </a:r>
            <a:r>
              <a:rPr lang="pl-PL" sz="8000" dirty="0" smtClean="0">
                <a:latin typeface="Calibri" panose="020F0502020204030204" pitchFamily="34" charset="0"/>
              </a:rPr>
              <a:t>- </a:t>
            </a:r>
            <a:r>
              <a:rPr lang="pl-PL" sz="8000" dirty="0">
                <a:latin typeface="Calibri" panose="020F0502020204030204" pitchFamily="34" charset="0"/>
              </a:rPr>
              <a:t>24,8%, B </a:t>
            </a:r>
            <a:r>
              <a:rPr lang="pl-PL" sz="8000" dirty="0" smtClean="0">
                <a:latin typeface="Calibri" panose="020F0502020204030204" pitchFamily="34" charset="0"/>
              </a:rPr>
              <a:t>- </a:t>
            </a:r>
            <a:r>
              <a:rPr lang="pl-PL" sz="8000" dirty="0">
                <a:latin typeface="Calibri" panose="020F0502020204030204" pitchFamily="34" charset="0"/>
              </a:rPr>
              <a:t>62,8% (małżonka A), C </a:t>
            </a:r>
            <a:r>
              <a:rPr lang="pl-PL" sz="8000" dirty="0" smtClean="0">
                <a:latin typeface="Calibri" panose="020F0502020204030204" pitchFamily="34" charset="0"/>
              </a:rPr>
              <a:t>- </a:t>
            </a:r>
            <a:r>
              <a:rPr lang="pl-PL" sz="8000" dirty="0">
                <a:latin typeface="Calibri" panose="020F0502020204030204" pitchFamily="34" charset="0"/>
              </a:rPr>
              <a:t>12,4 </a:t>
            </a:r>
            <a:r>
              <a:rPr lang="pl-PL" sz="8000" dirty="0" smtClean="0">
                <a:latin typeface="Calibri" panose="020F0502020204030204" pitchFamily="34" charset="0"/>
              </a:rPr>
              <a:t>%).</a:t>
            </a:r>
          </a:p>
          <a:p>
            <a:pPr marL="182563" indent="-182563" algn="just">
              <a:lnSpc>
                <a:spcPct val="120000"/>
              </a:lnSpc>
              <a:buFont typeface="Arial" panose="020B0604020202020204" pitchFamily="34" charset="0"/>
              <a:buChar char="•"/>
            </a:pPr>
            <a:endParaRPr lang="pl-PL" sz="4000" dirty="0">
              <a:latin typeface="Calibri" panose="020F0502020204030204" pitchFamily="34" charset="0"/>
            </a:endParaRPr>
          </a:p>
          <a:p>
            <a:pPr marL="182563" indent="-182563" algn="just">
              <a:lnSpc>
                <a:spcPct val="120000"/>
              </a:lnSpc>
              <a:buFont typeface="Arial" panose="020B0604020202020204" pitchFamily="34" charset="0"/>
              <a:buChar char="•"/>
            </a:pPr>
            <a:r>
              <a:rPr lang="pl-PL" sz="8000" dirty="0">
                <a:latin typeface="Calibri" panose="020F0502020204030204" pitchFamily="34" charset="0"/>
              </a:rPr>
              <a:t>Dodatkowo: </a:t>
            </a:r>
            <a:r>
              <a:rPr lang="pl-PL" sz="8000" b="1" dirty="0">
                <a:latin typeface="Calibri" panose="020F0502020204030204" pitchFamily="34" charset="0"/>
              </a:rPr>
              <a:t>(i)</a:t>
            </a:r>
            <a:r>
              <a:rPr lang="pl-PL" sz="8000" dirty="0">
                <a:latin typeface="Calibri" panose="020F0502020204030204" pitchFamily="34" charset="0"/>
              </a:rPr>
              <a:t> X, który był obecny na rynku płyt, folii, rur i </a:t>
            </a:r>
            <a:r>
              <a:rPr lang="pl-PL" sz="8000" dirty="0" smtClean="0">
                <a:latin typeface="Calibri" panose="020F0502020204030204" pitchFamily="34" charset="0"/>
              </a:rPr>
              <a:t>profili z </a:t>
            </a:r>
            <a:r>
              <a:rPr lang="pl-PL" sz="8000" dirty="0">
                <a:latin typeface="Calibri" panose="020F0502020204030204" pitchFamily="34" charset="0"/>
              </a:rPr>
              <a:t>tworzyw sztucznych zawarł z </a:t>
            </a:r>
            <a:r>
              <a:rPr lang="pl-PL" sz="8000" dirty="0" err="1">
                <a:latin typeface="Calibri" panose="020F0502020204030204" pitchFamily="34" charset="0"/>
              </a:rPr>
              <a:t>HaTeFo</a:t>
            </a:r>
            <a:r>
              <a:rPr lang="pl-PL" sz="8000" dirty="0">
                <a:latin typeface="Calibri" panose="020F0502020204030204" pitchFamily="34" charset="0"/>
              </a:rPr>
              <a:t> umowę agencyjną </a:t>
            </a:r>
            <a:r>
              <a:rPr lang="pl-PL" sz="8000" dirty="0" smtClean="0">
                <a:latin typeface="Calibri" panose="020F0502020204030204" pitchFamily="34" charset="0"/>
              </a:rPr>
              <a:t>na </a:t>
            </a:r>
            <a:r>
              <a:rPr lang="pl-PL" sz="8000" dirty="0">
                <a:latin typeface="Calibri" panose="020F0502020204030204" pitchFamily="34" charset="0"/>
              </a:rPr>
              <a:t>podstawie której </a:t>
            </a:r>
            <a:r>
              <a:rPr lang="pl-PL" sz="8000" dirty="0" err="1">
                <a:latin typeface="Calibri" panose="020F0502020204030204" pitchFamily="34" charset="0"/>
              </a:rPr>
              <a:t>HaTeFo</a:t>
            </a:r>
            <a:r>
              <a:rPr lang="pl-PL" sz="8000" dirty="0">
                <a:latin typeface="Calibri" panose="020F0502020204030204" pitchFamily="34" charset="0"/>
              </a:rPr>
              <a:t> wszystkie zlecenia </a:t>
            </a:r>
            <a:r>
              <a:rPr lang="pl-PL" sz="8000" dirty="0" err="1">
                <a:latin typeface="Calibri" panose="020F0502020204030204" pitchFamily="34" charset="0"/>
              </a:rPr>
              <a:t>otrzymywałoa</a:t>
            </a:r>
            <a:r>
              <a:rPr lang="pl-PL" sz="8000" dirty="0">
                <a:latin typeface="Calibri" panose="020F0502020204030204" pitchFamily="34" charset="0"/>
              </a:rPr>
              <a:t> od X. Zgodnie z tą umową przedstawiciel X zajmował się kierownictwem technicznym </a:t>
            </a:r>
            <a:r>
              <a:rPr lang="pl-PL" sz="8000" dirty="0" err="1">
                <a:latin typeface="Calibri" panose="020F0502020204030204" pitchFamily="34" charset="0"/>
              </a:rPr>
              <a:t>HaTeFo</a:t>
            </a:r>
            <a:r>
              <a:rPr lang="pl-PL" sz="8000" dirty="0">
                <a:latin typeface="Calibri" panose="020F0502020204030204" pitchFamily="34" charset="0"/>
              </a:rPr>
              <a:t>. </a:t>
            </a:r>
            <a:r>
              <a:rPr lang="pl-PL" sz="8000" b="1" dirty="0">
                <a:latin typeface="Calibri" panose="020F0502020204030204" pitchFamily="34" charset="0"/>
              </a:rPr>
              <a:t>(ii)</a:t>
            </a:r>
            <a:r>
              <a:rPr lang="pl-PL" sz="8000" dirty="0">
                <a:latin typeface="Calibri" panose="020F0502020204030204" pitchFamily="34" charset="0"/>
              </a:rPr>
              <a:t> X udzielił </a:t>
            </a:r>
            <a:r>
              <a:rPr lang="pl-PL" sz="8000" dirty="0" err="1">
                <a:latin typeface="Calibri" panose="020F0502020204030204" pitchFamily="34" charset="0"/>
              </a:rPr>
              <a:t>HaTeFo</a:t>
            </a:r>
            <a:r>
              <a:rPr lang="pl-PL" sz="8000" dirty="0">
                <a:latin typeface="Calibri" panose="020F0502020204030204" pitchFamily="34" charset="0"/>
              </a:rPr>
              <a:t> gwarancji finansowych </a:t>
            </a:r>
            <a:r>
              <a:rPr lang="pl-PL" sz="8000" dirty="0" smtClean="0">
                <a:latin typeface="Calibri" panose="020F0502020204030204" pitchFamily="34" charset="0"/>
              </a:rPr>
              <a:t>w </a:t>
            </a:r>
            <a:r>
              <a:rPr lang="pl-PL" sz="8000" dirty="0">
                <a:latin typeface="Calibri" panose="020F0502020204030204" pitchFamily="34" charset="0"/>
              </a:rPr>
              <a:t>fazie jej założenia. </a:t>
            </a:r>
            <a:r>
              <a:rPr lang="pl-PL" sz="8000" b="1" dirty="0">
                <a:latin typeface="Calibri" panose="020F0502020204030204" pitchFamily="34" charset="0"/>
              </a:rPr>
              <a:t>(iii)</a:t>
            </a:r>
            <a:r>
              <a:rPr lang="pl-PL" sz="8000" dirty="0">
                <a:latin typeface="Calibri" panose="020F0502020204030204" pitchFamily="34" charset="0"/>
              </a:rPr>
              <a:t> </a:t>
            </a:r>
            <a:r>
              <a:rPr lang="pl-PL" sz="8000" dirty="0" err="1">
                <a:latin typeface="Calibri" panose="020F0502020204030204" pitchFamily="34" charset="0"/>
              </a:rPr>
              <a:t>HaTeFo</a:t>
            </a:r>
            <a:r>
              <a:rPr lang="pl-PL" sz="8000" dirty="0">
                <a:latin typeface="Calibri" panose="020F0502020204030204" pitchFamily="34" charset="0"/>
              </a:rPr>
              <a:t> przeniosła na X swoja działalność badawczą i rozwojową a także elektroniczne przetwarzanie danych. </a:t>
            </a:r>
            <a:r>
              <a:rPr lang="pl-PL" sz="8000" b="1" dirty="0">
                <a:latin typeface="Calibri" panose="020F0502020204030204" pitchFamily="34" charset="0"/>
              </a:rPr>
              <a:t>(iv)</a:t>
            </a:r>
            <a:r>
              <a:rPr lang="pl-PL" sz="8000" dirty="0">
                <a:latin typeface="Calibri" panose="020F0502020204030204" pitchFamily="34" charset="0"/>
              </a:rPr>
              <a:t> </a:t>
            </a:r>
            <a:r>
              <a:rPr lang="pl-PL" sz="8000" dirty="0" err="1">
                <a:latin typeface="Calibri" panose="020F0502020204030204" pitchFamily="34" charset="0"/>
              </a:rPr>
              <a:t>HaTeFo</a:t>
            </a:r>
            <a:r>
              <a:rPr lang="pl-PL" sz="8000" dirty="0">
                <a:latin typeface="Calibri" panose="020F0502020204030204" pitchFamily="34" charset="0"/>
              </a:rPr>
              <a:t> korzystała z jednego z kont bankowych X</a:t>
            </a:r>
            <a:r>
              <a:rPr lang="pl-PL" sz="8000" dirty="0" smtClean="0">
                <a:latin typeface="Calibri" panose="020F0502020204030204" pitchFamily="34" charset="0"/>
              </a:rPr>
              <a:t>.</a:t>
            </a:r>
          </a:p>
          <a:p>
            <a:pPr algn="just">
              <a:lnSpc>
                <a:spcPct val="120000"/>
              </a:lnSpc>
            </a:pPr>
            <a:endParaRPr lang="pl-PL" sz="8000" dirty="0">
              <a:latin typeface="Calibri" panose="020F0502020204030204" pitchFamily="34" charset="0"/>
            </a:endParaRPr>
          </a:p>
          <a:p>
            <a:pPr marL="0" indent="0" algn="just">
              <a:lnSpc>
                <a:spcPct val="120000"/>
              </a:lnSpc>
              <a:buNone/>
            </a:pPr>
            <a:r>
              <a:rPr lang="pl-PL" sz="8000" dirty="0" smtClean="0">
                <a:latin typeface="Calibri" panose="020F0502020204030204" pitchFamily="34" charset="0"/>
              </a:rPr>
              <a:t>Konkluzja TSUE: spółki są powiązane.</a:t>
            </a:r>
            <a:endParaRPr lang="pl-PL" sz="8000" dirty="0">
              <a:latin typeface="Calibri" panose="020F0502020204030204" pitchFamily="34" charset="0"/>
            </a:endParaRPr>
          </a:p>
          <a:p>
            <a:pPr marL="0" indent="0">
              <a:buNone/>
            </a:pPr>
            <a:endParaRPr lang="pl-PL" dirty="0"/>
          </a:p>
        </p:txBody>
      </p:sp>
    </p:spTree>
    <p:extLst>
      <p:ext uri="{BB962C8B-B14F-4D97-AF65-F5344CB8AC3E}">
        <p14:creationId xmlns:p14="http://schemas.microsoft.com/office/powerpoint/2010/main" val="12618303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1159497"/>
            <a:ext cx="8423030" cy="4675695"/>
          </a:xfrm>
        </p:spPr>
        <p:txBody>
          <a:bodyPr wrap="square">
            <a:noAutofit/>
          </a:bodyPr>
          <a:lstStyle/>
          <a:p>
            <a:pPr marL="0" indent="0" algn="just">
              <a:lnSpc>
                <a:spcPct val="100000"/>
              </a:lnSpc>
              <a:buNone/>
            </a:pPr>
            <a:r>
              <a:rPr lang="pl-PL" sz="2200" b="1" u="sng" dirty="0" smtClean="0">
                <a:latin typeface="Calibri" panose="020F0502020204030204" pitchFamily="34" charset="0"/>
              </a:rPr>
              <a:t>Przykład </a:t>
            </a:r>
            <a:r>
              <a:rPr lang="pl-PL" sz="2200" u="sng" dirty="0" smtClean="0">
                <a:latin typeface="Calibri" panose="020F0502020204030204" pitchFamily="34" charset="0"/>
              </a:rPr>
              <a:t>(wyrok Sądu UE w sprawie T-137/02 </a:t>
            </a:r>
            <a:r>
              <a:rPr lang="pl-PL" sz="2200" u="sng" dirty="0" err="1" smtClean="0">
                <a:latin typeface="Calibri" panose="020F0502020204030204" pitchFamily="34" charset="0"/>
              </a:rPr>
              <a:t>Pollmeier</a:t>
            </a:r>
            <a:r>
              <a:rPr lang="pl-PL" sz="2200" u="sng" dirty="0" smtClean="0">
                <a:latin typeface="Calibri" panose="020F0502020204030204" pitchFamily="34" charset="0"/>
              </a:rPr>
              <a:t> </a:t>
            </a:r>
            <a:r>
              <a:rPr lang="pl-PL" sz="2200" u="sng" dirty="0" err="1" smtClean="0">
                <a:latin typeface="Calibri" panose="020F0502020204030204" pitchFamily="34" charset="0"/>
              </a:rPr>
              <a:t>Machlow</a:t>
            </a:r>
            <a:r>
              <a:rPr lang="pl-PL" sz="2200" u="sng" dirty="0" smtClean="0">
                <a:latin typeface="Calibri" panose="020F0502020204030204" pitchFamily="34" charset="0"/>
              </a:rPr>
              <a:t> GmbH): </a:t>
            </a:r>
          </a:p>
          <a:p>
            <a:pPr marL="182563" indent="-182563" algn="just">
              <a:lnSpc>
                <a:spcPct val="100000"/>
              </a:lnSpc>
              <a:buFont typeface="Arial" panose="020B0604020202020204" pitchFamily="34" charset="0"/>
              <a:buChar char="•"/>
              <a:tabLst>
                <a:tab pos="182563" algn="l"/>
              </a:tabLst>
            </a:pPr>
            <a:r>
              <a:rPr lang="pl-PL" sz="2200" dirty="0" smtClean="0">
                <a:latin typeface="Calibri" panose="020F0502020204030204" pitchFamily="34" charset="0"/>
              </a:rPr>
              <a:t>W </a:t>
            </a:r>
            <a:r>
              <a:rPr lang="pl-PL" sz="2200" dirty="0">
                <a:latin typeface="Calibri" panose="020F0502020204030204" pitchFamily="34" charset="0"/>
              </a:rPr>
              <a:t>spółce </a:t>
            </a:r>
            <a:r>
              <a:rPr lang="pl-PL" sz="2200" dirty="0" err="1">
                <a:latin typeface="Calibri" panose="020F0502020204030204" pitchFamily="34" charset="0"/>
              </a:rPr>
              <a:t>Pollmeier</a:t>
            </a:r>
            <a:r>
              <a:rPr lang="pl-PL" sz="2200" dirty="0">
                <a:latin typeface="Calibri" panose="020F0502020204030204" pitchFamily="34" charset="0"/>
              </a:rPr>
              <a:t> </a:t>
            </a:r>
            <a:r>
              <a:rPr lang="pl-PL" sz="2200" dirty="0" err="1" smtClean="0">
                <a:latin typeface="Calibri" panose="020F0502020204030204" pitchFamily="34" charset="0"/>
              </a:rPr>
              <a:t>Malchow</a:t>
            </a:r>
            <a:r>
              <a:rPr lang="pl-PL" sz="2200" dirty="0" smtClean="0">
                <a:latin typeface="Calibri" panose="020F0502020204030204" pitchFamily="34" charset="0"/>
              </a:rPr>
              <a:t> GmbH, </a:t>
            </a:r>
            <a:r>
              <a:rPr lang="pl-PL" sz="2200" dirty="0">
                <a:latin typeface="Calibri" panose="020F0502020204030204" pitchFamily="34" charset="0"/>
              </a:rPr>
              <a:t>w której podmiotem pośrednio </a:t>
            </a:r>
            <a:r>
              <a:rPr lang="pl-PL" sz="2200" dirty="0" smtClean="0">
                <a:latin typeface="Calibri" panose="020F0502020204030204" pitchFamily="34" charset="0"/>
              </a:rPr>
              <a:t>sprawującym kontrolę (przez </a:t>
            </a:r>
            <a:r>
              <a:rPr lang="pl-PL" sz="2200" dirty="0">
                <a:latin typeface="Calibri" panose="020F0502020204030204" pitchFamily="34" charset="0"/>
              </a:rPr>
              <a:t>spółkę </a:t>
            </a:r>
            <a:r>
              <a:rPr lang="pl-PL" sz="2200" dirty="0" smtClean="0">
                <a:latin typeface="Calibri" panose="020F0502020204030204" pitchFamily="34" charset="0"/>
              </a:rPr>
              <a:t>IWS) </a:t>
            </a:r>
            <a:r>
              <a:rPr lang="pl-PL" sz="2200" dirty="0">
                <a:latin typeface="Calibri" panose="020F0502020204030204" pitchFamily="34" charset="0"/>
              </a:rPr>
              <a:t>był Ralf </a:t>
            </a:r>
            <a:r>
              <a:rPr lang="pl-PL" sz="2200" dirty="0" err="1">
                <a:latin typeface="Calibri" panose="020F0502020204030204" pitchFamily="34" charset="0"/>
              </a:rPr>
              <a:t>Pollmeier</a:t>
            </a:r>
            <a:r>
              <a:rPr lang="pl-PL" sz="2200" dirty="0">
                <a:latin typeface="Calibri" panose="020F0502020204030204" pitchFamily="34" charset="0"/>
              </a:rPr>
              <a:t> </a:t>
            </a:r>
            <a:r>
              <a:rPr lang="pl-PL" sz="2200" dirty="0" smtClean="0">
                <a:latin typeface="Calibri" panose="020F0502020204030204" pitchFamily="34" charset="0"/>
              </a:rPr>
              <a:t>- </a:t>
            </a:r>
            <a:r>
              <a:rPr lang="pl-PL" sz="2200" dirty="0">
                <a:latin typeface="Calibri" panose="020F0502020204030204" pitchFamily="34" charset="0"/>
              </a:rPr>
              <a:t>trzy dni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po </a:t>
            </a:r>
            <a:r>
              <a:rPr lang="pl-PL" sz="2200" dirty="0">
                <a:latin typeface="Calibri" panose="020F0502020204030204" pitchFamily="34" charset="0"/>
              </a:rPr>
              <a:t>złożeniu wniosku o dofinansowanie doszło do pomniejszenia udziałów Ralfa </a:t>
            </a:r>
            <a:r>
              <a:rPr lang="pl-PL" sz="2200" dirty="0" err="1">
                <a:latin typeface="Calibri" panose="020F0502020204030204" pitchFamily="34" charset="0"/>
              </a:rPr>
              <a:t>Pollmeiera</a:t>
            </a:r>
            <a:r>
              <a:rPr lang="pl-PL" sz="2200" dirty="0">
                <a:latin typeface="Calibri" panose="020F0502020204030204" pitchFamily="34" charset="0"/>
              </a:rPr>
              <a:t> w przedsiębiorstwie IWS do 23% (poniżej 25% progu </a:t>
            </a:r>
            <a:r>
              <a:rPr lang="pl-PL" sz="2200" dirty="0" smtClean="0">
                <a:latin typeface="Calibri" panose="020F0502020204030204" pitchFamily="34" charset="0"/>
              </a:rPr>
              <a:t>- </a:t>
            </a:r>
            <a:r>
              <a:rPr lang="pl-PL" sz="2200" dirty="0">
                <a:latin typeface="Calibri" panose="020F0502020204030204" pitchFamily="34" charset="0"/>
              </a:rPr>
              <a:t>z udziału 74,25%) poprzez przeniesienie udziałów na siostrę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i </a:t>
            </a:r>
            <a:r>
              <a:rPr lang="pl-PL" sz="2200" dirty="0">
                <a:latin typeface="Calibri" panose="020F0502020204030204" pitchFamily="34" charset="0"/>
              </a:rPr>
              <a:t>brata Ralfa </a:t>
            </a:r>
            <a:r>
              <a:rPr lang="pl-PL" sz="2200" dirty="0" err="1">
                <a:latin typeface="Calibri" panose="020F0502020204030204" pitchFamily="34" charset="0"/>
              </a:rPr>
              <a:t>Pollmeiera</a:t>
            </a:r>
            <a:r>
              <a:rPr lang="pl-PL" sz="2200" dirty="0">
                <a:latin typeface="Calibri" panose="020F0502020204030204" pitchFamily="34" charset="0"/>
              </a:rPr>
              <a:t>. </a:t>
            </a:r>
            <a:endParaRPr lang="pl-PL" sz="2200" dirty="0" smtClean="0">
              <a:latin typeface="Calibri" panose="020F0502020204030204" pitchFamily="34" charset="0"/>
            </a:endParaRPr>
          </a:p>
          <a:p>
            <a:pPr marL="182563" indent="-182563" algn="just">
              <a:lnSpc>
                <a:spcPct val="100000"/>
              </a:lnSpc>
              <a:buFont typeface="Arial" panose="020B0604020202020204" pitchFamily="34" charset="0"/>
              <a:buChar char="•"/>
              <a:tabLst>
                <a:tab pos="182563" algn="l"/>
              </a:tabLst>
            </a:pPr>
            <a:r>
              <a:rPr lang="pl-PL" sz="2200" dirty="0" smtClean="0">
                <a:latin typeface="Calibri" panose="020F0502020204030204" pitchFamily="34" charset="0"/>
              </a:rPr>
              <a:t>Przy </a:t>
            </a:r>
            <a:r>
              <a:rPr lang="pl-PL" sz="2200" dirty="0">
                <a:latin typeface="Calibri" panose="020F0502020204030204" pitchFamily="34" charset="0"/>
              </a:rPr>
              <a:t>uwzględnieniu danych spółki IWS spółka </a:t>
            </a:r>
            <a:r>
              <a:rPr lang="pl-PL" sz="2200" dirty="0" err="1">
                <a:latin typeface="Calibri" panose="020F0502020204030204" pitchFamily="34" charset="0"/>
              </a:rPr>
              <a:t>Pollmeier</a:t>
            </a:r>
            <a:r>
              <a:rPr lang="pl-PL" sz="2200" dirty="0">
                <a:latin typeface="Calibri" panose="020F0502020204030204" pitchFamily="34" charset="0"/>
              </a:rPr>
              <a:t> </a:t>
            </a:r>
            <a:r>
              <a:rPr lang="pl-PL" sz="2200" dirty="0" err="1" smtClean="0">
                <a:latin typeface="Calibri" panose="020F0502020204030204" pitchFamily="34" charset="0"/>
              </a:rPr>
              <a:t>Malchow</a:t>
            </a:r>
            <a:r>
              <a:rPr lang="pl-PL" sz="2200" dirty="0" smtClean="0">
                <a:latin typeface="Calibri" panose="020F0502020204030204" pitchFamily="34" charset="0"/>
              </a:rPr>
              <a:t> GmbH </a:t>
            </a:r>
            <a:r>
              <a:rPr lang="pl-PL" sz="2200" dirty="0">
                <a:latin typeface="Calibri" panose="020F0502020204030204" pitchFamily="34" charset="0"/>
              </a:rPr>
              <a:t>przekraczała progi przewidziane dla </a:t>
            </a:r>
            <a:r>
              <a:rPr lang="pl-PL" sz="2200" dirty="0" smtClean="0">
                <a:latin typeface="Calibri" panose="020F0502020204030204" pitchFamily="34" charset="0"/>
              </a:rPr>
              <a:t>MŚP</a:t>
            </a:r>
            <a:r>
              <a:rPr lang="pl-PL" sz="2200" dirty="0">
                <a:latin typeface="Calibri" panose="020F0502020204030204" pitchFamily="34" charset="0"/>
              </a:rPr>
              <a:t>. </a:t>
            </a:r>
            <a:endParaRPr lang="pl-PL" sz="2200" dirty="0" smtClean="0">
              <a:latin typeface="Calibri" panose="020F0502020204030204" pitchFamily="34" charset="0"/>
            </a:endParaRPr>
          </a:p>
          <a:p>
            <a:pPr marL="182563" indent="-182563" algn="just">
              <a:lnSpc>
                <a:spcPct val="100000"/>
              </a:lnSpc>
              <a:buFont typeface="Arial" panose="020B0604020202020204" pitchFamily="34" charset="0"/>
              <a:buChar char="•"/>
              <a:tabLst>
                <a:tab pos="182563" algn="l"/>
              </a:tabLst>
            </a:pPr>
            <a:r>
              <a:rPr lang="pl-PL" sz="2200" dirty="0" smtClean="0">
                <a:latin typeface="Calibri" panose="020F0502020204030204" pitchFamily="34" charset="0"/>
              </a:rPr>
              <a:t>Spółki </a:t>
            </a:r>
            <a:r>
              <a:rPr lang="pl-PL" sz="2200" dirty="0">
                <a:latin typeface="Calibri" panose="020F0502020204030204" pitchFamily="34" charset="0"/>
              </a:rPr>
              <a:t>należące do grupy Ralfa </a:t>
            </a:r>
            <a:r>
              <a:rPr lang="pl-PL" sz="2200" dirty="0" err="1">
                <a:latin typeface="Calibri" panose="020F0502020204030204" pitchFamily="34" charset="0"/>
              </a:rPr>
              <a:t>Pollmeiera</a:t>
            </a:r>
            <a:r>
              <a:rPr lang="pl-PL" sz="2200" dirty="0">
                <a:latin typeface="Calibri" panose="020F0502020204030204" pitchFamily="34" charset="0"/>
              </a:rPr>
              <a:t> posiadały tę samą stronę internetową. </a:t>
            </a:r>
            <a:endParaRPr lang="pl-PL" sz="2200" dirty="0" smtClean="0">
              <a:latin typeface="Calibri" panose="020F0502020204030204" pitchFamily="34" charset="0"/>
            </a:endParaRPr>
          </a:p>
          <a:p>
            <a:pPr algn="just">
              <a:lnSpc>
                <a:spcPct val="100000"/>
              </a:lnSpc>
            </a:pPr>
            <a:endParaRPr lang="pl-PL" sz="2200" dirty="0">
              <a:latin typeface="Calibri" panose="020F0502020204030204" pitchFamily="34" charset="0"/>
            </a:endParaRPr>
          </a:p>
          <a:p>
            <a:pPr marL="0" indent="0" algn="just">
              <a:lnSpc>
                <a:spcPct val="100000"/>
              </a:lnSpc>
              <a:buNone/>
            </a:pPr>
            <a:r>
              <a:rPr lang="pl-PL" sz="2200" dirty="0" smtClean="0">
                <a:latin typeface="Calibri" panose="020F0502020204030204" pitchFamily="34" charset="0"/>
              </a:rPr>
              <a:t>Konkluzja TSUE: spółki są powiązane.</a:t>
            </a:r>
            <a:endParaRPr lang="pl-PL" sz="2200" dirty="0">
              <a:latin typeface="Calibri" panose="020F0502020204030204" pitchFamily="34" charset="0"/>
            </a:endParaRPr>
          </a:p>
        </p:txBody>
      </p:sp>
    </p:spTree>
    <p:extLst>
      <p:ext uri="{BB962C8B-B14F-4D97-AF65-F5344CB8AC3E}">
        <p14:creationId xmlns:p14="http://schemas.microsoft.com/office/powerpoint/2010/main" val="18426567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1008668"/>
            <a:ext cx="8423030" cy="4826524"/>
          </a:xfrm>
        </p:spPr>
        <p:txBody>
          <a:bodyPr wrap="square">
            <a:normAutofit fontScale="70000" lnSpcReduction="20000"/>
          </a:bodyPr>
          <a:lstStyle/>
          <a:p>
            <a:pPr marL="0" indent="0" algn="just">
              <a:buNone/>
            </a:pPr>
            <a:endParaRPr lang="pl-PL" dirty="0" smtClean="0">
              <a:latin typeface="Calibri" panose="020F0502020204030204" pitchFamily="34" charset="0"/>
            </a:endParaRPr>
          </a:p>
          <a:p>
            <a:pPr marL="0" indent="0" algn="just">
              <a:lnSpc>
                <a:spcPct val="120000"/>
              </a:lnSpc>
              <a:buNone/>
            </a:pPr>
            <a:r>
              <a:rPr lang="pl-PL" sz="2800" dirty="0" smtClean="0">
                <a:latin typeface="Calibri" panose="020F0502020204030204" pitchFamily="34" charset="0"/>
              </a:rPr>
              <a:t>Inne przykładowe czynniki wskazujące na powiązania:</a:t>
            </a:r>
          </a:p>
          <a:p>
            <a:pPr marL="0" indent="0" algn="just">
              <a:lnSpc>
                <a:spcPct val="120000"/>
              </a:lnSpc>
              <a:buNone/>
            </a:pPr>
            <a:endParaRPr lang="pl-PL" sz="1400" dirty="0" smtClean="0">
              <a:latin typeface="Calibri" panose="020F0502020204030204" pitchFamily="34" charset="0"/>
            </a:endParaRPr>
          </a:p>
          <a:p>
            <a:pPr marL="269875" indent="-269875" algn="just">
              <a:lnSpc>
                <a:spcPct val="120000"/>
              </a:lnSpc>
              <a:buFont typeface="Arial" panose="020B0604020202020204" pitchFamily="34" charset="0"/>
              <a:buChar char="•"/>
            </a:pPr>
            <a:r>
              <a:rPr lang="pl-PL" sz="2800" dirty="0" smtClean="0">
                <a:latin typeface="Calibri" panose="020F0502020204030204" pitchFamily="34" charset="0"/>
              </a:rPr>
              <a:t>korzystanie ze wspólnych zasobów finansowych, ludzkich, majątkowych;</a:t>
            </a:r>
          </a:p>
          <a:p>
            <a:pPr marL="269875" indent="-269875" algn="just">
              <a:lnSpc>
                <a:spcPct val="120000"/>
              </a:lnSpc>
              <a:buFont typeface="Arial" panose="020B0604020202020204" pitchFamily="34" charset="0"/>
              <a:buChar char="•"/>
            </a:pPr>
            <a:r>
              <a:rPr lang="pl-PL" sz="2800" dirty="0" smtClean="0">
                <a:latin typeface="Calibri" panose="020F0502020204030204" pitchFamily="34" charset="0"/>
              </a:rPr>
              <a:t>posługiwanie się identyfikacją wizualną wskazującą na powiązania pomiędzy przedsiębiorstwami;</a:t>
            </a:r>
          </a:p>
          <a:p>
            <a:pPr marL="269875" indent="-269875" algn="just">
              <a:lnSpc>
                <a:spcPct val="120000"/>
              </a:lnSpc>
              <a:buFont typeface="Arial" panose="020B0604020202020204" pitchFamily="34" charset="0"/>
              <a:buChar char="•"/>
            </a:pPr>
            <a:r>
              <a:rPr lang="pl-PL" sz="2800" dirty="0" smtClean="0">
                <a:latin typeface="Calibri" panose="020F0502020204030204" pitchFamily="34" charset="0"/>
              </a:rPr>
              <a:t>posiadanie siedziby pod tym samym adresem;</a:t>
            </a:r>
          </a:p>
          <a:p>
            <a:pPr marL="269875" indent="-269875" algn="just">
              <a:lnSpc>
                <a:spcPct val="120000"/>
              </a:lnSpc>
              <a:buFont typeface="Arial" panose="020B0604020202020204" pitchFamily="34" charset="0"/>
              <a:buChar char="•"/>
            </a:pPr>
            <a:r>
              <a:rPr lang="pl-PL" sz="2800" dirty="0" smtClean="0">
                <a:latin typeface="Calibri" panose="020F0502020204030204" pitchFamily="34" charset="0"/>
              </a:rPr>
              <a:t>posiadanie wspólnej strategii rozwoju;</a:t>
            </a:r>
          </a:p>
          <a:p>
            <a:pPr marL="269875" indent="-269875" algn="just">
              <a:lnSpc>
                <a:spcPct val="120000"/>
              </a:lnSpc>
              <a:buFont typeface="Arial" panose="020B0604020202020204" pitchFamily="34" charset="0"/>
              <a:buChar char="•"/>
            </a:pPr>
            <a:r>
              <a:rPr lang="pl-PL" sz="2800" dirty="0" smtClean="0">
                <a:latin typeface="Calibri" panose="020F0502020204030204" pitchFamily="34" charset="0"/>
              </a:rPr>
              <a:t>prezentowanie oferty wskazującej na to, że oferent korzysta </a:t>
            </a:r>
            <a:br>
              <a:rPr lang="pl-PL" sz="2800" dirty="0" smtClean="0">
                <a:latin typeface="Calibri" panose="020F0502020204030204" pitchFamily="34" charset="0"/>
              </a:rPr>
            </a:br>
            <a:r>
              <a:rPr lang="pl-PL" sz="2800" dirty="0" smtClean="0">
                <a:latin typeface="Calibri" panose="020F0502020204030204" pitchFamily="34" charset="0"/>
              </a:rPr>
              <a:t>z komplementarnych usług innych przedsiębiorstw;</a:t>
            </a:r>
          </a:p>
          <a:p>
            <a:pPr marL="269875" indent="-269875" algn="just">
              <a:lnSpc>
                <a:spcPct val="120000"/>
              </a:lnSpc>
              <a:buFont typeface="Arial" panose="020B0604020202020204" pitchFamily="34" charset="0"/>
              <a:buChar char="•"/>
            </a:pPr>
            <a:r>
              <a:rPr lang="pl-PL" sz="2800" dirty="0" smtClean="0">
                <a:latin typeface="Calibri" panose="020F0502020204030204" pitchFamily="34" charset="0"/>
              </a:rPr>
              <a:t>tożsamość klientów przedsiębiorstw.</a:t>
            </a:r>
          </a:p>
          <a:p>
            <a:pPr algn="just">
              <a:lnSpc>
                <a:spcPct val="120000"/>
              </a:lnSpc>
            </a:pPr>
            <a:endParaRPr lang="pl-PL" dirty="0">
              <a:latin typeface="Calibri" panose="020F0502020204030204" pitchFamily="34" charset="0"/>
            </a:endParaRPr>
          </a:p>
          <a:p>
            <a:pPr marL="0" indent="0" algn="just">
              <a:lnSpc>
                <a:spcPct val="120000"/>
              </a:lnSpc>
              <a:buNone/>
            </a:pPr>
            <a:r>
              <a:rPr lang="pl-PL" sz="2600" dirty="0" smtClean="0">
                <a:latin typeface="Calibri" panose="020F0502020204030204" pitchFamily="34" charset="0"/>
              </a:rPr>
              <a:t>Decyzja Komisji </a:t>
            </a:r>
            <a:r>
              <a:rPr lang="pl-PL" sz="2600" dirty="0">
                <a:latin typeface="Calibri" panose="020F0502020204030204" pitchFamily="34" charset="0"/>
              </a:rPr>
              <a:t>Europejskiej z dnia 7 czerwca 2006 r. w sprawie pomocy państwa nr C 8/2005 (ex N 451/2004), której Niemcy planują udzielić </a:t>
            </a:r>
            <a:r>
              <a:rPr lang="pl-PL" sz="2600" dirty="0" smtClean="0">
                <a:latin typeface="Calibri" panose="020F0502020204030204" pitchFamily="34" charset="0"/>
              </a:rPr>
              <a:t>na </a:t>
            </a:r>
            <a:r>
              <a:rPr lang="pl-PL" sz="2600" dirty="0">
                <a:latin typeface="Calibri" panose="020F0502020204030204" pitchFamily="34" charset="0"/>
              </a:rPr>
              <a:t>rzecz </a:t>
            </a:r>
            <a:r>
              <a:rPr lang="pl-PL" sz="2600" dirty="0" err="1">
                <a:latin typeface="Calibri" panose="020F0502020204030204" pitchFamily="34" charset="0"/>
              </a:rPr>
              <a:t>Nordbrandenburger</a:t>
            </a:r>
            <a:r>
              <a:rPr lang="pl-PL" sz="2600" dirty="0">
                <a:latin typeface="Calibri" panose="020F0502020204030204" pitchFamily="34" charset="0"/>
              </a:rPr>
              <a:t> </a:t>
            </a:r>
            <a:r>
              <a:rPr lang="pl-PL" sz="2600" dirty="0" err="1" smtClean="0">
                <a:latin typeface="Calibri" panose="020F0502020204030204" pitchFamily="34" charset="0"/>
              </a:rPr>
              <a:t>Umsterungs</a:t>
            </a:r>
            <a:r>
              <a:rPr lang="pl-PL" sz="2600" dirty="0" smtClean="0">
                <a:latin typeface="Calibri" panose="020F0502020204030204" pitchFamily="34" charset="0"/>
              </a:rPr>
              <a:t> </a:t>
            </a:r>
            <a:r>
              <a:rPr lang="pl-PL" sz="2600" dirty="0" err="1" smtClean="0">
                <a:latin typeface="Calibri" panose="020F0502020204030204" pitchFamily="34" charset="0"/>
              </a:rPr>
              <a:t>Werke</a:t>
            </a:r>
            <a:r>
              <a:rPr lang="pl-PL" sz="2600" dirty="0" smtClean="0">
                <a:latin typeface="Calibri" panose="020F0502020204030204" pitchFamily="34" charset="0"/>
              </a:rPr>
              <a:t>.</a:t>
            </a:r>
            <a:endParaRPr lang="pl-PL" sz="2600" dirty="0">
              <a:latin typeface="Calibri" panose="020F0502020204030204" pitchFamily="34" charset="0"/>
            </a:endParaRPr>
          </a:p>
          <a:p>
            <a:pPr marL="0" indent="0">
              <a:lnSpc>
                <a:spcPct val="120000"/>
              </a:lnSpc>
              <a:buNone/>
            </a:pPr>
            <a:endParaRPr lang="pl-PL" dirty="0"/>
          </a:p>
        </p:txBody>
      </p:sp>
    </p:spTree>
    <p:extLst>
      <p:ext uri="{BB962C8B-B14F-4D97-AF65-F5344CB8AC3E}">
        <p14:creationId xmlns:p14="http://schemas.microsoft.com/office/powerpoint/2010/main" val="20026894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7950" y="899242"/>
            <a:ext cx="8229240" cy="1145160"/>
          </a:xfrm>
        </p:spPr>
        <p:txBody>
          <a:bodyPr/>
          <a:lstStyle/>
          <a:p>
            <a:endParaRPr lang="pl-PL"/>
          </a:p>
        </p:txBody>
      </p:sp>
      <p:sp>
        <p:nvSpPr>
          <p:cNvPr id="3" name="Podtytuł 2"/>
          <p:cNvSpPr>
            <a:spLocks noGrp="1"/>
          </p:cNvSpPr>
          <p:nvPr>
            <p:ph type="subTitle"/>
          </p:nvPr>
        </p:nvSpPr>
        <p:spPr>
          <a:xfrm>
            <a:off x="457200" y="2670290"/>
            <a:ext cx="8229240" cy="1145160"/>
          </a:xfrm>
        </p:spPr>
        <p:txBody>
          <a:bodyPr wrap="square">
            <a:normAutofit fontScale="55000" lnSpcReduction="20000"/>
          </a:bodyPr>
          <a:lstStyle/>
          <a:p>
            <a:pPr marL="0" indent="0" algn="just">
              <a:lnSpc>
                <a:spcPct val="120000"/>
              </a:lnSpc>
              <a:buNone/>
            </a:pPr>
            <a:r>
              <a:rPr lang="pl-PL" dirty="0">
                <a:latin typeface="Calibri" panose="020F0502020204030204" pitchFamily="34" charset="0"/>
              </a:rPr>
              <a:t>Aby ustalić, czy </a:t>
            </a:r>
            <a:r>
              <a:rPr lang="pl-PL" dirty="0" smtClean="0">
                <a:latin typeface="Calibri" panose="020F0502020204030204" pitchFamily="34" charset="0"/>
              </a:rPr>
              <a:t>przedsiębiorstwo </a:t>
            </a:r>
            <a:r>
              <a:rPr lang="pl-PL" dirty="0">
                <a:latin typeface="Calibri" panose="020F0502020204030204" pitchFamily="34" charset="0"/>
              </a:rPr>
              <a:t>zachowuje próg zatrudnienia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i </a:t>
            </a:r>
            <a:r>
              <a:rPr lang="pl-PL" dirty="0">
                <a:latin typeface="Calibri" panose="020F0502020204030204" pitchFamily="34" charset="0"/>
              </a:rPr>
              <a:t>pułapy finansowe ustanowione w definicji, należy dodać 100% danych przedsiębiorstwa </a:t>
            </a:r>
            <a:r>
              <a:rPr lang="pl-PL" dirty="0" smtClean="0">
                <a:latin typeface="Calibri" panose="020F0502020204030204" pitchFamily="34" charset="0"/>
              </a:rPr>
              <a:t>powiązanego do jego danych.</a:t>
            </a:r>
          </a:p>
          <a:p>
            <a:pPr marL="0" indent="0" algn="just">
              <a:lnSpc>
                <a:spcPct val="120000"/>
              </a:lnSpc>
              <a:buNone/>
            </a:pPr>
            <a:endParaRPr lang="pl-PL" dirty="0" smtClean="0">
              <a:latin typeface="Calibri" panose="020F0502020204030204" pitchFamily="34" charset="0"/>
            </a:endParaRPr>
          </a:p>
          <a:p>
            <a:pPr marL="0" indent="0" algn="just">
              <a:buNone/>
            </a:pPr>
            <a:endParaRPr lang="pl-PL" dirty="0">
              <a:latin typeface="Calibri" panose="020F0502020204030204" pitchFamily="34" charset="0"/>
            </a:endParaRPr>
          </a:p>
          <a:p>
            <a:pPr marL="0" indent="0">
              <a:buNone/>
            </a:pPr>
            <a:endParaRPr lang="pl-PL" dirty="0"/>
          </a:p>
        </p:txBody>
      </p:sp>
    </p:spTree>
    <p:extLst>
      <p:ext uri="{BB962C8B-B14F-4D97-AF65-F5344CB8AC3E}">
        <p14:creationId xmlns:p14="http://schemas.microsoft.com/office/powerpoint/2010/main" val="4115873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p:txBody>
          <a:bodyPr/>
          <a:lstStyle/>
          <a:p>
            <a:pPr marL="0" indent="0" algn="ctr">
              <a:buNone/>
            </a:pPr>
            <a:endParaRPr lang="pl-PL" sz="2400" dirty="0" smtClean="0">
              <a:latin typeface="Calibri" panose="020F0502020204030204" pitchFamily="34" charset="0"/>
            </a:endParaRPr>
          </a:p>
          <a:p>
            <a:pPr marL="0" indent="0" algn="ctr">
              <a:buNone/>
            </a:pPr>
            <a:endParaRPr lang="pl-PL" sz="2400" dirty="0">
              <a:latin typeface="Calibri" panose="020F0502020204030204" pitchFamily="34" charset="0"/>
            </a:endParaRPr>
          </a:p>
          <a:p>
            <a:pPr marL="0" indent="0" algn="ctr">
              <a:buNone/>
            </a:pPr>
            <a:endParaRPr lang="pl-PL" sz="2400" dirty="0" smtClean="0">
              <a:latin typeface="Calibri" panose="020F0502020204030204" pitchFamily="34" charset="0"/>
            </a:endParaRPr>
          </a:p>
          <a:p>
            <a:pPr marL="0" indent="0" algn="ctr">
              <a:buNone/>
            </a:pPr>
            <a:endParaRPr lang="pl-PL" sz="2400" dirty="0">
              <a:latin typeface="Calibri" panose="020F0502020204030204" pitchFamily="34" charset="0"/>
            </a:endParaRPr>
          </a:p>
          <a:p>
            <a:pPr marL="0" indent="0" algn="ctr">
              <a:buNone/>
            </a:pPr>
            <a:endParaRPr lang="pl-PL" sz="2400" dirty="0" smtClean="0">
              <a:latin typeface="Calibri" panose="020F0502020204030204" pitchFamily="34" charset="0"/>
            </a:endParaRPr>
          </a:p>
          <a:p>
            <a:pPr marL="0" indent="0" algn="ctr">
              <a:buNone/>
            </a:pPr>
            <a:endParaRPr lang="pl-PL" sz="2400" dirty="0">
              <a:latin typeface="Calibri" panose="020F0502020204030204" pitchFamily="34" charset="0"/>
            </a:endParaRPr>
          </a:p>
          <a:p>
            <a:pPr marL="0" indent="0" algn="ctr">
              <a:buNone/>
            </a:pPr>
            <a:endParaRPr lang="pl-PL" sz="2400" dirty="0" smtClean="0">
              <a:latin typeface="Calibri" panose="020F0502020204030204" pitchFamily="34" charset="0"/>
            </a:endParaRPr>
          </a:p>
          <a:p>
            <a:pPr marL="0" indent="0" algn="ctr">
              <a:buNone/>
            </a:pPr>
            <a:endParaRPr lang="pl-PL" sz="2400" dirty="0">
              <a:latin typeface="Calibri" panose="020F0502020204030204" pitchFamily="34" charset="0"/>
            </a:endParaRPr>
          </a:p>
          <a:p>
            <a:pPr marL="0" indent="0" algn="ctr">
              <a:buNone/>
            </a:pPr>
            <a:endParaRPr lang="pl-PL" sz="2400" dirty="0" smtClean="0">
              <a:latin typeface="Calibri" panose="020F0502020204030204" pitchFamily="34" charset="0"/>
            </a:endParaRPr>
          </a:p>
          <a:p>
            <a:pPr marL="0" indent="0" algn="ctr">
              <a:buNone/>
            </a:pPr>
            <a:endParaRPr lang="pl-PL" sz="2400" dirty="0">
              <a:latin typeface="Calibri" panose="020F0502020204030204" pitchFamily="34" charset="0"/>
            </a:endParaRPr>
          </a:p>
          <a:p>
            <a:pPr marL="0" indent="0" algn="ctr">
              <a:buNone/>
            </a:pPr>
            <a:endParaRPr lang="pl-PL" sz="2400" dirty="0" smtClean="0">
              <a:latin typeface="Calibri" panose="020F0502020204030204" pitchFamily="34" charset="0"/>
            </a:endParaRPr>
          </a:p>
          <a:p>
            <a:pPr marL="0" indent="0" algn="ctr">
              <a:buNone/>
            </a:pPr>
            <a:endParaRPr lang="pl-PL" sz="2400" dirty="0" smtClean="0">
              <a:latin typeface="Calibri" panose="020F0502020204030204" pitchFamily="34" charset="0"/>
            </a:endParaRPr>
          </a:p>
          <a:p>
            <a:pPr marL="0" indent="0" algn="ctr">
              <a:buNone/>
            </a:pPr>
            <a:endParaRPr lang="pl-PL" sz="2400" dirty="0" smtClean="0">
              <a:latin typeface="Calibri" panose="020F0502020204030204" pitchFamily="34" charset="0"/>
            </a:endParaRPr>
          </a:p>
          <a:p>
            <a:pPr marL="0" indent="0" algn="ctr">
              <a:buNone/>
            </a:pPr>
            <a:r>
              <a:rPr lang="pl-PL" sz="2400" dirty="0" smtClean="0">
                <a:latin typeface="Calibri" panose="020F0502020204030204" pitchFamily="34" charset="0"/>
              </a:rPr>
              <a:t>Przesłanka </a:t>
            </a:r>
            <a:r>
              <a:rPr lang="pl-PL" sz="2400" dirty="0">
                <a:latin typeface="Calibri" panose="020F0502020204030204" pitchFamily="34" charset="0"/>
              </a:rPr>
              <a:t>pochodzenia z zasobów państwowych</a:t>
            </a:r>
          </a:p>
          <a:p>
            <a:pPr marL="0" indent="0" algn="ctr">
              <a:buNone/>
            </a:pPr>
            <a:endParaRPr lang="pl-PL" sz="2400" dirty="0">
              <a:latin typeface="Calibri" panose="020F0502020204030204" pitchFamily="34" charset="0"/>
            </a:endParaRPr>
          </a:p>
          <a:p>
            <a:pPr marL="0" indent="0" algn="just">
              <a:buNone/>
            </a:pPr>
            <a:r>
              <a:rPr lang="pl-PL" sz="2200" dirty="0">
                <a:latin typeface="Calibri" panose="020F0502020204030204" pitchFamily="34" charset="0"/>
              </a:rPr>
              <a:t>Dwa elementy (często rozpatrywane łącznie):</a:t>
            </a:r>
          </a:p>
          <a:p>
            <a:pPr marL="0" indent="0" algn="just">
              <a:buNone/>
            </a:pPr>
            <a:endParaRPr lang="pl-PL" sz="2200" dirty="0">
              <a:latin typeface="Calibri" panose="020F0502020204030204" pitchFamily="34" charset="0"/>
            </a:endParaRPr>
          </a:p>
          <a:p>
            <a:pPr marL="342900" indent="-342900" algn="just">
              <a:buFont typeface="Arial" panose="020B0604020202020204" pitchFamily="34" charset="0"/>
              <a:buChar char="•"/>
            </a:pPr>
            <a:r>
              <a:rPr lang="pl-PL" sz="2200" dirty="0">
                <a:latin typeface="Calibri" panose="020F0502020204030204" pitchFamily="34" charset="0"/>
              </a:rPr>
              <a:t>Pochodzenie bezpośrednio lub pośrednio z zasobów </a:t>
            </a:r>
            <a:r>
              <a:rPr lang="pl-PL" sz="2200" dirty="0" smtClean="0">
                <a:latin typeface="Calibri" panose="020F0502020204030204" pitchFamily="34" charset="0"/>
              </a:rPr>
              <a:t>państwowych</a:t>
            </a:r>
            <a:r>
              <a:rPr lang="pl-PL" sz="2200" dirty="0">
                <a:latin typeface="Calibri" panose="020F0502020204030204" pitchFamily="34" charset="0"/>
              </a:rPr>
              <a:t>;</a:t>
            </a:r>
          </a:p>
          <a:p>
            <a:pPr marL="342900" indent="-342900" algn="just">
              <a:buFont typeface="Arial" panose="020B0604020202020204" pitchFamily="34" charset="0"/>
              <a:buChar char="•"/>
            </a:pPr>
            <a:endParaRPr lang="pl-PL" sz="2200" dirty="0">
              <a:latin typeface="Calibri" panose="020F0502020204030204" pitchFamily="34" charset="0"/>
            </a:endParaRPr>
          </a:p>
          <a:p>
            <a:pPr marL="342900" indent="-342900" algn="just">
              <a:buFont typeface="Arial" panose="020B0604020202020204" pitchFamily="34" charset="0"/>
              <a:buChar char="•"/>
            </a:pPr>
            <a:r>
              <a:rPr lang="pl-PL" sz="2200" dirty="0">
                <a:latin typeface="Calibri" panose="020F0502020204030204" pitchFamily="34" charset="0"/>
              </a:rPr>
              <a:t>Możliwość przypisania środka wsparcia państwu</a:t>
            </a:r>
            <a:r>
              <a:rPr lang="pl-PL" sz="2200" dirty="0" smtClean="0">
                <a:latin typeface="Calibri" panose="020F0502020204030204" pitchFamily="34" charset="0"/>
              </a:rPr>
              <a:t>.</a:t>
            </a:r>
            <a:endParaRPr lang="pl-PL" sz="2200" dirty="0">
              <a:latin typeface="Calibri" panose="020F0502020204030204" pitchFamily="34" charset="0"/>
            </a:endParaRPr>
          </a:p>
        </p:txBody>
      </p:sp>
    </p:spTree>
    <p:extLst>
      <p:ext uri="{BB962C8B-B14F-4D97-AF65-F5344CB8AC3E}">
        <p14:creationId xmlns:p14="http://schemas.microsoft.com/office/powerpoint/2010/main" val="19533983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457200" y="2294905"/>
            <a:ext cx="8229240" cy="1145160"/>
          </a:xfrm>
        </p:spPr>
        <p:txBody>
          <a:bodyPr wrap="square" anchor="t" anchorCtr="0">
            <a:noAutofit/>
          </a:bodyPr>
          <a:lstStyle/>
          <a:p>
            <a:pPr marL="0" indent="0" algn="just">
              <a:lnSpc>
                <a:spcPct val="120000"/>
              </a:lnSpc>
              <a:buNone/>
            </a:pPr>
            <a:r>
              <a:rPr lang="pl-PL" sz="2000" dirty="0">
                <a:latin typeface="Calibri" panose="020F0502020204030204" pitchFamily="34" charset="0"/>
              </a:rPr>
              <a:t>Przy ubieganiu się o pomoc w postaci dotacji ze środków europejskich, podmiot musi spełniać kryteria MŚP </a:t>
            </a:r>
            <a:r>
              <a:rPr lang="pl-PL" sz="2000" u="sng" dirty="0">
                <a:latin typeface="Calibri" panose="020F0502020204030204" pitchFamily="34" charset="0"/>
              </a:rPr>
              <a:t>w chwili składania wniosku, zawarcia umowy </a:t>
            </a:r>
            <a:r>
              <a:rPr lang="pl-PL" sz="2000" u="sng" dirty="0" smtClean="0">
                <a:latin typeface="Calibri" panose="020F0502020204030204" pitchFamily="34" charset="0"/>
              </a:rPr>
              <a:t/>
            </a:r>
            <a:br>
              <a:rPr lang="pl-PL" sz="2000" u="sng" dirty="0" smtClean="0">
                <a:latin typeface="Calibri" panose="020F0502020204030204" pitchFamily="34" charset="0"/>
              </a:rPr>
            </a:br>
            <a:r>
              <a:rPr lang="pl-PL" sz="2000" u="sng" dirty="0" smtClean="0">
                <a:latin typeface="Calibri" panose="020F0502020204030204" pitchFamily="34" charset="0"/>
              </a:rPr>
              <a:t>i </a:t>
            </a:r>
            <a:r>
              <a:rPr lang="pl-PL" sz="2000" u="sng" dirty="0">
                <a:latin typeface="Calibri" panose="020F0502020204030204" pitchFamily="34" charset="0"/>
              </a:rPr>
              <a:t>realizacji </a:t>
            </a:r>
            <a:r>
              <a:rPr lang="pl-PL" sz="2000" u="sng" dirty="0" smtClean="0">
                <a:latin typeface="Calibri" panose="020F0502020204030204" pitchFamily="34" charset="0"/>
              </a:rPr>
              <a:t>projektu</a:t>
            </a:r>
            <a:r>
              <a:rPr lang="pl-PL" sz="2000" dirty="0" smtClean="0">
                <a:latin typeface="Calibri" panose="020F0502020204030204" pitchFamily="34" charset="0"/>
              </a:rPr>
              <a:t> - wyrok </a:t>
            </a:r>
            <a:r>
              <a:rPr lang="pl-PL" sz="2000" dirty="0">
                <a:latin typeface="Calibri" panose="020F0502020204030204" pitchFamily="34" charset="0"/>
              </a:rPr>
              <a:t>NSA z 9 lipca 2014 r., sygn. II GSK </a:t>
            </a:r>
            <a:r>
              <a:rPr lang="pl-PL" sz="2000" dirty="0" smtClean="0">
                <a:latin typeface="Calibri" panose="020F0502020204030204" pitchFamily="34" charset="0"/>
              </a:rPr>
              <a:t>896/13.</a:t>
            </a:r>
            <a:endParaRPr lang="pl-PL" sz="2000" dirty="0">
              <a:latin typeface="Calibri" panose="020F0502020204030204" pitchFamily="34" charset="0"/>
            </a:endParaRPr>
          </a:p>
        </p:txBody>
      </p:sp>
    </p:spTree>
    <p:extLst>
      <p:ext uri="{BB962C8B-B14F-4D97-AF65-F5344CB8AC3E}">
        <p14:creationId xmlns:p14="http://schemas.microsoft.com/office/powerpoint/2010/main" val="1312451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69276" y="933253"/>
            <a:ext cx="8449409" cy="5034409"/>
          </a:xfrm>
        </p:spPr>
        <p:txBody>
          <a:bodyPr wrap="square">
            <a:normAutofit/>
          </a:bodyPr>
          <a:lstStyle/>
          <a:p>
            <a:pPr marL="0" indent="0" algn="just">
              <a:lnSpc>
                <a:spcPct val="100000"/>
              </a:lnSpc>
              <a:spcBef>
                <a:spcPts val="0"/>
              </a:spcBef>
              <a:buNone/>
            </a:pPr>
            <a:r>
              <a:rPr lang="pl-PL" sz="2400" u="sng" dirty="0" smtClean="0">
                <a:latin typeface="Calibri" panose="020F0502020204030204" pitchFamily="34" charset="0"/>
              </a:rPr>
              <a:t>Poziomy występowania pomocy publicznej:</a:t>
            </a:r>
          </a:p>
          <a:p>
            <a:pPr marL="0" indent="0" algn="just">
              <a:lnSpc>
                <a:spcPct val="100000"/>
              </a:lnSpc>
              <a:spcBef>
                <a:spcPts val="0"/>
              </a:spcBef>
              <a:buNone/>
            </a:pPr>
            <a:endParaRPr lang="pl-PL" sz="1200" dirty="0" smtClean="0">
              <a:latin typeface="Calibri" panose="020F0502020204030204" pitchFamily="34" charset="0"/>
            </a:endParaRPr>
          </a:p>
          <a:p>
            <a:pPr algn="just">
              <a:lnSpc>
                <a:spcPct val="100000"/>
              </a:lnSpc>
              <a:spcBef>
                <a:spcPts val="0"/>
              </a:spcBef>
            </a:pPr>
            <a:r>
              <a:rPr lang="pl-PL" sz="2400" dirty="0" smtClean="0">
                <a:latin typeface="Calibri" panose="020F0502020204030204" pitchFamily="34" charset="0"/>
              </a:rPr>
              <a:t>Pomoc </a:t>
            </a:r>
            <a:r>
              <a:rPr lang="pl-PL" sz="2400" dirty="0">
                <a:latin typeface="Calibri" panose="020F0502020204030204" pitchFamily="34" charset="0"/>
              </a:rPr>
              <a:t>publiczna może wystąpić nie tylko na poziomie bezpośredniego beneficjenta wsparcia ze środków RPO WP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2014-2020</a:t>
            </a:r>
            <a:r>
              <a:rPr lang="pl-PL" sz="2400" dirty="0">
                <a:latin typeface="Calibri" panose="020F0502020204030204" pitchFamily="34" charset="0"/>
              </a:rPr>
              <a:t>, ale także na innych, niższych poziomach. </a:t>
            </a:r>
            <a:endParaRPr lang="pl-PL" sz="2400" dirty="0" smtClean="0">
              <a:latin typeface="Calibri" panose="020F0502020204030204" pitchFamily="34" charset="0"/>
            </a:endParaRPr>
          </a:p>
          <a:p>
            <a:pPr algn="just">
              <a:lnSpc>
                <a:spcPct val="100000"/>
              </a:lnSpc>
              <a:spcBef>
                <a:spcPts val="0"/>
              </a:spcBef>
            </a:pPr>
            <a:endParaRPr lang="pl-PL" sz="2400" dirty="0" smtClean="0">
              <a:latin typeface="Calibri" panose="020F0502020204030204" pitchFamily="34" charset="0"/>
            </a:endParaRPr>
          </a:p>
          <a:p>
            <a:pPr algn="just">
              <a:lnSpc>
                <a:spcPct val="100000"/>
              </a:lnSpc>
              <a:spcBef>
                <a:spcPts val="0"/>
              </a:spcBef>
            </a:pPr>
            <a:r>
              <a:rPr lang="pl-PL" sz="2400" dirty="0" smtClean="0">
                <a:latin typeface="Calibri" panose="020F0502020204030204" pitchFamily="34" charset="0"/>
              </a:rPr>
              <a:t>Zazwyczaj - trzy poziomy: </a:t>
            </a:r>
          </a:p>
          <a:p>
            <a:pPr algn="just">
              <a:lnSpc>
                <a:spcPct val="100000"/>
              </a:lnSpc>
              <a:spcBef>
                <a:spcPts val="0"/>
              </a:spcBef>
            </a:pPr>
            <a:endParaRPr lang="pl-PL" sz="800" dirty="0" smtClean="0">
              <a:latin typeface="Calibri" panose="020F0502020204030204" pitchFamily="34" charset="0"/>
            </a:endParaRPr>
          </a:p>
          <a:p>
            <a:pPr marL="342900" lvl="1" indent="-342900" algn="just">
              <a:buFont typeface="Arial" panose="020B0604020202020204" pitchFamily="34" charset="0"/>
              <a:buChar char="•"/>
            </a:pPr>
            <a:r>
              <a:rPr lang="pl-PL" sz="2400" dirty="0" smtClean="0">
                <a:latin typeface="Calibri" panose="020F0502020204030204" pitchFamily="34" charset="0"/>
              </a:rPr>
              <a:t>poziom </a:t>
            </a:r>
            <a:r>
              <a:rPr lang="pl-PL" sz="2400" dirty="0">
                <a:latin typeface="Calibri" panose="020F0502020204030204" pitchFamily="34" charset="0"/>
              </a:rPr>
              <a:t>zarządcy infrastruktury, </a:t>
            </a:r>
            <a:endParaRPr lang="pl-PL" sz="2400" dirty="0" smtClean="0">
              <a:latin typeface="Calibri" panose="020F0502020204030204" pitchFamily="34" charset="0"/>
            </a:endParaRPr>
          </a:p>
          <a:p>
            <a:pPr marL="342900" lvl="1" indent="-342900" algn="just">
              <a:buFont typeface="Arial" panose="020B0604020202020204" pitchFamily="34" charset="0"/>
              <a:buChar char="•"/>
            </a:pPr>
            <a:endParaRPr lang="pl-PL" sz="800" dirty="0" smtClean="0">
              <a:latin typeface="Calibri" panose="020F0502020204030204" pitchFamily="34" charset="0"/>
            </a:endParaRPr>
          </a:p>
          <a:p>
            <a:pPr marL="342900" lvl="1" indent="-342900" algn="just">
              <a:buFont typeface="Arial" panose="020B0604020202020204" pitchFamily="34" charset="0"/>
              <a:buChar char="•"/>
            </a:pPr>
            <a:r>
              <a:rPr lang="pl-PL" sz="2400" dirty="0" smtClean="0">
                <a:latin typeface="Calibri" panose="020F0502020204030204" pitchFamily="34" charset="0"/>
              </a:rPr>
              <a:t>poziom </a:t>
            </a:r>
            <a:r>
              <a:rPr lang="pl-PL" sz="2400" dirty="0">
                <a:latin typeface="Calibri" panose="020F0502020204030204" pitchFamily="34" charset="0"/>
              </a:rPr>
              <a:t>podmiotów wykonujących działalność z wykorzystaniem </a:t>
            </a:r>
            <a:r>
              <a:rPr lang="pl-PL" sz="2400" dirty="0" smtClean="0">
                <a:latin typeface="Calibri" panose="020F0502020204030204" pitchFamily="34" charset="0"/>
              </a:rPr>
              <a:t>infrastruktury (operatorów),</a:t>
            </a:r>
          </a:p>
          <a:p>
            <a:pPr marL="342900" lvl="1" indent="-342900" algn="just">
              <a:buFont typeface="Arial" panose="020B0604020202020204" pitchFamily="34" charset="0"/>
              <a:buChar char="•"/>
            </a:pPr>
            <a:endParaRPr lang="pl-PL" sz="800" dirty="0" smtClean="0">
              <a:latin typeface="Calibri" panose="020F0502020204030204" pitchFamily="34" charset="0"/>
            </a:endParaRPr>
          </a:p>
          <a:p>
            <a:pPr marL="342900" lvl="1" indent="-342900" algn="just">
              <a:buFont typeface="Arial" panose="020B0604020202020204" pitchFamily="34" charset="0"/>
              <a:buChar char="•"/>
            </a:pPr>
            <a:r>
              <a:rPr lang="pl-PL" sz="2400" dirty="0" smtClean="0">
                <a:latin typeface="Calibri" panose="020F0502020204030204" pitchFamily="34" charset="0"/>
              </a:rPr>
              <a:t>poziom </a:t>
            </a:r>
            <a:r>
              <a:rPr lang="pl-PL" sz="2400" dirty="0">
                <a:latin typeface="Calibri" panose="020F0502020204030204" pitchFamily="34" charset="0"/>
              </a:rPr>
              <a:t>użytkowników końcowych.</a:t>
            </a:r>
          </a:p>
        </p:txBody>
      </p:sp>
    </p:spTree>
    <p:extLst>
      <p:ext uri="{BB962C8B-B14F-4D97-AF65-F5344CB8AC3E}">
        <p14:creationId xmlns:p14="http://schemas.microsoft.com/office/powerpoint/2010/main" val="35710464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69277" y="1001027"/>
            <a:ext cx="8440616" cy="4822258"/>
          </a:xfrm>
        </p:spPr>
        <p:txBody>
          <a:bodyPr wrap="square">
            <a:normAutofit fontScale="40000" lnSpcReduction="20000"/>
          </a:bodyPr>
          <a:lstStyle/>
          <a:p>
            <a:pPr marL="0" indent="0" algn="just">
              <a:buNone/>
            </a:pPr>
            <a:endParaRPr lang="pl-PL" b="1" dirty="0" smtClean="0">
              <a:latin typeface="Calibri" panose="020F0502020204030204" pitchFamily="34" charset="0"/>
            </a:endParaRPr>
          </a:p>
          <a:p>
            <a:pPr marL="0" indent="0" algn="just">
              <a:lnSpc>
                <a:spcPct val="120000"/>
              </a:lnSpc>
              <a:spcBef>
                <a:spcPts val="0"/>
              </a:spcBef>
              <a:buNone/>
            </a:pPr>
            <a:r>
              <a:rPr lang="pl-PL" sz="5000" b="1" dirty="0" smtClean="0">
                <a:latin typeface="Calibri" panose="020F0502020204030204" pitchFamily="34" charset="0"/>
              </a:rPr>
              <a:t>Przykład:</a:t>
            </a:r>
            <a:r>
              <a:rPr lang="pl-PL" sz="5000" dirty="0" smtClean="0">
                <a:latin typeface="Calibri" panose="020F0502020204030204" pitchFamily="34" charset="0"/>
              </a:rPr>
              <a:t> port morski - pomoc publiczna może wystąpić na następujących poziomach:</a:t>
            </a:r>
          </a:p>
          <a:p>
            <a:pPr marL="0" indent="0" algn="just">
              <a:lnSpc>
                <a:spcPct val="120000"/>
              </a:lnSpc>
              <a:spcBef>
                <a:spcPts val="0"/>
              </a:spcBef>
              <a:buNone/>
            </a:pPr>
            <a:r>
              <a:rPr lang="pl-PL" sz="2500" dirty="0" smtClean="0">
                <a:latin typeface="Calibri" panose="020F0502020204030204" pitchFamily="34" charset="0"/>
              </a:rPr>
              <a:t> </a:t>
            </a:r>
          </a:p>
          <a:p>
            <a:pPr marL="571500" indent="-571500" algn="just">
              <a:lnSpc>
                <a:spcPct val="120000"/>
              </a:lnSpc>
              <a:spcBef>
                <a:spcPts val="0"/>
              </a:spcBef>
              <a:buFont typeface="Arial" panose="020B0604020202020204" pitchFamily="34" charset="0"/>
              <a:buChar char="•"/>
            </a:pPr>
            <a:r>
              <a:rPr lang="pl-PL" sz="5000" dirty="0" smtClean="0">
                <a:latin typeface="Calibri" panose="020F0502020204030204" pitchFamily="34" charset="0"/>
              </a:rPr>
              <a:t>poziom </a:t>
            </a:r>
            <a:r>
              <a:rPr lang="pl-PL" sz="5000" dirty="0">
                <a:latin typeface="Calibri" panose="020F0502020204030204" pitchFamily="34" charset="0"/>
              </a:rPr>
              <a:t>spółki zarządzającej danym portem morskim, </a:t>
            </a:r>
            <a:endParaRPr lang="pl-PL" sz="5000" dirty="0" smtClean="0">
              <a:latin typeface="Calibri" panose="020F0502020204030204" pitchFamily="34" charset="0"/>
            </a:endParaRPr>
          </a:p>
          <a:p>
            <a:pPr marL="571500" indent="-571500" algn="just">
              <a:lnSpc>
                <a:spcPct val="120000"/>
              </a:lnSpc>
              <a:spcBef>
                <a:spcPts val="0"/>
              </a:spcBef>
              <a:buFont typeface="Arial" panose="020B0604020202020204" pitchFamily="34" charset="0"/>
              <a:buChar char="•"/>
            </a:pPr>
            <a:r>
              <a:rPr lang="pl-PL" sz="5000" dirty="0" smtClean="0">
                <a:latin typeface="Calibri" panose="020F0502020204030204" pitchFamily="34" charset="0"/>
              </a:rPr>
              <a:t>poziom operatorów </a:t>
            </a:r>
            <a:r>
              <a:rPr lang="pl-PL" sz="5000" dirty="0">
                <a:latin typeface="Calibri" panose="020F0502020204030204" pitchFamily="34" charset="0"/>
              </a:rPr>
              <a:t>terminali usytuowanych w </a:t>
            </a:r>
            <a:r>
              <a:rPr lang="pl-PL" sz="5000" dirty="0" smtClean="0">
                <a:latin typeface="Calibri" panose="020F0502020204030204" pitchFamily="34" charset="0"/>
              </a:rPr>
              <a:t>porcie, </a:t>
            </a:r>
          </a:p>
          <a:p>
            <a:pPr marL="571500" indent="-571500" algn="just">
              <a:lnSpc>
                <a:spcPct val="120000"/>
              </a:lnSpc>
              <a:spcBef>
                <a:spcPts val="0"/>
              </a:spcBef>
              <a:buFont typeface="Arial" panose="020B0604020202020204" pitchFamily="34" charset="0"/>
              <a:buChar char="•"/>
            </a:pPr>
            <a:r>
              <a:rPr lang="pl-PL" sz="5000" dirty="0" smtClean="0">
                <a:latin typeface="Calibri" panose="020F0502020204030204" pitchFamily="34" charset="0"/>
              </a:rPr>
              <a:t>poziom </a:t>
            </a:r>
            <a:r>
              <a:rPr lang="pl-PL" sz="5000" dirty="0">
                <a:latin typeface="Calibri" panose="020F0502020204030204" pitchFamily="34" charset="0"/>
              </a:rPr>
              <a:t>użytkowników końcowych, a więc przedsiębiorstw żeglugowych prowadzących działalność z/do danego portu</a:t>
            </a:r>
            <a:r>
              <a:rPr lang="pl-PL" sz="5000" dirty="0" smtClean="0">
                <a:latin typeface="Calibri" panose="020F0502020204030204" pitchFamily="34" charset="0"/>
              </a:rPr>
              <a:t>.</a:t>
            </a:r>
          </a:p>
          <a:p>
            <a:pPr algn="just">
              <a:lnSpc>
                <a:spcPct val="120000"/>
              </a:lnSpc>
              <a:spcBef>
                <a:spcPts val="0"/>
              </a:spcBef>
            </a:pPr>
            <a:endParaRPr lang="pl-PL" sz="3500" dirty="0">
              <a:latin typeface="Calibri" panose="020F0502020204030204" pitchFamily="34" charset="0"/>
            </a:endParaRPr>
          </a:p>
          <a:p>
            <a:pPr marL="0" indent="0" algn="just">
              <a:lnSpc>
                <a:spcPct val="120000"/>
              </a:lnSpc>
              <a:spcBef>
                <a:spcPts val="0"/>
              </a:spcBef>
              <a:buNone/>
            </a:pPr>
            <a:r>
              <a:rPr lang="pl-PL" sz="5000" b="1" dirty="0" smtClean="0">
                <a:solidFill>
                  <a:srgbClr val="FF0000"/>
                </a:solidFill>
                <a:latin typeface="Calibri" panose="020F0502020204030204" pitchFamily="34" charset="0"/>
              </a:rPr>
              <a:t>UWAGA: powierzenie przez zarządcę infrastruktury (poziom pierwszy) funkcji operatora (poziom drugi) po cenie rynkowej, w drodze otwartej, przejrzystej </a:t>
            </a:r>
            <a:br>
              <a:rPr lang="pl-PL" sz="5000" b="1" dirty="0" smtClean="0">
                <a:solidFill>
                  <a:srgbClr val="FF0000"/>
                </a:solidFill>
                <a:latin typeface="Calibri" panose="020F0502020204030204" pitchFamily="34" charset="0"/>
              </a:rPr>
            </a:br>
            <a:r>
              <a:rPr lang="pl-PL" sz="5000" b="1" dirty="0" smtClean="0">
                <a:solidFill>
                  <a:srgbClr val="FF0000"/>
                </a:solidFill>
                <a:latin typeface="Calibri" panose="020F0502020204030204" pitchFamily="34" charset="0"/>
              </a:rPr>
              <a:t>i niedyskryminacyjnej procedury może wykluczyć występowanie pomocy publicznej na drugim poziomie (po stronie operatora), ale nie na pierwszym poziomie (po stronie zarządcy)!!!</a:t>
            </a:r>
          </a:p>
          <a:p>
            <a:pPr marL="0" indent="0" algn="just">
              <a:lnSpc>
                <a:spcPct val="120000"/>
              </a:lnSpc>
              <a:spcBef>
                <a:spcPts val="0"/>
              </a:spcBef>
              <a:buNone/>
            </a:pPr>
            <a:endParaRPr lang="pl-PL" sz="5000" b="1" dirty="0">
              <a:solidFill>
                <a:srgbClr val="FF0000"/>
              </a:solidFill>
              <a:latin typeface="Calibri" panose="020F0502020204030204" pitchFamily="34" charset="0"/>
            </a:endParaRPr>
          </a:p>
          <a:p>
            <a:pPr marL="0" indent="0" algn="just">
              <a:lnSpc>
                <a:spcPct val="120000"/>
              </a:lnSpc>
              <a:spcBef>
                <a:spcPts val="0"/>
              </a:spcBef>
              <a:buNone/>
            </a:pPr>
            <a:r>
              <a:rPr lang="pl-PL" sz="5000" dirty="0">
                <a:latin typeface="Calibri" panose="020F0502020204030204" pitchFamily="34" charset="0"/>
              </a:rPr>
              <a:t>Por. np. decyzja KE w sprawie C 39/2009 Port </a:t>
            </a:r>
            <a:r>
              <a:rPr lang="pl-PL" sz="5000" dirty="0" err="1">
                <a:latin typeface="Calibri" panose="020F0502020204030204" pitchFamily="34" charset="0"/>
              </a:rPr>
              <a:t>Ventspils</a:t>
            </a:r>
            <a:r>
              <a:rPr lang="pl-PL" sz="5000" dirty="0">
                <a:latin typeface="Calibri" panose="020F0502020204030204" pitchFamily="34" charset="0"/>
              </a:rPr>
              <a:t>.</a:t>
            </a:r>
          </a:p>
          <a:p>
            <a:pPr marL="0" indent="0" algn="just">
              <a:lnSpc>
                <a:spcPct val="120000"/>
              </a:lnSpc>
              <a:spcBef>
                <a:spcPts val="0"/>
              </a:spcBef>
              <a:buNone/>
            </a:pPr>
            <a:endParaRPr lang="pl-PL" sz="50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4875542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509953" y="1131531"/>
            <a:ext cx="8027377" cy="4555093"/>
          </a:xfrm>
          <a:prstGeom prst="rect">
            <a:avLst/>
          </a:prstGeom>
          <a:noFill/>
        </p:spPr>
        <p:txBody>
          <a:bodyPr wrap="square">
            <a:spAutoFit/>
          </a:bodyPr>
          <a:lstStyle/>
          <a:p>
            <a:pPr algn="just">
              <a:defRPr/>
            </a:pPr>
            <a:endParaRPr lang="pl-PL" sz="1000" b="1" i="0" dirty="0" smtClean="0">
              <a:latin typeface="Calibri" pitchFamily="34" charset="0"/>
            </a:endParaRPr>
          </a:p>
          <a:p>
            <a:pPr algn="just">
              <a:defRPr/>
            </a:pPr>
            <a:r>
              <a:rPr lang="pl-PL" sz="2200" b="1" i="0" dirty="0" smtClean="0">
                <a:latin typeface="Calibri" pitchFamily="34" charset="0"/>
              </a:rPr>
              <a:t>Reguła</a:t>
            </a:r>
            <a:r>
              <a:rPr lang="pl-PL" sz="2200" b="1" i="0" dirty="0">
                <a:latin typeface="Calibri" pitchFamily="34" charset="0"/>
              </a:rPr>
              <a:t>: </a:t>
            </a:r>
          </a:p>
          <a:p>
            <a:pPr algn="just">
              <a:defRPr/>
            </a:pPr>
            <a:r>
              <a:rPr lang="pl-PL" sz="2200" i="0" dirty="0">
                <a:latin typeface="Calibri" pitchFamily="34" charset="0"/>
              </a:rPr>
              <a:t>Zakaz udzielania pomocy publicznej przed zgodą Komisji Europejskiej, wyrażoną w formie decyzji (art. 108 ust. 3 TFUE, art. 3 rozporządzenia Rady </a:t>
            </a:r>
            <a:r>
              <a:rPr lang="pl-PL" sz="2200" i="0" dirty="0" smtClean="0">
                <a:latin typeface="Calibri" pitchFamily="34" charset="0"/>
              </a:rPr>
              <a:t>(UE</a:t>
            </a:r>
            <a:r>
              <a:rPr lang="pl-PL" sz="2200" i="0" dirty="0">
                <a:latin typeface="Calibri" pitchFamily="34" charset="0"/>
              </a:rPr>
              <a:t>) </a:t>
            </a:r>
            <a:r>
              <a:rPr lang="pl-PL" sz="2200" i="0" dirty="0" smtClean="0">
                <a:latin typeface="Calibri" pitchFamily="34" charset="0"/>
              </a:rPr>
              <a:t>nr 2015/1589 </a:t>
            </a:r>
            <a:r>
              <a:rPr lang="pl-PL" sz="2200" i="0" dirty="0">
                <a:latin typeface="Calibri" pitchFamily="34" charset="0"/>
              </a:rPr>
              <a:t>z dnia </a:t>
            </a:r>
            <a:r>
              <a:rPr lang="pl-PL" sz="2200" i="0" dirty="0" smtClean="0">
                <a:latin typeface="Calibri" pitchFamily="34" charset="0"/>
              </a:rPr>
              <a:t>13 lipca 2015 r. </a:t>
            </a:r>
            <a:r>
              <a:rPr lang="pl-PL" sz="2200" i="0" dirty="0">
                <a:latin typeface="Calibri" pitchFamily="34" charset="0"/>
              </a:rPr>
              <a:t>ustanawiającego szczegółowe zasady stosowania art. 108 TFUE).</a:t>
            </a:r>
          </a:p>
          <a:p>
            <a:pPr algn="just">
              <a:defRPr/>
            </a:pPr>
            <a:endParaRPr lang="pl-PL" sz="1600" i="0" dirty="0">
              <a:latin typeface="Calibri" pitchFamily="34" charset="0"/>
            </a:endParaRPr>
          </a:p>
          <a:p>
            <a:pPr algn="just">
              <a:defRPr/>
            </a:pPr>
            <a:r>
              <a:rPr lang="pl-PL" sz="2200" b="1" i="0" dirty="0">
                <a:latin typeface="Calibri" pitchFamily="34" charset="0"/>
              </a:rPr>
              <a:t>Wyjątki:</a:t>
            </a:r>
          </a:p>
          <a:p>
            <a:pPr marL="285750" indent="-285750" algn="just">
              <a:buFont typeface="Arial" panose="020B0604020202020204" pitchFamily="34" charset="0"/>
              <a:buChar char="•"/>
              <a:defRPr/>
            </a:pPr>
            <a:r>
              <a:rPr lang="pl-PL" sz="2200" i="0" dirty="0">
                <a:latin typeface="Calibri" pitchFamily="34" charset="0"/>
              </a:rPr>
              <a:t>Pomoc </a:t>
            </a:r>
            <a:r>
              <a:rPr lang="pl-PL" sz="2200" i="1" dirty="0">
                <a:latin typeface="Calibri" pitchFamily="34" charset="0"/>
              </a:rPr>
              <a:t>de </a:t>
            </a:r>
            <a:r>
              <a:rPr lang="pl-PL" sz="2200" i="1" dirty="0" err="1">
                <a:latin typeface="Calibri" pitchFamily="34" charset="0"/>
              </a:rPr>
              <a:t>minimis</a:t>
            </a:r>
            <a:r>
              <a:rPr lang="pl-PL" sz="2200" i="0" dirty="0">
                <a:latin typeface="Calibri" pitchFamily="34" charset="0"/>
              </a:rPr>
              <a:t>,</a:t>
            </a:r>
          </a:p>
          <a:p>
            <a:pPr marL="285750" indent="-285750" algn="just">
              <a:buFont typeface="Arial" panose="020B0604020202020204" pitchFamily="34" charset="0"/>
              <a:buChar char="•"/>
              <a:defRPr/>
            </a:pPr>
            <a:r>
              <a:rPr lang="pl-PL" sz="2200" i="0" dirty="0">
                <a:latin typeface="Calibri" pitchFamily="34" charset="0"/>
              </a:rPr>
              <a:t>Niektóre przypadki rekompensaty z tytułu świadczenia usług </a:t>
            </a:r>
            <a:r>
              <a:rPr lang="pl-PL" sz="2200" i="0" dirty="0" smtClean="0">
                <a:latin typeface="Calibri" pitchFamily="34" charset="0"/>
              </a:rPr>
              <a:t/>
            </a:r>
            <a:br>
              <a:rPr lang="pl-PL" sz="2200" i="0" dirty="0" smtClean="0">
                <a:latin typeface="Calibri" pitchFamily="34" charset="0"/>
              </a:rPr>
            </a:br>
            <a:r>
              <a:rPr lang="pl-PL" sz="2200" i="0" dirty="0" smtClean="0">
                <a:latin typeface="Calibri" pitchFamily="34" charset="0"/>
              </a:rPr>
              <a:t>w </a:t>
            </a:r>
            <a:r>
              <a:rPr lang="pl-PL" sz="2200" i="0" dirty="0">
                <a:latin typeface="Calibri" pitchFamily="34" charset="0"/>
              </a:rPr>
              <a:t>ogólnym interesie gospodarczym,</a:t>
            </a:r>
          </a:p>
          <a:p>
            <a:pPr marL="285750" indent="-285750" algn="just">
              <a:buFont typeface="Arial" panose="020B0604020202020204" pitchFamily="34" charset="0"/>
              <a:buChar char="•"/>
              <a:defRPr/>
            </a:pPr>
            <a:r>
              <a:rPr lang="pl-PL" sz="2200" i="0" dirty="0">
                <a:latin typeface="Calibri" pitchFamily="34" charset="0"/>
              </a:rPr>
              <a:t>Pomoc zwolniona z obowiązku notyfikacji i uznana za zgodną </a:t>
            </a:r>
            <a:r>
              <a:rPr lang="pl-PL" sz="2200" i="0" dirty="0" smtClean="0">
                <a:latin typeface="Calibri" pitchFamily="34" charset="0"/>
              </a:rPr>
              <a:t/>
            </a:r>
            <a:br>
              <a:rPr lang="pl-PL" sz="2200" i="0" dirty="0" smtClean="0">
                <a:latin typeface="Calibri" pitchFamily="34" charset="0"/>
              </a:rPr>
            </a:br>
            <a:r>
              <a:rPr lang="pl-PL" sz="2200" i="0" dirty="0" smtClean="0">
                <a:latin typeface="Calibri" pitchFamily="34" charset="0"/>
              </a:rPr>
              <a:t>z </a:t>
            </a:r>
            <a:r>
              <a:rPr lang="pl-PL" sz="2200" i="0" dirty="0">
                <a:latin typeface="Calibri" pitchFamily="34" charset="0"/>
              </a:rPr>
              <a:t>rynkiem wewnętrznym na podstawie aktów prawa wtórnego.</a:t>
            </a:r>
          </a:p>
          <a:p>
            <a:pPr>
              <a:defRPr/>
            </a:pPr>
            <a:endParaRPr lang="pl-PL" sz="22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20969" y="1636201"/>
            <a:ext cx="7658100" cy="4524315"/>
          </a:xfrm>
          <a:prstGeom prst="rect">
            <a:avLst/>
          </a:prstGeom>
          <a:noFill/>
        </p:spPr>
        <p:txBody>
          <a:bodyPr wrap="square">
            <a:spAutoFit/>
          </a:bodyPr>
          <a:lstStyle/>
          <a:p>
            <a:pPr algn="just">
              <a:defRPr/>
            </a:pPr>
            <a:r>
              <a:rPr lang="pl-PL" sz="2400" b="1" i="0" dirty="0">
                <a:latin typeface="Calibri" panose="020F0502020204030204" pitchFamily="34" charset="0"/>
              </a:rPr>
              <a:t>Pomoc podlegająca wyłączeniom blokowym:</a:t>
            </a:r>
          </a:p>
          <a:p>
            <a:pPr algn="just">
              <a:defRPr/>
            </a:pPr>
            <a:endParaRPr lang="pl-PL" sz="2400" i="0" dirty="0">
              <a:latin typeface="Calibri" pitchFamily="34" charset="0"/>
            </a:endParaRPr>
          </a:p>
          <a:p>
            <a:pPr algn="just">
              <a:defRPr/>
            </a:pPr>
            <a:r>
              <a:rPr lang="pl-PL" sz="2400" i="0" dirty="0">
                <a:latin typeface="Calibri" pitchFamily="34" charset="0"/>
              </a:rPr>
              <a:t>Rozporządzenie Komisji (UE) z dnia 17 czerwca 2014 r. </a:t>
            </a:r>
            <a:r>
              <a:rPr lang="pl-PL" sz="2400" i="0" dirty="0" smtClean="0">
                <a:latin typeface="Calibri" pitchFamily="34" charset="0"/>
              </a:rPr>
              <a:t/>
            </a:r>
            <a:br>
              <a:rPr lang="pl-PL" sz="2400" i="0" dirty="0" smtClean="0">
                <a:latin typeface="Calibri" pitchFamily="34" charset="0"/>
              </a:rPr>
            </a:br>
            <a:r>
              <a:rPr lang="pl-PL" sz="2400" i="0" dirty="0" smtClean="0">
                <a:latin typeface="Calibri" pitchFamily="34" charset="0"/>
              </a:rPr>
              <a:t>nr </a:t>
            </a:r>
            <a:r>
              <a:rPr lang="pl-PL" sz="2400" i="0" dirty="0">
                <a:latin typeface="Calibri" pitchFamily="34" charset="0"/>
              </a:rPr>
              <a:t>651/2014 uznające niektóre rodzaje pomocy za zgodne </a:t>
            </a:r>
            <a:r>
              <a:rPr lang="pl-PL" sz="2400" i="0" dirty="0" smtClean="0">
                <a:latin typeface="Calibri" pitchFamily="34" charset="0"/>
              </a:rPr>
              <a:t/>
            </a:r>
            <a:br>
              <a:rPr lang="pl-PL" sz="2400" i="0" dirty="0" smtClean="0">
                <a:latin typeface="Calibri" pitchFamily="34" charset="0"/>
              </a:rPr>
            </a:br>
            <a:r>
              <a:rPr lang="pl-PL" sz="2400" i="0" dirty="0" smtClean="0">
                <a:latin typeface="Calibri" pitchFamily="34" charset="0"/>
              </a:rPr>
              <a:t>z </a:t>
            </a:r>
            <a:r>
              <a:rPr lang="pl-PL" sz="2400" i="0" dirty="0">
                <a:latin typeface="Calibri" pitchFamily="34" charset="0"/>
              </a:rPr>
              <a:t>rynkiem wewnętrznym w zastosowaniu art. 107 i 108 Traktatu (Dz. Urz. UE L 187 z 26.06.2014 r., s. 1</a:t>
            </a:r>
            <a:r>
              <a:rPr lang="pl-PL" sz="2400" i="0" dirty="0" smtClean="0">
                <a:latin typeface="Calibri" pitchFamily="34" charset="0"/>
              </a:rPr>
              <a:t>) - tzw</a:t>
            </a:r>
            <a:r>
              <a:rPr lang="pl-PL" sz="2400" dirty="0" smtClean="0">
                <a:latin typeface="Calibri" pitchFamily="34" charset="0"/>
              </a:rPr>
              <a:t>. ogólne rozporządzenie w sprawie </a:t>
            </a:r>
            <a:r>
              <a:rPr lang="pl-PL" sz="2400" dirty="0" err="1" smtClean="0">
                <a:latin typeface="Calibri" pitchFamily="34" charset="0"/>
              </a:rPr>
              <a:t>wyłączeń</a:t>
            </a:r>
            <a:r>
              <a:rPr lang="pl-PL" sz="2400" dirty="0" smtClean="0">
                <a:latin typeface="Calibri" pitchFamily="34" charset="0"/>
              </a:rPr>
              <a:t> blokowych - General Block </a:t>
            </a:r>
            <a:r>
              <a:rPr lang="pl-PL" sz="2400" dirty="0" err="1" smtClean="0">
                <a:latin typeface="Calibri" pitchFamily="34" charset="0"/>
              </a:rPr>
              <a:t>Exemption</a:t>
            </a:r>
            <a:r>
              <a:rPr lang="pl-PL" sz="2400" dirty="0" smtClean="0">
                <a:latin typeface="Calibri" pitchFamily="34" charset="0"/>
              </a:rPr>
              <a:t> </a:t>
            </a:r>
            <a:r>
              <a:rPr lang="pl-PL" sz="2400" dirty="0" err="1" smtClean="0">
                <a:latin typeface="Calibri" pitchFamily="34" charset="0"/>
              </a:rPr>
              <a:t>Regulation</a:t>
            </a:r>
            <a:r>
              <a:rPr lang="pl-PL" sz="2400" dirty="0">
                <a:latin typeface="Calibri" pitchFamily="34" charset="0"/>
              </a:rPr>
              <a:t> </a:t>
            </a:r>
            <a:r>
              <a:rPr lang="pl-PL" sz="2400" dirty="0" smtClean="0">
                <a:latin typeface="Calibri" pitchFamily="34" charset="0"/>
              </a:rPr>
              <a:t>- </a:t>
            </a:r>
            <a:r>
              <a:rPr lang="pl-PL" sz="2400" b="1" dirty="0" smtClean="0">
                <a:latin typeface="Calibri" pitchFamily="34" charset="0"/>
              </a:rPr>
              <a:t>GBER</a:t>
            </a:r>
            <a:r>
              <a:rPr lang="pl-PL" sz="2400" dirty="0" smtClean="0">
                <a:latin typeface="Calibri" pitchFamily="34" charset="0"/>
              </a:rPr>
              <a:t>)</a:t>
            </a:r>
            <a:r>
              <a:rPr lang="pl-PL" sz="2400" i="0" dirty="0" smtClean="0">
                <a:latin typeface="Calibri" pitchFamily="34" charset="0"/>
              </a:rPr>
              <a:t>. </a:t>
            </a:r>
            <a:endParaRPr lang="pl-PL" sz="2400" i="0" dirty="0">
              <a:latin typeface="Calibri" pitchFamily="34" charset="0"/>
            </a:endParaRPr>
          </a:p>
          <a:p>
            <a:pPr algn="just">
              <a:defRPr/>
            </a:pPr>
            <a:endParaRPr lang="pl-PL" sz="2400" i="0" dirty="0">
              <a:latin typeface="Calibri" pitchFamily="34" charset="0"/>
            </a:endParaRPr>
          </a:p>
          <a:p>
            <a:pPr algn="just">
              <a:defRPr/>
            </a:pPr>
            <a:endParaRPr lang="pl-PL" sz="2400" i="0" dirty="0">
              <a:latin typeface="Calibri" pitchFamily="34" charset="0"/>
            </a:endParaRPr>
          </a:p>
          <a:p>
            <a:pPr algn="just">
              <a:defRPr/>
            </a:pPr>
            <a:endParaRPr lang="pl-PL" sz="2400" i="0" dirty="0">
              <a:latin typeface="Calibri" pitchFamily="34" charset="0"/>
            </a:endParaRPr>
          </a:p>
          <a:p>
            <a:pPr>
              <a:defRPr/>
            </a:pPr>
            <a:endParaRPr lang="pl-PL" sz="24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1" y="838986"/>
            <a:ext cx="8423031" cy="5042050"/>
          </a:xfrm>
        </p:spPr>
        <p:txBody>
          <a:bodyPr wrap="square">
            <a:normAutofit fontScale="25000" lnSpcReduction="20000"/>
          </a:bodyPr>
          <a:lstStyle/>
          <a:p>
            <a:pPr marL="0" indent="0" algn="just">
              <a:buNone/>
            </a:pPr>
            <a:endParaRPr lang="pl-PL" sz="6400" dirty="0" smtClean="0">
              <a:latin typeface="Calibri"/>
              <a:cs typeface="Calibri"/>
            </a:endParaRPr>
          </a:p>
          <a:p>
            <a:pPr marL="0" indent="0" algn="just">
              <a:buNone/>
            </a:pPr>
            <a:endParaRPr lang="pl-PL" sz="6400" dirty="0">
              <a:latin typeface="Calibri"/>
              <a:cs typeface="Calibri"/>
            </a:endParaRPr>
          </a:p>
          <a:p>
            <a:pPr marL="0" indent="0" algn="just">
              <a:buNone/>
            </a:pPr>
            <a:endParaRPr lang="pl-PL" sz="6400" dirty="0" smtClean="0">
              <a:latin typeface="Calibri"/>
              <a:cs typeface="Calibri"/>
            </a:endParaRPr>
          </a:p>
          <a:p>
            <a:pPr marL="0" indent="0" algn="just">
              <a:lnSpc>
                <a:spcPct val="120000"/>
              </a:lnSpc>
              <a:spcBef>
                <a:spcPts val="0"/>
              </a:spcBef>
              <a:buNone/>
            </a:pPr>
            <a:endParaRPr lang="pl-PL" sz="4800" dirty="0" smtClean="0">
              <a:latin typeface="Calibri"/>
              <a:cs typeface="Calibri"/>
            </a:endParaRPr>
          </a:p>
          <a:p>
            <a:pPr marL="0" indent="0" algn="just">
              <a:lnSpc>
                <a:spcPct val="120000"/>
              </a:lnSpc>
              <a:spcBef>
                <a:spcPts val="0"/>
              </a:spcBef>
              <a:buNone/>
            </a:pPr>
            <a:r>
              <a:rPr lang="pl-PL" sz="6400" dirty="0" smtClean="0">
                <a:latin typeface="Calibri"/>
                <a:cs typeface="Calibri"/>
              </a:rPr>
              <a:t>Przed aplikowaniem o wsparcie stanowiące pomoc publiczną lub pomoc </a:t>
            </a:r>
            <a:r>
              <a:rPr lang="pl-PL" sz="6400" i="1" dirty="0" smtClean="0">
                <a:latin typeface="Calibri"/>
                <a:cs typeface="Calibri"/>
              </a:rPr>
              <a:t>de </a:t>
            </a:r>
            <a:r>
              <a:rPr lang="pl-PL" sz="6400" i="1" dirty="0" err="1" smtClean="0">
                <a:latin typeface="Calibri"/>
                <a:cs typeface="Calibri"/>
              </a:rPr>
              <a:t>minimis</a:t>
            </a:r>
            <a:r>
              <a:rPr lang="pl-PL" sz="6400" i="1" dirty="0" smtClean="0">
                <a:latin typeface="Calibri"/>
                <a:cs typeface="Calibri"/>
              </a:rPr>
              <a:t> </a:t>
            </a:r>
            <a:r>
              <a:rPr lang="pl-PL" sz="6400" dirty="0" smtClean="0">
                <a:latin typeface="Calibri"/>
                <a:cs typeface="Calibri"/>
              </a:rPr>
              <a:t>wnioskodawca/beneficjent:</a:t>
            </a:r>
            <a:endParaRPr lang="pl-PL" sz="2400" dirty="0" smtClean="0">
              <a:latin typeface="Calibri"/>
              <a:cs typeface="Calibri"/>
            </a:endParaRPr>
          </a:p>
          <a:p>
            <a:pPr marL="342000" indent="-342000" algn="just">
              <a:lnSpc>
                <a:spcPct val="120000"/>
              </a:lnSpc>
              <a:spcBef>
                <a:spcPts val="0"/>
              </a:spcBef>
              <a:buFont typeface="Arial"/>
              <a:buChar char="•"/>
            </a:pPr>
            <a:r>
              <a:rPr lang="pl-PL" sz="6400" dirty="0" smtClean="0">
                <a:latin typeface="Calibri"/>
                <a:cs typeface="Calibri"/>
              </a:rPr>
              <a:t>Dokonuje wnikliwej analizy występowania pomocy publicznej,</a:t>
            </a:r>
            <a:endParaRPr lang="pl-PL" sz="2400" dirty="0" smtClean="0">
              <a:latin typeface="Calibri"/>
              <a:cs typeface="Calibri"/>
            </a:endParaRPr>
          </a:p>
          <a:p>
            <a:pPr marL="342000" indent="-342000" algn="just">
              <a:lnSpc>
                <a:spcPct val="120000"/>
              </a:lnSpc>
              <a:spcBef>
                <a:spcPts val="0"/>
              </a:spcBef>
              <a:buFont typeface="Arial"/>
              <a:buChar char="•"/>
            </a:pPr>
            <a:r>
              <a:rPr lang="pl-PL" sz="6400" dirty="0" smtClean="0">
                <a:latin typeface="Calibri"/>
                <a:cs typeface="Calibri"/>
              </a:rPr>
              <a:t>Zapoznaje </a:t>
            </a:r>
            <a:r>
              <a:rPr lang="pl-PL" sz="6400" dirty="0">
                <a:latin typeface="Calibri"/>
                <a:cs typeface="Calibri"/>
              </a:rPr>
              <a:t>się z przeznaczeniami pomocy publicznej dostępnymi dla danego Działania/Poddziałania RPO WP 2014-</a:t>
            </a:r>
            <a:r>
              <a:rPr lang="pl-PL" sz="6400" dirty="0" smtClean="0">
                <a:latin typeface="Calibri"/>
                <a:cs typeface="Calibri"/>
              </a:rPr>
              <a:t>2020</a:t>
            </a:r>
            <a:r>
              <a:rPr lang="pl-PL" sz="6400" dirty="0">
                <a:latin typeface="Calibri"/>
                <a:cs typeface="Calibri"/>
              </a:rPr>
              <a:t> </a:t>
            </a:r>
            <a:r>
              <a:rPr lang="pl-PL" sz="6400" dirty="0" smtClean="0">
                <a:latin typeface="Calibri"/>
                <a:cs typeface="Calibri"/>
              </a:rPr>
              <a:t>w </a:t>
            </a:r>
            <a:r>
              <a:rPr lang="pl-PL" sz="6400" dirty="0" err="1">
                <a:latin typeface="Calibri"/>
                <a:cs typeface="Calibri"/>
              </a:rPr>
              <a:t>SzOOP</a:t>
            </a:r>
            <a:r>
              <a:rPr lang="pl-PL" sz="6400" dirty="0">
                <a:latin typeface="Calibri"/>
                <a:cs typeface="Calibri"/>
              </a:rPr>
              <a:t> RPO WP 2014-2020, jakie przeznaczenia pomocy będą dostępne. W warunkach konkursu kwestia ta będzie jeszcze dookreślona, </a:t>
            </a:r>
            <a:r>
              <a:rPr lang="pl-PL" sz="6400" dirty="0" smtClean="0">
                <a:latin typeface="Calibri"/>
                <a:cs typeface="Calibri"/>
              </a:rPr>
              <a:t/>
            </a:r>
            <a:br>
              <a:rPr lang="pl-PL" sz="6400" dirty="0" smtClean="0">
                <a:latin typeface="Calibri"/>
                <a:cs typeface="Calibri"/>
              </a:rPr>
            </a:br>
            <a:r>
              <a:rPr lang="pl-PL" sz="6400" dirty="0" smtClean="0">
                <a:latin typeface="Calibri"/>
                <a:cs typeface="Calibri"/>
              </a:rPr>
              <a:t>tj</a:t>
            </a:r>
            <a:r>
              <a:rPr lang="pl-PL" sz="6400" dirty="0">
                <a:latin typeface="Calibri"/>
                <a:cs typeface="Calibri"/>
              </a:rPr>
              <a:t>. wskazane zostaną przeznaczenia pomocy, które będą udzielane w danym konkursie </a:t>
            </a:r>
            <a:r>
              <a:rPr lang="pl-PL" sz="6400" dirty="0" smtClean="0">
                <a:latin typeface="Calibri"/>
                <a:cs typeface="Calibri"/>
              </a:rPr>
              <a:t/>
            </a:r>
            <a:br>
              <a:rPr lang="pl-PL" sz="6400" dirty="0" smtClean="0">
                <a:latin typeface="Calibri"/>
                <a:cs typeface="Calibri"/>
              </a:rPr>
            </a:br>
            <a:r>
              <a:rPr lang="pl-PL" sz="6400" dirty="0" smtClean="0">
                <a:latin typeface="Calibri"/>
                <a:cs typeface="Calibri"/>
              </a:rPr>
              <a:t>na </a:t>
            </a:r>
            <a:r>
              <a:rPr lang="pl-PL" sz="6400" dirty="0">
                <a:latin typeface="Calibri"/>
                <a:cs typeface="Calibri"/>
              </a:rPr>
              <a:t>poszczególne typy </a:t>
            </a:r>
            <a:r>
              <a:rPr lang="pl-PL" sz="6400" dirty="0" smtClean="0">
                <a:latin typeface="Calibri"/>
                <a:cs typeface="Calibri"/>
              </a:rPr>
              <a:t>projektów,</a:t>
            </a:r>
            <a:endParaRPr lang="pl-PL" sz="2400" dirty="0" smtClean="0">
              <a:latin typeface="Calibri"/>
              <a:cs typeface="Calibri"/>
            </a:endParaRPr>
          </a:p>
          <a:p>
            <a:pPr marL="342000" indent="-342000" algn="just">
              <a:lnSpc>
                <a:spcPct val="120000"/>
              </a:lnSpc>
              <a:spcBef>
                <a:spcPts val="0"/>
              </a:spcBef>
              <a:buFont typeface="Arial"/>
              <a:buChar char="•"/>
            </a:pPr>
            <a:r>
              <a:rPr lang="pl-PL" sz="6400" dirty="0">
                <a:latin typeface="Calibri"/>
                <a:cs typeface="Calibri"/>
              </a:rPr>
              <a:t>dostarczenia informacji wymaganych na podstawie </a:t>
            </a:r>
            <a:r>
              <a:rPr lang="pl-PL" sz="6400" u="sng" dirty="0">
                <a:latin typeface="Calibri"/>
                <a:cs typeface="Calibri"/>
              </a:rPr>
              <a:t>ustawy </a:t>
            </a:r>
            <a:r>
              <a:rPr lang="pl-PL" sz="6400" u="sng" dirty="0" smtClean="0">
                <a:latin typeface="Calibri"/>
                <a:cs typeface="Calibri"/>
              </a:rPr>
              <a:t>z dnia 30 kwietnia 2004 r. </a:t>
            </a:r>
            <a:br>
              <a:rPr lang="pl-PL" sz="6400" u="sng" dirty="0" smtClean="0">
                <a:latin typeface="Calibri"/>
                <a:cs typeface="Calibri"/>
              </a:rPr>
            </a:br>
            <a:r>
              <a:rPr lang="pl-PL" sz="6400" u="sng" dirty="0" smtClean="0">
                <a:latin typeface="Calibri"/>
                <a:cs typeface="Calibri"/>
              </a:rPr>
              <a:t>o </a:t>
            </a:r>
            <a:r>
              <a:rPr lang="pl-PL" sz="6400" u="sng" dirty="0">
                <a:latin typeface="Calibri"/>
                <a:cs typeface="Calibri"/>
              </a:rPr>
              <a:t>postępowaniu w sprawach dotyczących pomocy publicznej</a:t>
            </a:r>
            <a:r>
              <a:rPr lang="pl-PL" sz="6400" dirty="0">
                <a:latin typeface="Calibri"/>
                <a:cs typeface="Calibri"/>
              </a:rPr>
              <a:t> </a:t>
            </a:r>
            <a:r>
              <a:rPr lang="pl-PL" sz="6400" dirty="0" smtClean="0">
                <a:latin typeface="Calibri"/>
                <a:cs typeface="Calibri"/>
              </a:rPr>
              <a:t>(Dz. U. z 2007 r. Nr 59, poz. 404, </a:t>
            </a:r>
            <a:br>
              <a:rPr lang="pl-PL" sz="6400" dirty="0" smtClean="0">
                <a:latin typeface="Calibri"/>
                <a:cs typeface="Calibri"/>
              </a:rPr>
            </a:br>
            <a:r>
              <a:rPr lang="pl-PL" sz="6400" dirty="0" smtClean="0">
                <a:latin typeface="Calibri"/>
                <a:cs typeface="Calibri"/>
              </a:rPr>
              <a:t>z </a:t>
            </a:r>
            <a:r>
              <a:rPr lang="pl-PL" sz="6400" dirty="0" err="1" smtClean="0">
                <a:latin typeface="Calibri"/>
                <a:cs typeface="Calibri"/>
              </a:rPr>
              <a:t>późn</a:t>
            </a:r>
            <a:r>
              <a:rPr lang="pl-PL" sz="6400" dirty="0" smtClean="0">
                <a:latin typeface="Calibri"/>
                <a:cs typeface="Calibri"/>
              </a:rPr>
              <a:t>. zm.) oraz </a:t>
            </a:r>
            <a:r>
              <a:rPr lang="pl-PL" sz="6400" dirty="0">
                <a:latin typeface="Calibri"/>
                <a:cs typeface="Calibri"/>
              </a:rPr>
              <a:t>rozporządzeniach wykonawczych do niej, zwłaszcza</a:t>
            </a:r>
            <a:r>
              <a:rPr lang="pl-PL" sz="6400" dirty="0" smtClean="0">
                <a:latin typeface="Calibri"/>
                <a:cs typeface="Calibri"/>
              </a:rPr>
              <a:t>:</a:t>
            </a:r>
          </a:p>
          <a:p>
            <a:pPr marL="571500" indent="-571500" algn="just">
              <a:lnSpc>
                <a:spcPct val="120000"/>
              </a:lnSpc>
              <a:spcBef>
                <a:spcPts val="0"/>
              </a:spcBef>
              <a:buFont typeface="Arial"/>
              <a:buChar char="•"/>
            </a:pPr>
            <a:endParaRPr lang="pl-PL" sz="4000" dirty="0">
              <a:latin typeface="Calibri"/>
              <a:cs typeface="Calibri"/>
            </a:endParaRPr>
          </a:p>
          <a:p>
            <a:pPr marL="342000" lvl="2" indent="-342000" algn="just">
              <a:lnSpc>
                <a:spcPct val="120000"/>
              </a:lnSpc>
              <a:buFont typeface="Wingdings" charset="2"/>
              <a:buChar char="v"/>
            </a:pPr>
            <a:r>
              <a:rPr lang="pl-PL" sz="5600" dirty="0">
                <a:latin typeface="Calibri"/>
                <a:cs typeface="Calibri"/>
              </a:rPr>
              <a:t>w przypadku pomocy publicznej: rozporządzenie Rady Ministrów z dnia 29 marca 2010 </a:t>
            </a:r>
            <a:r>
              <a:rPr lang="pl-PL" sz="5600" dirty="0" smtClean="0">
                <a:latin typeface="Calibri"/>
                <a:cs typeface="Calibri"/>
              </a:rPr>
              <a:t>r. w </a:t>
            </a:r>
            <a:r>
              <a:rPr lang="pl-PL" sz="5600" dirty="0">
                <a:latin typeface="Calibri"/>
                <a:cs typeface="Calibri"/>
              </a:rPr>
              <a:t>sprawie zakresu informacji przedstawianych przez podmiot ubiegający się o pomoc inną niż pomoc </a:t>
            </a:r>
            <a:r>
              <a:rPr lang="pl-PL" sz="5600" i="1" dirty="0">
                <a:latin typeface="Calibri"/>
                <a:cs typeface="Calibri"/>
              </a:rPr>
              <a:t>de </a:t>
            </a:r>
            <a:r>
              <a:rPr lang="pl-PL" sz="5600" i="1" dirty="0" err="1">
                <a:latin typeface="Calibri"/>
                <a:cs typeface="Calibri"/>
              </a:rPr>
              <a:t>minimis</a:t>
            </a:r>
            <a:r>
              <a:rPr lang="pl-PL" sz="5600" dirty="0">
                <a:latin typeface="Calibri"/>
                <a:cs typeface="Calibri"/>
              </a:rPr>
              <a:t> lub pomoc </a:t>
            </a:r>
            <a:r>
              <a:rPr lang="pl-PL" sz="5600" dirty="0" smtClean="0">
                <a:latin typeface="Calibri"/>
                <a:cs typeface="Calibri"/>
              </a:rPr>
              <a:t/>
            </a:r>
            <a:br>
              <a:rPr lang="pl-PL" sz="5600" dirty="0" smtClean="0">
                <a:latin typeface="Calibri"/>
                <a:cs typeface="Calibri"/>
              </a:rPr>
            </a:br>
            <a:r>
              <a:rPr lang="pl-PL" sz="5600" i="1" dirty="0" smtClean="0">
                <a:latin typeface="Calibri"/>
                <a:cs typeface="Calibri"/>
              </a:rPr>
              <a:t>de </a:t>
            </a:r>
            <a:r>
              <a:rPr lang="pl-PL" sz="5600" i="1" dirty="0" err="1">
                <a:latin typeface="Calibri"/>
                <a:cs typeface="Calibri"/>
              </a:rPr>
              <a:t>minimis</a:t>
            </a:r>
            <a:r>
              <a:rPr lang="pl-PL" sz="5600" dirty="0">
                <a:latin typeface="Calibri"/>
                <a:cs typeface="Calibri"/>
              </a:rPr>
              <a:t> w rolnictwie lub </a:t>
            </a:r>
            <a:r>
              <a:rPr lang="pl-PL" sz="5600" dirty="0" smtClean="0">
                <a:latin typeface="Calibri"/>
                <a:cs typeface="Calibri"/>
              </a:rPr>
              <a:t>rybołówstwie (Dz. U. Nr 53, poz. 312, z </a:t>
            </a:r>
            <a:r>
              <a:rPr lang="pl-PL" sz="5600" dirty="0" err="1" smtClean="0">
                <a:latin typeface="Calibri"/>
                <a:cs typeface="Calibri"/>
              </a:rPr>
              <a:t>późn</a:t>
            </a:r>
            <a:r>
              <a:rPr lang="pl-PL" sz="5600" dirty="0" smtClean="0">
                <a:latin typeface="Calibri"/>
                <a:cs typeface="Calibri"/>
              </a:rPr>
              <a:t>. zm.).,</a:t>
            </a:r>
            <a:endParaRPr lang="pl-PL" sz="5600" dirty="0">
              <a:latin typeface="Calibri"/>
              <a:cs typeface="Calibri"/>
            </a:endParaRPr>
          </a:p>
          <a:p>
            <a:pPr marL="342000" lvl="2" indent="-342000" algn="just">
              <a:lnSpc>
                <a:spcPct val="120000"/>
              </a:lnSpc>
              <a:buFont typeface="Wingdings" charset="2"/>
              <a:buChar char="v"/>
            </a:pPr>
            <a:r>
              <a:rPr lang="pl-PL" sz="5600" dirty="0">
                <a:latin typeface="Calibri"/>
                <a:cs typeface="Calibri"/>
              </a:rPr>
              <a:t>w przypadku pomocy </a:t>
            </a:r>
            <a:r>
              <a:rPr lang="pl-PL" sz="5600" i="1" dirty="0">
                <a:latin typeface="Calibri"/>
                <a:cs typeface="Calibri"/>
              </a:rPr>
              <a:t>de </a:t>
            </a:r>
            <a:r>
              <a:rPr lang="pl-PL" sz="5600" i="1" dirty="0" err="1">
                <a:latin typeface="Calibri"/>
                <a:cs typeface="Calibri"/>
              </a:rPr>
              <a:t>minimis</a:t>
            </a:r>
            <a:r>
              <a:rPr lang="pl-PL" sz="5600" dirty="0">
                <a:latin typeface="Calibri"/>
                <a:cs typeface="Calibri"/>
              </a:rPr>
              <a:t>: rozporządzenie Rady Ministrów z dnia 29 marca 2010 r. </a:t>
            </a:r>
            <a:r>
              <a:rPr lang="pl-PL" sz="5600" dirty="0" smtClean="0">
                <a:latin typeface="Calibri"/>
                <a:cs typeface="Calibri"/>
              </a:rPr>
              <a:t>w </a:t>
            </a:r>
            <a:r>
              <a:rPr lang="pl-PL" sz="5600" dirty="0">
                <a:latin typeface="Calibri"/>
                <a:cs typeface="Calibri"/>
              </a:rPr>
              <a:t>sprawie zakresu informacji przedstawianych przez podmiot ubiegający się o pomoc </a:t>
            </a:r>
            <a:r>
              <a:rPr lang="pl-PL" sz="5600" i="1" dirty="0" smtClean="0">
                <a:latin typeface="Calibri"/>
                <a:cs typeface="Calibri"/>
              </a:rPr>
              <a:t>de </a:t>
            </a:r>
            <a:r>
              <a:rPr lang="pl-PL" sz="5600" i="1" dirty="0" err="1" smtClean="0">
                <a:latin typeface="Calibri"/>
                <a:cs typeface="Calibri"/>
              </a:rPr>
              <a:t>minimis</a:t>
            </a:r>
            <a:r>
              <a:rPr lang="pl-PL" sz="5600" i="1" dirty="0" smtClean="0">
                <a:latin typeface="Calibri"/>
                <a:cs typeface="Calibri"/>
              </a:rPr>
              <a:t> (</a:t>
            </a:r>
            <a:r>
              <a:rPr lang="pl-PL" sz="5600" dirty="0" smtClean="0">
                <a:latin typeface="Calibri"/>
                <a:cs typeface="Calibri"/>
              </a:rPr>
              <a:t>Dz. U. Nr 53, poz. 311, z </a:t>
            </a:r>
            <a:r>
              <a:rPr lang="pl-PL" sz="5600" dirty="0" err="1" smtClean="0">
                <a:latin typeface="Calibri"/>
                <a:cs typeface="Calibri"/>
              </a:rPr>
              <a:t>późn</a:t>
            </a:r>
            <a:r>
              <a:rPr lang="pl-PL" sz="5600" dirty="0" smtClean="0">
                <a:latin typeface="Calibri"/>
                <a:cs typeface="Calibri"/>
              </a:rPr>
              <a:t>. zm.).</a:t>
            </a:r>
          </a:p>
          <a:p>
            <a:pPr marL="571500" lvl="2" indent="-571500" algn="just">
              <a:lnSpc>
                <a:spcPct val="120000"/>
              </a:lnSpc>
              <a:buFont typeface="Wingdings" charset="2"/>
              <a:buChar char="v"/>
            </a:pPr>
            <a:endParaRPr lang="pl-PL" sz="4800" dirty="0">
              <a:latin typeface="Calibri"/>
              <a:cs typeface="Calibri"/>
            </a:endParaRPr>
          </a:p>
          <a:p>
            <a:pPr lvl="2" algn="just">
              <a:lnSpc>
                <a:spcPct val="120000"/>
              </a:lnSpc>
            </a:pPr>
            <a:r>
              <a:rPr lang="pl-PL" sz="6400" dirty="0" smtClean="0">
                <a:latin typeface="Calibri"/>
                <a:cs typeface="Calibri"/>
              </a:rPr>
              <a:t>System SHRIMP.</a:t>
            </a:r>
          </a:p>
          <a:p>
            <a:pPr lvl="2" algn="just">
              <a:lnSpc>
                <a:spcPct val="120000"/>
              </a:lnSpc>
            </a:pPr>
            <a:r>
              <a:rPr lang="pl-PL" sz="6400" dirty="0" smtClean="0">
                <a:latin typeface="Calibri"/>
                <a:cs typeface="Calibri"/>
              </a:rPr>
              <a:t>Zaświadczenia o otrzymanej pomocy </a:t>
            </a:r>
            <a:r>
              <a:rPr lang="pl-PL" sz="6400" i="1" dirty="0" smtClean="0">
                <a:latin typeface="Calibri"/>
                <a:cs typeface="Calibri"/>
              </a:rPr>
              <a:t>de </a:t>
            </a:r>
            <a:r>
              <a:rPr lang="pl-PL" sz="6400" i="1" dirty="0" err="1" smtClean="0">
                <a:latin typeface="Calibri"/>
                <a:cs typeface="Calibri"/>
              </a:rPr>
              <a:t>minimis</a:t>
            </a:r>
            <a:r>
              <a:rPr lang="pl-PL" sz="6400" dirty="0" smtClean="0">
                <a:latin typeface="Calibri"/>
                <a:cs typeface="Calibri"/>
              </a:rPr>
              <a:t>.</a:t>
            </a:r>
            <a:endParaRPr lang="pl-PL" sz="6400" dirty="0">
              <a:latin typeface="Calibri"/>
              <a:cs typeface="Calibri"/>
            </a:endParaRPr>
          </a:p>
          <a:p>
            <a:pPr marL="571500" indent="-571500" algn="just">
              <a:lnSpc>
                <a:spcPct val="120000"/>
              </a:lnSpc>
              <a:spcBef>
                <a:spcPts val="0"/>
              </a:spcBef>
              <a:buFont typeface="Arial"/>
              <a:buChar char="•"/>
            </a:pPr>
            <a:endParaRPr lang="pl-PL" dirty="0" smtClean="0"/>
          </a:p>
          <a:p>
            <a:pPr marL="571500" indent="-571500" algn="just">
              <a:buFont typeface="Arial"/>
              <a:buChar char="•"/>
            </a:pPr>
            <a:endParaRPr lang="pl-PL" dirty="0" smtClean="0">
              <a:latin typeface="Calibri"/>
              <a:cs typeface="Calibri"/>
            </a:endParaRPr>
          </a:p>
          <a:p>
            <a:pPr marL="571500" indent="-571500">
              <a:buFont typeface="Arial"/>
              <a:buChar char="•"/>
            </a:pPr>
            <a:endParaRPr lang="pl-PL" dirty="0" smtClean="0">
              <a:latin typeface="Calibri"/>
              <a:cs typeface="Calibri"/>
            </a:endParaRPr>
          </a:p>
          <a:p>
            <a:pPr marL="0" indent="0">
              <a:buNone/>
            </a:pPr>
            <a:endParaRPr lang="pl-PL" dirty="0"/>
          </a:p>
        </p:txBody>
      </p:sp>
    </p:spTree>
    <p:extLst>
      <p:ext uri="{BB962C8B-B14F-4D97-AF65-F5344CB8AC3E}">
        <p14:creationId xmlns:p14="http://schemas.microsoft.com/office/powerpoint/2010/main" val="22727593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524577" y="2658080"/>
            <a:ext cx="8229240" cy="1145160"/>
          </a:xfrm>
        </p:spPr>
        <p:txBody>
          <a:bodyPr wrap="square" anchor="t" anchorCtr="0">
            <a:noAutofit/>
          </a:bodyPr>
          <a:lstStyle/>
          <a:p>
            <a:pPr marL="0" indent="0" algn="ctr">
              <a:lnSpc>
                <a:spcPct val="105000"/>
              </a:lnSpc>
              <a:buNone/>
            </a:pPr>
            <a:r>
              <a:rPr lang="pl-PL" sz="3200" b="1" dirty="0" smtClean="0">
                <a:latin typeface="Calibri" panose="020F0502020204030204" pitchFamily="34" charset="0"/>
              </a:rPr>
              <a:t>Występowanie pomocy publicznej w różnych rodzajach działalności i sektorach gospodarki</a:t>
            </a:r>
            <a:endParaRPr lang="pl-PL" sz="3200" b="1" dirty="0">
              <a:latin typeface="Calibri" panose="020F0502020204030204" pitchFamily="34" charset="0"/>
            </a:endParaRPr>
          </a:p>
        </p:txBody>
      </p:sp>
    </p:spTree>
    <p:extLst>
      <p:ext uri="{BB962C8B-B14F-4D97-AF65-F5344CB8AC3E}">
        <p14:creationId xmlns:p14="http://schemas.microsoft.com/office/powerpoint/2010/main" val="20521581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95654" y="923827"/>
            <a:ext cx="8405446" cy="5052767"/>
          </a:xfrm>
        </p:spPr>
        <p:txBody>
          <a:bodyPr wrap="square">
            <a:noAutofit/>
          </a:bodyPr>
          <a:lstStyle/>
          <a:p>
            <a:pPr marL="0" indent="0" algn="just">
              <a:buNone/>
            </a:pPr>
            <a:endParaRPr lang="pl-PL" sz="1400" u="sng" dirty="0" smtClean="0"/>
          </a:p>
          <a:p>
            <a:pPr marL="0" indent="0" algn="just">
              <a:lnSpc>
                <a:spcPct val="100000"/>
              </a:lnSpc>
              <a:buNone/>
            </a:pPr>
            <a:r>
              <a:rPr lang="pl-PL" sz="1800" b="1" u="sng" dirty="0" smtClean="0">
                <a:latin typeface="Calibri" panose="020F0502020204030204" pitchFamily="34" charset="0"/>
              </a:rPr>
              <a:t>Sprawowanie </a:t>
            </a:r>
            <a:r>
              <a:rPr lang="pl-PL" sz="1800" b="1" u="sng" dirty="0">
                <a:latin typeface="Calibri" panose="020F0502020204030204" pitchFamily="34" charset="0"/>
              </a:rPr>
              <a:t>władzy publicznej</a:t>
            </a:r>
            <a:endParaRPr lang="pl-PL" sz="1800" b="1" dirty="0">
              <a:latin typeface="Calibri" panose="020F0502020204030204" pitchFamily="34" charset="0"/>
            </a:endParaRPr>
          </a:p>
          <a:p>
            <a:pPr marL="0" indent="0" algn="just">
              <a:lnSpc>
                <a:spcPct val="100000"/>
              </a:lnSpc>
              <a:buNone/>
            </a:pPr>
            <a:endParaRPr lang="pl-PL" sz="400" dirty="0" smtClean="0">
              <a:latin typeface="Calibri" panose="020F0502020204030204" pitchFamily="34" charset="0"/>
            </a:endParaRPr>
          </a:p>
          <a:p>
            <a:pPr marL="0" indent="0" algn="just">
              <a:lnSpc>
                <a:spcPct val="100000"/>
              </a:lnSpc>
              <a:buNone/>
            </a:pPr>
            <a:r>
              <a:rPr lang="pl-PL" sz="1800" dirty="0" smtClean="0">
                <a:latin typeface="Calibri" panose="020F0502020204030204" pitchFamily="34" charset="0"/>
              </a:rPr>
              <a:t>Można </a:t>
            </a:r>
            <a:r>
              <a:rPr lang="pl-PL" sz="1800" dirty="0">
                <a:latin typeface="Calibri" panose="020F0502020204030204" pitchFamily="34" charset="0"/>
              </a:rPr>
              <a:t>uznać, że dany podmiot działa, sprawując władzę publiczną, jeżeli przedmiotowa działalność jest zadaniem, które stanowi część zasadniczych funkcji państwa lub jeżeli </a:t>
            </a:r>
            <a:r>
              <a:rPr lang="pl-PL" sz="1800" dirty="0" smtClean="0">
                <a:latin typeface="Calibri" panose="020F0502020204030204" pitchFamily="34" charset="0"/>
              </a:rPr>
              <a:t/>
            </a:r>
            <a:br>
              <a:rPr lang="pl-PL" sz="1800" dirty="0" smtClean="0">
                <a:latin typeface="Calibri" panose="020F0502020204030204" pitchFamily="34" charset="0"/>
              </a:rPr>
            </a:br>
            <a:r>
              <a:rPr lang="pl-PL" sz="1800" dirty="0" smtClean="0">
                <a:latin typeface="Calibri" panose="020F0502020204030204" pitchFamily="34" charset="0"/>
              </a:rPr>
              <a:t>jest </a:t>
            </a:r>
            <a:r>
              <a:rPr lang="pl-PL" sz="1800" dirty="0">
                <a:latin typeface="Calibri" panose="020F0502020204030204" pitchFamily="34" charset="0"/>
              </a:rPr>
              <a:t>ona powiązana z tymi funkcjami poprzez swój charakter, swoje cele i zasady, </a:t>
            </a:r>
            <a:r>
              <a:rPr lang="pl-PL" sz="1800" dirty="0" smtClean="0">
                <a:latin typeface="Calibri" panose="020F0502020204030204" pitchFamily="34" charset="0"/>
              </a:rPr>
              <a:t/>
            </a:r>
            <a:br>
              <a:rPr lang="pl-PL" sz="1800" dirty="0" smtClean="0">
                <a:latin typeface="Calibri" panose="020F0502020204030204" pitchFamily="34" charset="0"/>
              </a:rPr>
            </a:br>
            <a:r>
              <a:rPr lang="pl-PL" sz="1800" dirty="0" smtClean="0">
                <a:latin typeface="Calibri" panose="020F0502020204030204" pitchFamily="34" charset="0"/>
              </a:rPr>
              <a:t>którym </a:t>
            </a:r>
            <a:r>
              <a:rPr lang="pl-PL" sz="1800" dirty="0">
                <a:latin typeface="Calibri" panose="020F0502020204030204" pitchFamily="34" charset="0"/>
              </a:rPr>
              <a:t>podlega</a:t>
            </a:r>
            <a:r>
              <a:rPr lang="pl-PL" sz="1800" dirty="0" smtClean="0">
                <a:latin typeface="Calibri" panose="020F0502020204030204" pitchFamily="34" charset="0"/>
              </a:rPr>
              <a:t>.</a:t>
            </a:r>
          </a:p>
          <a:p>
            <a:pPr marL="0" indent="0" algn="just">
              <a:lnSpc>
                <a:spcPct val="100000"/>
              </a:lnSpc>
              <a:buNone/>
            </a:pPr>
            <a:endParaRPr lang="pl-PL" sz="1000" dirty="0" smtClean="0">
              <a:latin typeface="Calibri" panose="020F0502020204030204" pitchFamily="34" charset="0"/>
            </a:endParaRPr>
          </a:p>
          <a:p>
            <a:pPr marL="0" indent="0" algn="just">
              <a:lnSpc>
                <a:spcPct val="100000"/>
              </a:lnSpc>
              <a:buNone/>
            </a:pPr>
            <a:r>
              <a:rPr lang="pl-PL" sz="1800" dirty="0" smtClean="0">
                <a:latin typeface="Calibri" panose="020F0502020204030204" pitchFamily="34" charset="0"/>
              </a:rPr>
              <a:t>Zasadniczo </a:t>
            </a:r>
            <a:r>
              <a:rPr lang="pl-PL" sz="1800" u="sng" dirty="0">
                <a:latin typeface="Calibri" panose="020F0502020204030204" pitchFamily="34" charset="0"/>
              </a:rPr>
              <a:t>działalność, która nieodłącznie stanowi część prerogatyw władzy publicznej </a:t>
            </a:r>
            <a:r>
              <a:rPr lang="pl-PL" sz="1800" u="sng" dirty="0" smtClean="0">
                <a:latin typeface="Calibri" panose="020F0502020204030204" pitchFamily="34" charset="0"/>
              </a:rPr>
              <a:t/>
            </a:r>
            <a:br>
              <a:rPr lang="pl-PL" sz="1800" u="sng" dirty="0" smtClean="0">
                <a:latin typeface="Calibri" panose="020F0502020204030204" pitchFamily="34" charset="0"/>
              </a:rPr>
            </a:br>
            <a:r>
              <a:rPr lang="pl-PL" sz="1800" u="sng" dirty="0" smtClean="0">
                <a:latin typeface="Calibri" panose="020F0502020204030204" pitchFamily="34" charset="0"/>
              </a:rPr>
              <a:t>i </a:t>
            </a:r>
            <a:r>
              <a:rPr lang="pl-PL" sz="1800" u="sng" dirty="0">
                <a:latin typeface="Calibri" panose="020F0502020204030204" pitchFamily="34" charset="0"/>
              </a:rPr>
              <a:t>jest wykonywana przez państwo, nie stanowi działalności gospodarczej</a:t>
            </a:r>
            <a:r>
              <a:rPr lang="pl-PL" sz="1800" dirty="0">
                <a:latin typeface="Calibri" panose="020F0502020204030204" pitchFamily="34" charset="0"/>
              </a:rPr>
              <a:t>, chyba że dane państwo członkowskie zdecydowało się na wprowadzenie mechanizmów rynkowych. </a:t>
            </a:r>
            <a:endParaRPr lang="pl-PL" sz="1800" dirty="0" smtClean="0">
              <a:latin typeface="Calibri" panose="020F0502020204030204" pitchFamily="34" charset="0"/>
            </a:endParaRPr>
          </a:p>
          <a:p>
            <a:pPr marL="0" indent="0" algn="just">
              <a:lnSpc>
                <a:spcPct val="100000"/>
              </a:lnSpc>
              <a:buNone/>
            </a:pPr>
            <a:endParaRPr lang="pl-PL" sz="1200" dirty="0">
              <a:latin typeface="Calibri" panose="020F0502020204030204" pitchFamily="34" charset="0"/>
            </a:endParaRPr>
          </a:p>
          <a:p>
            <a:pPr marL="0" indent="0" algn="just">
              <a:lnSpc>
                <a:spcPct val="100000"/>
              </a:lnSpc>
              <a:buNone/>
            </a:pPr>
            <a:r>
              <a:rPr lang="pl-PL" sz="1800" dirty="0" smtClean="0">
                <a:latin typeface="Calibri" panose="020F0502020204030204" pitchFamily="34" charset="0"/>
              </a:rPr>
              <a:t>Przykładem </a:t>
            </a:r>
            <a:r>
              <a:rPr lang="pl-PL" sz="1800" dirty="0">
                <a:latin typeface="Calibri" panose="020F0502020204030204" pitchFamily="34" charset="0"/>
              </a:rPr>
              <a:t>takiej działalności jest działalność dotycząca: </a:t>
            </a:r>
          </a:p>
          <a:p>
            <a:pPr marL="285750" lvl="0" indent="-285750" algn="just">
              <a:lnSpc>
                <a:spcPct val="100000"/>
              </a:lnSpc>
              <a:buFont typeface="Arial" panose="020B0604020202020204" pitchFamily="34" charset="0"/>
              <a:buChar char="•"/>
            </a:pPr>
            <a:r>
              <a:rPr lang="pl-PL" sz="1800" dirty="0">
                <a:latin typeface="Calibri" panose="020F0502020204030204" pitchFamily="34" charset="0"/>
              </a:rPr>
              <a:t>wojska lub policji;</a:t>
            </a:r>
          </a:p>
          <a:p>
            <a:pPr marL="285750" lvl="0" indent="-285750" algn="just">
              <a:lnSpc>
                <a:spcPct val="100000"/>
              </a:lnSpc>
              <a:buFont typeface="Arial" panose="020B0604020202020204" pitchFamily="34" charset="0"/>
              <a:buChar char="•"/>
            </a:pPr>
            <a:r>
              <a:rPr lang="pl-PL" sz="1800" dirty="0">
                <a:latin typeface="Calibri" panose="020F0502020204030204" pitchFamily="34" charset="0"/>
              </a:rPr>
              <a:t>bezpieczeństwa i kontroli żeglugi powietrznej; </a:t>
            </a:r>
          </a:p>
          <a:p>
            <a:pPr marL="285750" lvl="0" indent="-285750" algn="just">
              <a:lnSpc>
                <a:spcPct val="100000"/>
              </a:lnSpc>
              <a:buFont typeface="Arial" panose="020B0604020202020204" pitchFamily="34" charset="0"/>
              <a:buChar char="•"/>
            </a:pPr>
            <a:r>
              <a:rPr lang="pl-PL" sz="1800" dirty="0">
                <a:latin typeface="Calibri" panose="020F0502020204030204" pitchFamily="34" charset="0"/>
              </a:rPr>
              <a:t>kontroli i bezpieczeństwa ruchu morskiego; </a:t>
            </a:r>
          </a:p>
          <a:p>
            <a:pPr marL="285750" lvl="0" indent="-285750" algn="just">
              <a:lnSpc>
                <a:spcPct val="100000"/>
              </a:lnSpc>
              <a:buFont typeface="Arial" panose="020B0604020202020204" pitchFamily="34" charset="0"/>
              <a:buChar char="•"/>
            </a:pPr>
            <a:r>
              <a:rPr lang="pl-PL" sz="1800" dirty="0">
                <a:latin typeface="Calibri" panose="020F0502020204030204" pitchFamily="34" charset="0"/>
              </a:rPr>
              <a:t>nadzoru nad zanieczyszczeniami; </a:t>
            </a:r>
          </a:p>
          <a:p>
            <a:pPr marL="285750" lvl="0" indent="-285750" algn="just">
              <a:lnSpc>
                <a:spcPct val="100000"/>
              </a:lnSpc>
              <a:buFont typeface="Arial" panose="020B0604020202020204" pitchFamily="34" charset="0"/>
              <a:buChar char="•"/>
            </a:pPr>
            <a:r>
              <a:rPr lang="pl-PL" sz="1800" dirty="0">
                <a:latin typeface="Calibri" panose="020F0502020204030204" pitchFamily="34" charset="0"/>
              </a:rPr>
              <a:t>organizacji, finansowania i wykonywania wyroków pozbawienia wolności;</a:t>
            </a:r>
          </a:p>
          <a:p>
            <a:pPr marL="285750" lvl="0" indent="-285750" algn="just">
              <a:lnSpc>
                <a:spcPct val="100000"/>
              </a:lnSpc>
              <a:buFont typeface="Arial" panose="020B0604020202020204" pitchFamily="34" charset="0"/>
              <a:buChar char="•"/>
            </a:pPr>
            <a:r>
              <a:rPr lang="pl-PL" sz="1800" dirty="0">
                <a:latin typeface="Calibri" panose="020F0502020204030204" pitchFamily="34" charset="0"/>
              </a:rPr>
              <a:t>zbierania danych, które mają być wykorzystane do celów publicznych, na podstawie ustawowego obowiązku informacyjnego nałożonego na te przedsiębiorstwa.</a:t>
            </a:r>
          </a:p>
          <a:p>
            <a:pPr>
              <a:lnSpc>
                <a:spcPct val="100000"/>
              </a:lnSpc>
            </a:pPr>
            <a:endParaRPr lang="pl-PL" sz="1800" dirty="0"/>
          </a:p>
        </p:txBody>
      </p:sp>
    </p:spTree>
    <p:extLst>
      <p:ext uri="{BB962C8B-B14F-4D97-AF65-F5344CB8AC3E}">
        <p14:creationId xmlns:p14="http://schemas.microsoft.com/office/powerpoint/2010/main" val="867253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952107"/>
            <a:ext cx="8423030" cy="4949072"/>
          </a:xfrm>
        </p:spPr>
        <p:txBody>
          <a:bodyPr wrap="square">
            <a:noAutofit/>
          </a:bodyPr>
          <a:lstStyle/>
          <a:p>
            <a:pPr marL="0" indent="0">
              <a:lnSpc>
                <a:spcPct val="100000"/>
              </a:lnSpc>
              <a:buNone/>
            </a:pPr>
            <a:r>
              <a:rPr lang="pl-PL" sz="2400" b="1" dirty="0" smtClean="0">
                <a:latin typeface="Calibri" panose="020F0502020204030204" pitchFamily="34" charset="0"/>
              </a:rPr>
              <a:t>Opieka zdrowotna:</a:t>
            </a:r>
          </a:p>
          <a:p>
            <a:pPr marL="0" indent="0">
              <a:lnSpc>
                <a:spcPct val="100000"/>
              </a:lnSpc>
              <a:buNone/>
            </a:pPr>
            <a:endParaRPr lang="pl-PL" sz="1200" u="sng" dirty="0" smtClean="0">
              <a:latin typeface="Calibri" panose="020F0502020204030204" pitchFamily="34" charset="0"/>
            </a:endParaRPr>
          </a:p>
          <a:p>
            <a:pPr algn="just">
              <a:lnSpc>
                <a:spcPct val="100000"/>
              </a:lnSpc>
            </a:pPr>
            <a:r>
              <a:rPr lang="pl-PL" sz="2400" u="sng" dirty="0" smtClean="0">
                <a:latin typeface="Calibri" panose="020F0502020204030204" pitchFamily="34" charset="0"/>
              </a:rPr>
              <a:t>Zasada</a:t>
            </a:r>
            <a:r>
              <a:rPr lang="pl-PL" sz="2400" dirty="0" smtClean="0">
                <a:latin typeface="Calibri" panose="020F0502020204030204" pitchFamily="34" charset="0"/>
              </a:rPr>
              <a:t>: szpitale publiczne, które </a:t>
            </a:r>
            <a:r>
              <a:rPr lang="pl-PL" sz="2400" dirty="0">
                <a:latin typeface="Calibri" panose="020F0502020204030204" pitchFamily="34" charset="0"/>
              </a:rPr>
              <a:t>są nieodłączną częścią krajowej służby zdrowia i są prawie w całości finansowane ze składek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na </a:t>
            </a:r>
            <a:r>
              <a:rPr lang="pl-PL" sz="2400" dirty="0">
                <a:latin typeface="Calibri" panose="020F0502020204030204" pitchFamily="34" charset="0"/>
              </a:rPr>
              <a:t>ubezpieczenie zdrowotne oraz innych środków państwowych,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a </a:t>
            </a:r>
            <a:r>
              <a:rPr lang="pl-PL" sz="2400" dirty="0">
                <a:latin typeface="Calibri" panose="020F0502020204030204" pitchFamily="34" charset="0"/>
              </a:rPr>
              <a:t>usługi świadczą nieodpłatnie na zasadzie powszechnego objęcia ubezpieczeniem, nie są one przedsiębiorstwami. Nie zmienia tego fakt, że wprowadzone zostają niewielkie opłaty, które pokrywają jedynie niewielkie koszty </a:t>
            </a:r>
            <a:r>
              <a:rPr lang="pl-PL" sz="2400" dirty="0" smtClean="0">
                <a:latin typeface="Calibri" panose="020F0502020204030204" pitchFamily="34" charset="0"/>
              </a:rPr>
              <a:t>usług</a:t>
            </a:r>
            <a:r>
              <a:rPr lang="pl-PL" sz="2400" dirty="0">
                <a:latin typeface="Calibri" panose="020F0502020204030204" pitchFamily="34" charset="0"/>
              </a:rPr>
              <a:t>.</a:t>
            </a:r>
            <a:endParaRPr lang="pl-PL" sz="2400" dirty="0" smtClean="0">
              <a:latin typeface="Calibri" panose="020F0502020204030204" pitchFamily="34" charset="0"/>
            </a:endParaRPr>
          </a:p>
          <a:p>
            <a:pPr algn="just">
              <a:lnSpc>
                <a:spcPct val="100000"/>
              </a:lnSpc>
            </a:pPr>
            <a:endParaRPr lang="pl-PL" sz="1600" u="sng" dirty="0">
              <a:latin typeface="Calibri" panose="020F0502020204030204" pitchFamily="34" charset="0"/>
            </a:endParaRPr>
          </a:p>
          <a:p>
            <a:pPr algn="just">
              <a:lnSpc>
                <a:spcPct val="100000"/>
              </a:lnSpc>
            </a:pPr>
            <a:r>
              <a:rPr lang="pl-PL" sz="2400" dirty="0" smtClean="0">
                <a:latin typeface="Calibri" panose="020F0502020204030204" pitchFamily="34" charset="0"/>
              </a:rPr>
              <a:t>Działalnością </a:t>
            </a:r>
            <a:r>
              <a:rPr lang="pl-PL" sz="2400" dirty="0">
                <a:latin typeface="Calibri" panose="020F0502020204030204" pitchFamily="34" charset="0"/>
              </a:rPr>
              <a:t>gospodarczą nie jest działalność polegająca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na </a:t>
            </a:r>
            <a:r>
              <a:rPr lang="pl-PL" sz="2400" dirty="0">
                <a:latin typeface="Calibri" panose="020F0502020204030204" pitchFamily="34" charset="0"/>
              </a:rPr>
              <a:t>wykonywaniu zabiegów medycznych ratujących życie w nagłych </a:t>
            </a:r>
            <a:r>
              <a:rPr lang="pl-PL" sz="2400" dirty="0" smtClean="0">
                <a:latin typeface="Calibri" panose="020F0502020204030204" pitchFamily="34" charset="0"/>
              </a:rPr>
              <a:t>sytuacjach.</a:t>
            </a:r>
            <a:endParaRPr lang="pl-PL" sz="2400" u="sng" dirty="0">
              <a:latin typeface="Calibri" panose="020F0502020204030204" pitchFamily="34" charset="0"/>
            </a:endParaRPr>
          </a:p>
        </p:txBody>
      </p:sp>
    </p:spTree>
    <p:extLst>
      <p:ext uri="{BB962C8B-B14F-4D97-AF65-F5344CB8AC3E}">
        <p14:creationId xmlns:p14="http://schemas.microsoft.com/office/powerpoint/2010/main" val="16382639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8" y="970961"/>
            <a:ext cx="8695592" cy="4939645"/>
          </a:xfrm>
        </p:spPr>
        <p:txBody>
          <a:bodyPr wrap="square">
            <a:noAutofit/>
          </a:bodyPr>
          <a:lstStyle/>
          <a:p>
            <a:pPr marL="0" indent="0">
              <a:lnSpc>
                <a:spcPct val="100000"/>
              </a:lnSpc>
              <a:buNone/>
            </a:pPr>
            <a:r>
              <a:rPr lang="pl-PL" sz="1600" u="sng" dirty="0" smtClean="0">
                <a:latin typeface="Calibri" panose="020F0502020204030204" pitchFamily="34" charset="0"/>
              </a:rPr>
              <a:t>Niepubliczne zakłady opieki zdrowotnej:</a:t>
            </a:r>
          </a:p>
          <a:p>
            <a:pPr marL="0" indent="0">
              <a:lnSpc>
                <a:spcPct val="100000"/>
              </a:lnSpc>
              <a:buNone/>
            </a:pPr>
            <a:endParaRPr lang="pl-PL" sz="1000" u="sng" dirty="0" smtClean="0">
              <a:latin typeface="Calibri" panose="020F0502020204030204" pitchFamily="34" charset="0"/>
            </a:endParaRPr>
          </a:p>
          <a:p>
            <a:pPr marL="0" indent="0" algn="just">
              <a:lnSpc>
                <a:spcPct val="100000"/>
              </a:lnSpc>
              <a:buNone/>
            </a:pPr>
            <a:r>
              <a:rPr lang="pl-PL" sz="1600" dirty="0" smtClean="0">
                <a:latin typeface="Calibri" panose="020F0502020204030204" pitchFamily="34" charset="0"/>
              </a:rPr>
              <a:t>Wyjaśnia UOKiK: </a:t>
            </a:r>
            <a:r>
              <a:rPr lang="pl-PL" sz="1600" dirty="0">
                <a:latin typeface="Calibri" panose="020F0502020204030204" pitchFamily="34" charset="0"/>
              </a:rPr>
              <a:t>w przypadku niepublicznych zakładów opieki zdrowotnej należy mieć na względzie,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że NZOZ </a:t>
            </a:r>
            <a:r>
              <a:rPr lang="pl-PL" sz="1600" dirty="0">
                <a:latin typeface="Calibri" panose="020F0502020204030204" pitchFamily="34" charset="0"/>
              </a:rPr>
              <a:t>może wykonywać usługi zarówno w ramach kontraktu z NFZ, jak również „poza tym kontraktem”. Usługi wykonywane poza publicznym systemem opieki zdrowotnej oferowane są na warunkach czysto rynkowych (NZOZ samodzielnie ustala cenę tych usług) i mogą być kierowane do nieograniczonego kręgu osób, w tym do obywateli innych państw członkowskich. W związku z tym, wspieranie takiej działalności mogłoby skutkować naruszeniem konkurencji na rynku wewnętrznym. Ocena danego wsparcia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ze </a:t>
            </a:r>
            <a:r>
              <a:rPr lang="pl-PL" sz="1600" dirty="0">
                <a:latin typeface="Calibri" panose="020F0502020204030204" pitchFamily="34" charset="0"/>
              </a:rPr>
              <a:t>środków publicznych w kontekście przepisów o pomocy publicznej będzie zatem uzależniona od tego, czy NZOZ wykonuje jedynie usługi medyczne w ramach kontraktu z NFZ, czy także prowadzi działalność medyczną poza publicznym systemem opieki zdrowotnej. Jeśli NZOZ prowadzi jednocześnie obydwie kategorie działalności (tj. w ramach kontraktu i poza kontraktem), konieczne jest albo całkowite rozdzielenie działalności komercyjnej i niekomercyjnej (jeśli to możliwe), np. poprzez wydzielenie działalności realizowanej poza publicznym systemem opieki zdrowotnej do podmiotu zależnego, albo prowadzenie odrębnej księgowości dla poszczególnych działalności. W przypadku, gdy wsparcie przeznaczone jest na infrastrukturę (np. sprzęt medyczny), konieczne jest oszacowanie proporcji, w jakiej infrastruktura ta będzie wykorzystywana do świadczeń w ramach NFZ, a w jakiej - komercyjnie</a:t>
            </a:r>
            <a:r>
              <a:rPr lang="pl-PL" sz="1600" dirty="0" smtClean="0">
                <a:latin typeface="Calibri" panose="020F0502020204030204" pitchFamily="34" charset="0"/>
              </a:rPr>
              <a:t>.</a:t>
            </a:r>
          </a:p>
          <a:p>
            <a:pPr>
              <a:lnSpc>
                <a:spcPct val="100000"/>
              </a:lnSpc>
            </a:pPr>
            <a:endParaRPr lang="pl-PL" sz="1000" dirty="0">
              <a:latin typeface="Calibri" panose="020F0502020204030204" pitchFamily="34" charset="0"/>
            </a:endParaRPr>
          </a:p>
          <a:p>
            <a:pPr marL="0" indent="0" algn="just">
              <a:lnSpc>
                <a:spcPct val="100000"/>
              </a:lnSpc>
              <a:buNone/>
            </a:pPr>
            <a:r>
              <a:rPr lang="pl-PL" sz="1600" dirty="0">
                <a:latin typeface="Calibri" panose="020F0502020204030204" pitchFamily="34" charset="0"/>
              </a:rPr>
              <a:t>Jedynie wsparcie przeznaczone na działalność związaną z realizacją usług medycznych w ramach kontraktu z NFZ mogłoby być kwalifikowane jako niestanowiące pomocy </a:t>
            </a:r>
            <a:r>
              <a:rPr lang="pl-PL" sz="1600" dirty="0" smtClean="0">
                <a:latin typeface="Calibri" panose="020F0502020204030204" pitchFamily="34" charset="0"/>
              </a:rPr>
              <a:t>publicznej.</a:t>
            </a:r>
            <a:endParaRPr lang="pl-PL" sz="1600" dirty="0">
              <a:latin typeface="Calibri" panose="020F0502020204030204" pitchFamily="34" charset="0"/>
            </a:endParaRPr>
          </a:p>
        </p:txBody>
      </p:sp>
    </p:spTree>
    <p:extLst>
      <p:ext uri="{BB962C8B-B14F-4D97-AF65-F5344CB8AC3E}">
        <p14:creationId xmlns:p14="http://schemas.microsoft.com/office/powerpoint/2010/main" val="1847719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5" name="Symbol zastępczy zawartości 2"/>
          <p:cNvSpPr txBox="1">
            <a:spLocks/>
          </p:cNvSpPr>
          <p:nvPr/>
        </p:nvSpPr>
        <p:spPr>
          <a:xfrm>
            <a:off x="211015" y="980728"/>
            <a:ext cx="8774723" cy="58772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pl-PL" sz="1800" b="1" dirty="0" smtClean="0">
                <a:latin typeface="Calibri" panose="020F0502020204030204" pitchFamily="34" charset="0"/>
              </a:rPr>
              <a:t>Zasoby państwowe:</a:t>
            </a:r>
          </a:p>
          <a:p>
            <a:pPr algn="just">
              <a:lnSpc>
                <a:spcPct val="100000"/>
              </a:lnSpc>
            </a:pPr>
            <a:r>
              <a:rPr lang="pl-PL" sz="1800" dirty="0" smtClean="0">
                <a:latin typeface="Calibri" panose="020F0502020204030204" pitchFamily="34" charset="0"/>
              </a:rPr>
              <a:t>zasoby państwowe obejmują wszystkie zasoby sektora publicznego, w tym zasoby jednostek samorządu terytorialnego;</a:t>
            </a:r>
          </a:p>
          <a:p>
            <a:pPr algn="just">
              <a:lnSpc>
                <a:spcPct val="100000"/>
              </a:lnSpc>
            </a:pPr>
            <a:r>
              <a:rPr lang="pl-PL" sz="1800" dirty="0" smtClean="0">
                <a:latin typeface="Calibri" panose="020F0502020204030204" pitchFamily="34" charset="0"/>
              </a:rPr>
              <a:t>zasoby przedsiębiorców publicznych także stanowią zasoby państwowe (definicja przedsiębiorców publicznych w ustawie z dnia 22 września 2006 r. o przejrzystości stosunków finansowych pomiędzy organami publicznymi a przedsiębiorcami publicznymi oraz o przejrzystości finansowej niektórych przedsiębiorców (Dz. U. Nr 191, poz. 1411, </a:t>
            </a:r>
            <a:br>
              <a:rPr lang="pl-PL" sz="1800" dirty="0" smtClean="0">
                <a:latin typeface="Calibri" panose="020F0502020204030204" pitchFamily="34" charset="0"/>
              </a:rPr>
            </a:br>
            <a:r>
              <a:rPr lang="pl-PL" sz="1800" dirty="0" smtClean="0">
                <a:latin typeface="Calibri" panose="020F0502020204030204" pitchFamily="34" charset="0"/>
              </a:rPr>
              <a:t>z </a:t>
            </a:r>
            <a:r>
              <a:rPr lang="pl-PL" sz="1800" dirty="0" err="1" smtClean="0">
                <a:latin typeface="Calibri" panose="020F0502020204030204" pitchFamily="34" charset="0"/>
              </a:rPr>
              <a:t>późn</a:t>
            </a:r>
            <a:r>
              <a:rPr lang="pl-PL" sz="1800" dirty="0" smtClean="0">
                <a:latin typeface="Calibri" panose="020F0502020204030204" pitchFamily="34" charset="0"/>
              </a:rPr>
              <a:t>. zm.);</a:t>
            </a:r>
          </a:p>
          <a:p>
            <a:pPr algn="just">
              <a:lnSpc>
                <a:spcPct val="100000"/>
              </a:lnSpc>
            </a:pPr>
            <a:r>
              <a:rPr lang="pl-PL" sz="1800" dirty="0" smtClean="0">
                <a:latin typeface="Calibri" panose="020F0502020204030204" pitchFamily="34" charset="0"/>
              </a:rPr>
              <a:t>Fakt, że środek przyznający korzyść nie jest bezpośrednio finansowany przez państwo, lecz przez podmiot publiczny lub prywatny ustanowiony lub wyznaczony przez państwo </a:t>
            </a:r>
            <a:br>
              <a:rPr lang="pl-PL" sz="1800" dirty="0" smtClean="0">
                <a:latin typeface="Calibri" panose="020F0502020204030204" pitchFamily="34" charset="0"/>
              </a:rPr>
            </a:br>
            <a:r>
              <a:rPr lang="pl-PL" sz="1800" dirty="0" smtClean="0">
                <a:latin typeface="Calibri" panose="020F0502020204030204" pitchFamily="34" charset="0"/>
              </a:rPr>
              <a:t>do zarządzania pomocą, nie wyklucza możliwości finansowania tego środka przy użyciu zasobów państwowych;</a:t>
            </a:r>
          </a:p>
          <a:p>
            <a:pPr algn="just">
              <a:lnSpc>
                <a:spcPct val="100000"/>
              </a:lnSpc>
            </a:pPr>
            <a:r>
              <a:rPr lang="pl-PL" sz="1800" dirty="0" smtClean="0">
                <a:latin typeface="Calibri" panose="020F0502020204030204" pitchFamily="34" charset="0"/>
              </a:rPr>
              <a:t>Pochodzenie zasobów nie ma znaczenia, pod warunkiem że zanim zostaną bezpośrednio lub pośrednio przekazane beneficjentom, znajdą się pod kontrolą publiczną i będą </a:t>
            </a:r>
            <a:br>
              <a:rPr lang="pl-PL" sz="1800" dirty="0" smtClean="0">
                <a:latin typeface="Calibri" panose="020F0502020204030204" pitchFamily="34" charset="0"/>
              </a:rPr>
            </a:br>
            <a:r>
              <a:rPr lang="pl-PL" sz="1800" dirty="0" smtClean="0">
                <a:latin typeface="Calibri" panose="020F0502020204030204" pitchFamily="34" charset="0"/>
              </a:rPr>
              <a:t>w związku z tym dostępne dla organów krajowych, nawet jeżeli zasoby te nie staną się własnością danego organu publicznego</a:t>
            </a:r>
            <a:r>
              <a:rPr lang="pl-PL" sz="1800" dirty="0">
                <a:latin typeface="Calibri" panose="020F0502020204030204" pitchFamily="34" charset="0"/>
              </a:rPr>
              <a:t>.</a:t>
            </a:r>
            <a:endParaRPr lang="pl-PL" sz="1800" dirty="0" smtClean="0">
              <a:latin typeface="Calibri" panose="020F0502020204030204" pitchFamily="34" charset="0"/>
            </a:endParaRPr>
          </a:p>
        </p:txBody>
      </p:sp>
    </p:spTree>
    <p:extLst>
      <p:ext uri="{BB962C8B-B14F-4D97-AF65-F5344CB8AC3E}">
        <p14:creationId xmlns:p14="http://schemas.microsoft.com/office/powerpoint/2010/main" val="42304669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78068" y="989813"/>
            <a:ext cx="8440617" cy="4835951"/>
          </a:xfrm>
        </p:spPr>
        <p:txBody>
          <a:bodyPr wrap="square">
            <a:noAutofit/>
          </a:bodyPr>
          <a:lstStyle/>
          <a:p>
            <a:pPr marL="0" indent="0" algn="just">
              <a:lnSpc>
                <a:spcPct val="100000"/>
              </a:lnSpc>
              <a:buNone/>
            </a:pPr>
            <a:r>
              <a:rPr lang="pl-PL" sz="2000" u="sng" dirty="0" smtClean="0">
                <a:latin typeface="Calibri" panose="020F0502020204030204" pitchFamily="34" charset="0"/>
              </a:rPr>
              <a:t>Wnioski:</a:t>
            </a:r>
            <a:r>
              <a:rPr lang="pl-PL" sz="2000" dirty="0" smtClean="0">
                <a:latin typeface="Calibri" panose="020F0502020204030204" pitchFamily="34" charset="0"/>
              </a:rPr>
              <a:t> </a:t>
            </a:r>
          </a:p>
          <a:p>
            <a:pPr marL="0" indent="0" algn="just">
              <a:lnSpc>
                <a:spcPct val="100000"/>
              </a:lnSpc>
              <a:buNone/>
            </a:pPr>
            <a:endParaRPr lang="pl-PL" sz="2000" dirty="0" smtClean="0">
              <a:latin typeface="Calibri" panose="020F0502020204030204" pitchFamily="34" charset="0"/>
            </a:endParaRPr>
          </a:p>
          <a:p>
            <a:pPr marL="182563" indent="-182563" algn="just">
              <a:lnSpc>
                <a:spcPct val="100000"/>
              </a:lnSpc>
              <a:buFont typeface="Arial" panose="020B0604020202020204" pitchFamily="34" charset="0"/>
              <a:buChar char="•"/>
            </a:pPr>
            <a:r>
              <a:rPr lang="pl-PL" sz="2000" dirty="0" smtClean="0">
                <a:latin typeface="Calibri" panose="020F0502020204030204" pitchFamily="34" charset="0"/>
              </a:rPr>
              <a:t>działalność </a:t>
            </a:r>
            <a:r>
              <a:rPr lang="pl-PL" sz="2000" dirty="0">
                <a:latin typeface="Calibri" panose="020F0502020204030204" pitchFamily="34" charset="0"/>
              </a:rPr>
              <a:t>szpitali w ramach umów z Narodowym Funduszem Zdrowia nie powinna być traktowana jako działalność gospodarcza. Jest ona bowiem finansowana praktycznie w całości przez państwo w ramach systemu solidarnościowego, zaś same usługi są świadczone nieodpłatnie</a:t>
            </a:r>
            <a:r>
              <a:rPr lang="pl-PL" sz="2000" dirty="0" smtClean="0">
                <a:latin typeface="Calibri" panose="020F0502020204030204" pitchFamily="34" charset="0"/>
              </a:rPr>
              <a:t>.</a:t>
            </a:r>
          </a:p>
          <a:p>
            <a:pPr marL="182563" indent="-182563" algn="just">
              <a:lnSpc>
                <a:spcPct val="100000"/>
              </a:lnSpc>
              <a:buFont typeface="Arial" panose="020B0604020202020204" pitchFamily="34" charset="0"/>
              <a:buChar char="•"/>
            </a:pPr>
            <a:endParaRPr lang="pl-PL" sz="2000" dirty="0">
              <a:latin typeface="Calibri" panose="020F0502020204030204" pitchFamily="34" charset="0"/>
            </a:endParaRPr>
          </a:p>
          <a:p>
            <a:pPr marL="182563" indent="-182563" algn="just">
              <a:lnSpc>
                <a:spcPct val="100000"/>
              </a:lnSpc>
              <a:buFont typeface="Arial" panose="020B0604020202020204" pitchFamily="34" charset="0"/>
              <a:buChar char="•"/>
            </a:pPr>
            <a:r>
              <a:rPr lang="pl-PL" sz="2000" dirty="0">
                <a:latin typeface="Calibri" panose="020F0502020204030204" pitchFamily="34" charset="0"/>
              </a:rPr>
              <a:t>ten sam podmiot (ten sam szpital) może świadczyć tak usługi w ramach krajowego systemu ochrony zdrowia, jak i świadczyć, poza nim, usługi opieki zdrowotnej o charakterze komercyjnym. W takiej sytuacji, o ile spełnione zostaną wszystkie przesłanki występowania pomocy publicznej, publiczne finansowanie działalności o charakterze komercyjnym stanowi pomoc publiczną, natomiast finansowanie działalności w ramach krajowego systemu opieki zdrowotnej nie będzie stanowić pomocy publicznej</a:t>
            </a:r>
            <a:r>
              <a:rPr lang="pl-PL" sz="2000" dirty="0" smtClean="0">
                <a:latin typeface="Calibri" panose="020F0502020204030204" pitchFamily="34" charset="0"/>
              </a:rPr>
              <a:t>.</a:t>
            </a:r>
          </a:p>
          <a:p>
            <a:pPr marL="182563" indent="-182563" algn="just">
              <a:lnSpc>
                <a:spcPct val="100000"/>
              </a:lnSpc>
              <a:buFont typeface="Arial" panose="020B0604020202020204" pitchFamily="34" charset="0"/>
              <a:buChar char="•"/>
            </a:pPr>
            <a:endParaRPr lang="pl-PL" sz="2000" dirty="0">
              <a:latin typeface="Calibri" panose="020F0502020204030204" pitchFamily="34" charset="0"/>
            </a:endParaRPr>
          </a:p>
        </p:txBody>
      </p:sp>
    </p:spTree>
    <p:extLst>
      <p:ext uri="{BB962C8B-B14F-4D97-AF65-F5344CB8AC3E}">
        <p14:creationId xmlns:p14="http://schemas.microsoft.com/office/powerpoint/2010/main" val="16228801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95654" y="982350"/>
            <a:ext cx="8414238" cy="4946811"/>
          </a:xfrm>
        </p:spPr>
        <p:txBody>
          <a:bodyPr wrap="square" anchor="t" anchorCtr="0">
            <a:normAutofit lnSpcReduction="10000"/>
          </a:bodyPr>
          <a:lstStyle/>
          <a:p>
            <a:pPr marL="0" indent="0" algn="just">
              <a:buNone/>
            </a:pPr>
            <a:endParaRPr lang="pl-PL" sz="2200" u="sng" dirty="0" smtClean="0">
              <a:latin typeface="Calibri" panose="020F0502020204030204" pitchFamily="34" charset="0"/>
            </a:endParaRPr>
          </a:p>
          <a:p>
            <a:pPr marL="0" indent="0" algn="just">
              <a:lnSpc>
                <a:spcPct val="100000"/>
              </a:lnSpc>
              <a:buNone/>
            </a:pPr>
            <a:r>
              <a:rPr lang="pl-PL" sz="2200" u="sng" dirty="0" smtClean="0">
                <a:latin typeface="Calibri" panose="020F0502020204030204" pitchFamily="34" charset="0"/>
              </a:rPr>
              <a:t>Działalność gospodarcza zakładów opieki zdrowotnej:</a:t>
            </a:r>
          </a:p>
          <a:p>
            <a:pPr marL="0" indent="0" algn="just">
              <a:lnSpc>
                <a:spcPct val="100000"/>
              </a:lnSpc>
              <a:buNone/>
            </a:pPr>
            <a:endParaRPr lang="pl-PL" sz="800" dirty="0" smtClean="0">
              <a:latin typeface="Calibri" panose="020F0502020204030204" pitchFamily="34" charset="0"/>
            </a:endParaRPr>
          </a:p>
          <a:p>
            <a:pPr algn="just">
              <a:lnSpc>
                <a:spcPct val="100000"/>
              </a:lnSpc>
            </a:pPr>
            <a:r>
              <a:rPr lang="pl-PL" sz="2200" dirty="0" smtClean="0">
                <a:latin typeface="Calibri" panose="020F0502020204030204" pitchFamily="34" charset="0"/>
              </a:rPr>
              <a:t>gdy </a:t>
            </a:r>
            <a:r>
              <a:rPr lang="pl-PL" sz="2200" dirty="0">
                <a:latin typeface="Calibri" panose="020F0502020204030204" pitchFamily="34" charset="0"/>
              </a:rPr>
              <a:t>szpitale, nawet publiczne, oferują usługi za wynagrodzeniem, które jest pobierane bezpośrednio od pacjentów lub z ich ubezpieczenia. </a:t>
            </a:r>
            <a:endParaRPr lang="pl-PL" sz="2200" dirty="0" smtClean="0">
              <a:latin typeface="Calibri" panose="020F0502020204030204" pitchFamily="34" charset="0"/>
            </a:endParaRPr>
          </a:p>
          <a:p>
            <a:pPr algn="just">
              <a:lnSpc>
                <a:spcPct val="100000"/>
              </a:lnSpc>
            </a:pPr>
            <a:endParaRPr lang="pl-PL" sz="2200" dirty="0" smtClean="0">
              <a:latin typeface="Calibri" panose="020F0502020204030204" pitchFamily="34" charset="0"/>
            </a:endParaRPr>
          </a:p>
          <a:p>
            <a:pPr marL="355600" indent="-355600" algn="just">
              <a:lnSpc>
                <a:spcPct val="100000"/>
              </a:lnSpc>
              <a:buFont typeface="Arial" panose="020B0604020202020204" pitchFamily="34" charset="0"/>
              <a:buChar char="•"/>
              <a:tabLst>
                <a:tab pos="355600" algn="l"/>
              </a:tabLst>
            </a:pPr>
            <a:r>
              <a:rPr lang="pl-PL" sz="2200" dirty="0" smtClean="0">
                <a:latin typeface="Calibri" panose="020F0502020204030204" pitchFamily="34" charset="0"/>
              </a:rPr>
              <a:t>Za </a:t>
            </a:r>
            <a:r>
              <a:rPr lang="pl-PL" sz="2200" dirty="0">
                <a:latin typeface="Calibri" panose="020F0502020204030204" pitchFamily="34" charset="0"/>
              </a:rPr>
              <a:t>wynagrodzenie należy w takiej sytuacji uznać „ekonomiczne świadczenie wzajemne za dane </a:t>
            </a:r>
            <a:r>
              <a:rPr lang="pl-PL" sz="2200" dirty="0" smtClean="0">
                <a:latin typeface="Calibri" panose="020F0502020204030204" pitchFamily="34" charset="0"/>
              </a:rPr>
              <a:t>świadczenie”, nawet gdy jest zryczałtowane.</a:t>
            </a:r>
          </a:p>
          <a:p>
            <a:pPr marL="355600" indent="-355600" algn="just">
              <a:lnSpc>
                <a:spcPct val="100000"/>
              </a:lnSpc>
              <a:buFont typeface="Arial" panose="020B0604020202020204" pitchFamily="34" charset="0"/>
              <a:buChar char="•"/>
              <a:tabLst>
                <a:tab pos="355600" algn="l"/>
              </a:tabLst>
            </a:pPr>
            <a:endParaRPr lang="pl-PL" sz="2200" dirty="0">
              <a:latin typeface="Calibri" panose="020F0502020204030204" pitchFamily="34" charset="0"/>
            </a:endParaRPr>
          </a:p>
          <a:p>
            <a:pPr marL="355600" indent="-355600" algn="just">
              <a:lnSpc>
                <a:spcPct val="100000"/>
              </a:lnSpc>
              <a:buFont typeface="Arial" panose="020B0604020202020204" pitchFamily="34" charset="0"/>
              <a:buChar char="•"/>
              <a:tabLst>
                <a:tab pos="355600" algn="l"/>
              </a:tabLst>
            </a:pPr>
            <a:r>
              <a:rPr lang="pl-PL" sz="2200" dirty="0">
                <a:latin typeface="Calibri" panose="020F0502020204030204" pitchFamily="34" charset="0"/>
              </a:rPr>
              <a:t>U</a:t>
            </a:r>
            <a:r>
              <a:rPr lang="pl-PL" sz="2200" dirty="0" smtClean="0">
                <a:latin typeface="Calibri" panose="020F0502020204030204" pitchFamily="34" charset="0"/>
              </a:rPr>
              <a:t>sługi medyczne </a:t>
            </a:r>
            <a:r>
              <a:rPr lang="pl-PL" sz="2200" dirty="0">
                <a:latin typeface="Calibri" panose="020F0502020204030204" pitchFamily="34" charset="0"/>
              </a:rPr>
              <a:t>o typowo komercyjnym charakterze, </a:t>
            </a:r>
            <a:r>
              <a:rPr lang="pl-PL" sz="2200" dirty="0" smtClean="0">
                <a:latin typeface="Calibri" panose="020F0502020204030204" pitchFamily="34" charset="0"/>
              </a:rPr>
              <a:t>np</a:t>
            </a:r>
            <a:r>
              <a:rPr lang="pl-PL" sz="2200" dirty="0">
                <a:latin typeface="Calibri" panose="020F0502020204030204" pitchFamily="34" charset="0"/>
              </a:rPr>
              <a:t>. chirurgia plastyczna oraz </a:t>
            </a:r>
            <a:r>
              <a:rPr lang="pl-PL" sz="2200" dirty="0" smtClean="0">
                <a:latin typeface="Calibri" panose="020F0502020204030204" pitchFamily="34" charset="0"/>
              </a:rPr>
              <a:t>inne typy </a:t>
            </a:r>
            <a:r>
              <a:rPr lang="pl-PL" sz="2200" dirty="0">
                <a:latin typeface="Calibri" panose="020F0502020204030204" pitchFamily="34" charset="0"/>
              </a:rPr>
              <a:t>zabiegów o charakterze planowanym, gdzie może występować zjawisko tzw. turystyki medycznej. W takich przypadkach pacjent ma dużą swobodę wyboru usługodawcy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i </a:t>
            </a:r>
            <a:r>
              <a:rPr lang="pl-PL" sz="2200" dirty="0">
                <a:latin typeface="Calibri" panose="020F0502020204030204" pitchFamily="34" charset="0"/>
              </a:rPr>
              <a:t>występuje zjawisko mobilności pacjentów między państwami członkowskimi w celu wykonania zabiegów.</a:t>
            </a:r>
          </a:p>
        </p:txBody>
      </p:sp>
    </p:spTree>
    <p:extLst>
      <p:ext uri="{BB962C8B-B14F-4D97-AF65-F5344CB8AC3E}">
        <p14:creationId xmlns:p14="http://schemas.microsoft.com/office/powerpoint/2010/main" val="27492553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02223" y="999241"/>
            <a:ext cx="8687254" cy="4852919"/>
          </a:xfrm>
        </p:spPr>
        <p:txBody>
          <a:bodyPr wrap="square">
            <a:normAutofit fontScale="25000" lnSpcReduction="20000"/>
          </a:bodyPr>
          <a:lstStyle/>
          <a:p>
            <a:pPr marL="0" indent="0" algn="just">
              <a:buNone/>
            </a:pPr>
            <a:endParaRPr lang="pl-PL" sz="5600" dirty="0" smtClean="0">
              <a:latin typeface="Calibri" panose="020F0502020204030204" pitchFamily="34" charset="0"/>
            </a:endParaRPr>
          </a:p>
          <a:p>
            <a:pPr marL="0" indent="0" algn="just">
              <a:lnSpc>
                <a:spcPct val="120000"/>
              </a:lnSpc>
              <a:buNone/>
            </a:pPr>
            <a:r>
              <a:rPr lang="pl-PL" sz="6000" dirty="0" smtClean="0">
                <a:latin typeface="Calibri" panose="020F0502020204030204" pitchFamily="34" charset="0"/>
              </a:rPr>
              <a:t>Przesłanka naruszenia lub zagrożenia naruszenia konkurencji i wpływu na wymianę handlową między państwami członkowskimi:</a:t>
            </a:r>
          </a:p>
          <a:p>
            <a:pPr marL="269875" indent="-269875" algn="just">
              <a:lnSpc>
                <a:spcPct val="120000"/>
              </a:lnSpc>
              <a:buFont typeface="Arial" panose="020B0604020202020204" pitchFamily="34" charset="0"/>
              <a:buChar char="•"/>
              <a:tabLst>
                <a:tab pos="269875" algn="l"/>
              </a:tabLst>
            </a:pPr>
            <a:r>
              <a:rPr lang="pl-PL" sz="6000" dirty="0" smtClean="0">
                <a:latin typeface="Calibri" panose="020F0502020204030204" pitchFamily="34" charset="0"/>
              </a:rPr>
              <a:t>W odniesieniu do zabiegów planowanych w tym zakresie może istnieć pole do konkurencji między szpitalami, jako że pacjenci mają pewną możliwość zadecydowania, w którym szpitalu poddać się takiemu zabiegowi. Jeżeli szpital świadczy wysoko wyspecjalizowane usługi, dzięki którym cieszy się międzynarodową renomą lub jest położony w regionie o dużej migracji pacjentów z innych państw członkowskich (np. w regionach przygranicznych), to wsparcie takich szpitali może wywierać wpływ na wymianę handlową między państwami członkowskim.</a:t>
            </a:r>
          </a:p>
          <a:p>
            <a:pPr marL="269875" indent="-269875" algn="just">
              <a:lnSpc>
                <a:spcPct val="120000"/>
              </a:lnSpc>
              <a:buFont typeface="Arial" panose="020B0604020202020204" pitchFamily="34" charset="0"/>
              <a:buChar char="•"/>
              <a:tabLst>
                <a:tab pos="269875" algn="l"/>
              </a:tabLst>
            </a:pPr>
            <a:r>
              <a:rPr lang="pl-PL" sz="6000" dirty="0" smtClean="0">
                <a:latin typeface="Calibri" panose="020F0502020204030204" pitchFamily="34" charset="0"/>
              </a:rPr>
              <a:t>W celu zbadania wpływu na wymianę handlową bierze się pod uwagę takie wskaźniki, jak odsetek pacjentów zamieszkałych w innych państwach członkowskich, korzystających z zaplanowanych zabiegów, jak również skalę inwestycji zagranicznych inwestorów w podobne usługi w danym regionie. </a:t>
            </a:r>
          </a:p>
          <a:p>
            <a:pPr marL="269875" indent="-269875" algn="just">
              <a:lnSpc>
                <a:spcPct val="120000"/>
              </a:lnSpc>
              <a:buFont typeface="Arial" panose="020B0604020202020204" pitchFamily="34" charset="0"/>
              <a:buChar char="•"/>
              <a:tabLst>
                <a:tab pos="269875" algn="l"/>
              </a:tabLst>
            </a:pPr>
            <a:r>
              <a:rPr lang="pl-PL" sz="6000" dirty="0" smtClean="0">
                <a:latin typeface="Calibri" panose="020F0502020204030204" pitchFamily="34" charset="0"/>
              </a:rPr>
              <a:t>Brak wpływu na wymianę handlową dotyczy zwłaszcza niewielkich szpitali, usytuowanych w małych miejscowościach, zapewniających mieszkańcom tych miejscowości szeroki zakres usług podstawowej opieki zdrowotnej. Komisja zauważa też, że w przypadku podstawowych usług opieki zdrowotnej ważnymi czynnikami są język, którym posługują się pracownicy szpitali, a także obowiązujący system ubezpieczeń zdrowotnych, który ułatwia świadczeniobiorcom z jednego państwa członkowskiego korzystanie z tych usług. </a:t>
            </a:r>
          </a:p>
          <a:p>
            <a:pPr marL="269875" indent="-269875" algn="just">
              <a:lnSpc>
                <a:spcPct val="120000"/>
              </a:lnSpc>
              <a:buFont typeface="Arial" panose="020B0604020202020204" pitchFamily="34" charset="0"/>
              <a:buChar char="•"/>
              <a:tabLst>
                <a:tab pos="269875" algn="l"/>
              </a:tabLst>
            </a:pPr>
            <a:r>
              <a:rPr lang="pl-PL" sz="6000" dirty="0" smtClean="0">
                <a:latin typeface="Calibri" panose="020F0502020204030204" pitchFamily="34" charset="0"/>
              </a:rPr>
              <a:t>Z praktyki decyzyjnej KE wynika, że usługi podstawowej opieki medycznej są świadczone zwykle na niewielkim obszarze geograficznym i konkurencja między podmiotami świadczącymi te usługi ma charakter lokalny, a zatem zazwyczaj brak jest wpływu na wymianę handlową między państwami członkowskimi .</a:t>
            </a:r>
          </a:p>
          <a:p>
            <a:pPr algn="just">
              <a:lnSpc>
                <a:spcPct val="120000"/>
              </a:lnSpc>
            </a:pPr>
            <a:endParaRPr lang="pl-PL" sz="3200" dirty="0" smtClean="0">
              <a:latin typeface="Calibri" panose="020F0502020204030204" pitchFamily="34" charset="0"/>
            </a:endParaRPr>
          </a:p>
          <a:p>
            <a:pPr marL="0" indent="0" algn="just">
              <a:lnSpc>
                <a:spcPct val="120000"/>
              </a:lnSpc>
              <a:buNone/>
            </a:pPr>
            <a:r>
              <a:rPr lang="pl-PL" sz="6000" dirty="0" smtClean="0">
                <a:latin typeface="Calibri" panose="020F0502020204030204" pitchFamily="34" charset="0"/>
              </a:rPr>
              <a:t>Decyzja KE z 29 kwietnia 2015 r. w sprawie SA.37432 - Finansowanie szpitali publicznych w regionie Hradec Kralove.</a:t>
            </a:r>
          </a:p>
          <a:p>
            <a:pPr algn="just"/>
            <a:endParaRPr lang="pl-PL" sz="6000" dirty="0">
              <a:latin typeface="Calibri" panose="020F0502020204030204" pitchFamily="34" charset="0"/>
            </a:endParaRPr>
          </a:p>
        </p:txBody>
      </p:sp>
    </p:spTree>
    <p:extLst>
      <p:ext uri="{BB962C8B-B14F-4D97-AF65-F5344CB8AC3E}">
        <p14:creationId xmlns:p14="http://schemas.microsoft.com/office/powerpoint/2010/main" val="18627545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86862" y="1019364"/>
            <a:ext cx="8440615" cy="4924425"/>
          </a:xfrm>
          <a:prstGeom prst="rect">
            <a:avLst/>
          </a:prstGeom>
          <a:noFill/>
        </p:spPr>
        <p:txBody>
          <a:bodyPr wrap="square">
            <a:spAutoFit/>
          </a:bodyPr>
          <a:lstStyle/>
          <a:p>
            <a:pPr algn="just">
              <a:defRPr/>
            </a:pPr>
            <a:r>
              <a:rPr lang="pl-PL" sz="2400" b="1" i="0" dirty="0" smtClean="0">
                <a:latin typeface="Calibri" pitchFamily="34" charset="0"/>
              </a:rPr>
              <a:t>Sektor edukacji i szkolnictwa wyższego oraz działalności B+R</a:t>
            </a:r>
          </a:p>
          <a:p>
            <a:pPr algn="just">
              <a:defRPr/>
            </a:pPr>
            <a:endParaRPr lang="pl-PL" sz="1400" i="0" dirty="0" smtClean="0">
              <a:latin typeface="Calibri" pitchFamily="34" charset="0"/>
            </a:endParaRPr>
          </a:p>
          <a:p>
            <a:pPr algn="just">
              <a:defRPr/>
            </a:pPr>
            <a:r>
              <a:rPr lang="pl-PL" i="0" dirty="0" smtClean="0">
                <a:latin typeface="Calibri" pitchFamily="34" charset="0"/>
              </a:rPr>
              <a:t>Co </a:t>
            </a:r>
            <a:r>
              <a:rPr lang="pl-PL" i="0" dirty="0">
                <a:latin typeface="Calibri" pitchFamily="34" charset="0"/>
              </a:rPr>
              <a:t>to jest </a:t>
            </a:r>
            <a:r>
              <a:rPr lang="pl-PL" b="1" i="0" dirty="0">
                <a:latin typeface="Calibri" pitchFamily="34" charset="0"/>
              </a:rPr>
              <a:t>organizacja prowadząca badania</a:t>
            </a:r>
            <a:r>
              <a:rPr lang="pl-PL" i="0" dirty="0">
                <a:latin typeface="Calibri" pitchFamily="34" charset="0"/>
              </a:rPr>
              <a:t>?</a:t>
            </a:r>
          </a:p>
          <a:p>
            <a:pPr algn="just">
              <a:defRPr/>
            </a:pPr>
            <a:endParaRPr lang="pl-PL" sz="1200" i="0" dirty="0">
              <a:latin typeface="Calibri" pitchFamily="34" charset="0"/>
            </a:endParaRPr>
          </a:p>
          <a:p>
            <a:pPr algn="just">
              <a:defRPr/>
            </a:pPr>
            <a:r>
              <a:rPr lang="pl-PL" i="0" dirty="0">
                <a:latin typeface="Calibri" pitchFamily="34" charset="0"/>
              </a:rPr>
              <a:t>Jest to podmiot (jak np. uniwersytet lub instytut badawczy, agencja zajmująca się transferem technologii, pośrednik w dziedzinie innowacji, fizyczny lub wirtualny podmiot prowadzący współpracę w dziedzinie badań i rozwoju) niezależnie od jego statusu prawnego (ustanowionego na mocy prawa publicznego lub prywatnego) lub sposobu finansowania, którego </a:t>
            </a:r>
            <a:r>
              <a:rPr lang="pl-PL" b="1" i="0" u="sng" dirty="0">
                <a:latin typeface="Calibri" pitchFamily="34" charset="0"/>
              </a:rPr>
              <a:t>podstawowym celem jest samodzielne prowadzenie badań podstawowych, badań przemysłowych lub eksperymentalnych prac rozwojowych </a:t>
            </a:r>
            <a:r>
              <a:rPr lang="pl-PL" b="1" i="0" u="sng" dirty="0" smtClean="0">
                <a:latin typeface="Calibri" pitchFamily="34" charset="0"/>
              </a:rPr>
              <a:t/>
            </a:r>
            <a:br>
              <a:rPr lang="pl-PL" b="1" i="0" u="sng" dirty="0" smtClean="0">
                <a:latin typeface="Calibri" pitchFamily="34" charset="0"/>
              </a:rPr>
            </a:br>
            <a:r>
              <a:rPr lang="pl-PL" b="1" i="0" u="sng" dirty="0" smtClean="0">
                <a:latin typeface="Calibri" pitchFamily="34" charset="0"/>
              </a:rPr>
              <a:t>lub </a:t>
            </a:r>
            <a:r>
              <a:rPr lang="pl-PL" b="1" i="0" u="sng" dirty="0">
                <a:latin typeface="Calibri" pitchFamily="34" charset="0"/>
              </a:rPr>
              <a:t>rozpowszechnianie na szeroką skalę wyników takich działań poprzez nauczanie, publikację lub transfer </a:t>
            </a:r>
            <a:r>
              <a:rPr lang="pl-PL" b="1" i="0" u="sng" dirty="0" smtClean="0">
                <a:latin typeface="Calibri" pitchFamily="34" charset="0"/>
              </a:rPr>
              <a:t>wiedzy</a:t>
            </a:r>
            <a:r>
              <a:rPr lang="pl-PL" i="0" dirty="0" smtClean="0">
                <a:latin typeface="Calibri" pitchFamily="34" charset="0"/>
              </a:rPr>
              <a:t>.</a:t>
            </a:r>
          </a:p>
          <a:p>
            <a:pPr algn="just">
              <a:defRPr/>
            </a:pPr>
            <a:endParaRPr lang="pl-PL" sz="1200" dirty="0">
              <a:latin typeface="Calibri" pitchFamily="34" charset="0"/>
            </a:endParaRPr>
          </a:p>
          <a:p>
            <a:pPr algn="just">
              <a:defRPr/>
            </a:pPr>
            <a:r>
              <a:rPr lang="pl-PL" i="0" dirty="0" smtClean="0">
                <a:latin typeface="Calibri" pitchFamily="34" charset="0"/>
              </a:rPr>
              <a:t>W </a:t>
            </a:r>
            <a:r>
              <a:rPr lang="pl-PL" i="0" dirty="0">
                <a:latin typeface="Calibri" pitchFamily="34" charset="0"/>
              </a:rPr>
              <a:t>przypadkach gdy tego rodzaju jednostka prowadzi również działalność gospodarczą finansowanie, koszty i dochody związane z tą działalnością gospodarczą należy rozliczać oddzielnie. Przedsiębiorstwa mogące wywierać decydujący wpływ na taki podmiot </a:t>
            </a:r>
            <a:r>
              <a:rPr lang="pl-PL" i="0" dirty="0" smtClean="0">
                <a:latin typeface="Calibri" pitchFamily="34" charset="0"/>
              </a:rPr>
              <a:t/>
            </a:r>
            <a:br>
              <a:rPr lang="pl-PL" i="0" dirty="0" smtClean="0">
                <a:latin typeface="Calibri" pitchFamily="34" charset="0"/>
              </a:rPr>
            </a:br>
            <a:r>
              <a:rPr lang="pl-PL" i="0" dirty="0" smtClean="0">
                <a:latin typeface="Calibri" pitchFamily="34" charset="0"/>
              </a:rPr>
              <a:t>w </a:t>
            </a:r>
            <a:r>
              <a:rPr lang="pl-PL" i="0" dirty="0">
                <a:latin typeface="Calibri" pitchFamily="34" charset="0"/>
              </a:rPr>
              <a:t>charakterze, na przykład, jego udziałowców/akcjonariuszy czy członków nie mogą mieć preferencyjnego dostępu do uzyskanych przez niego wyników</a:t>
            </a:r>
            <a:r>
              <a:rPr lang="pl-PL" i="0" dirty="0" smtClean="0">
                <a:latin typeface="Calibri" pitchFamily="34" charset="0"/>
              </a:rPr>
              <a:t>.</a:t>
            </a:r>
            <a:endParaRPr lang="pl-PL" i="0" dirty="0">
              <a:latin typeface="Calibri"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04831" y="967835"/>
            <a:ext cx="8392660" cy="5016758"/>
          </a:xfrm>
          <a:prstGeom prst="rect">
            <a:avLst/>
          </a:prstGeom>
          <a:noFill/>
        </p:spPr>
        <p:txBody>
          <a:bodyPr wrap="square">
            <a:spAutoFit/>
          </a:bodyPr>
          <a:lstStyle/>
          <a:p>
            <a:pPr algn="just">
              <a:defRPr/>
            </a:pPr>
            <a:endParaRPr lang="pl-PL" sz="800" b="1" i="0" dirty="0" smtClean="0">
              <a:latin typeface="Calibri" pitchFamily="34" charset="0"/>
            </a:endParaRPr>
          </a:p>
          <a:p>
            <a:pPr algn="just">
              <a:defRPr/>
            </a:pPr>
            <a:r>
              <a:rPr lang="pl-PL" b="1" i="0" dirty="0" smtClean="0">
                <a:latin typeface="Calibri" pitchFamily="34" charset="0"/>
              </a:rPr>
              <a:t>Kiedy </a:t>
            </a:r>
            <a:r>
              <a:rPr lang="pl-PL" b="1" i="0" dirty="0">
                <a:latin typeface="Calibri" pitchFamily="34" charset="0"/>
              </a:rPr>
              <a:t>uznaje się, że organizacja </a:t>
            </a:r>
            <a:r>
              <a:rPr lang="pl-PL" b="1" i="0" dirty="0" smtClean="0">
                <a:latin typeface="Calibri" pitchFamily="34" charset="0"/>
              </a:rPr>
              <a:t>badawcza </a:t>
            </a:r>
            <a:r>
              <a:rPr lang="pl-PL" i="0" dirty="0" smtClean="0">
                <a:latin typeface="Calibri" pitchFamily="34" charset="0"/>
              </a:rPr>
              <a:t>(w tym publiczna szkoła wyższa) </a:t>
            </a:r>
            <a:r>
              <a:rPr lang="pl-PL" b="1" i="0" dirty="0">
                <a:latin typeface="Calibri" pitchFamily="34" charset="0"/>
              </a:rPr>
              <a:t>nie prowadzi działalności gospodarczej (= nie występuje pomoc publiczna)?</a:t>
            </a:r>
          </a:p>
          <a:p>
            <a:pPr algn="just">
              <a:defRPr/>
            </a:pPr>
            <a:endParaRPr lang="pl-PL" sz="200" i="0" dirty="0" smtClean="0">
              <a:latin typeface="Calibri" pitchFamily="34" charset="0"/>
            </a:endParaRPr>
          </a:p>
          <a:p>
            <a:pPr algn="just">
              <a:defRPr/>
            </a:pPr>
            <a:endParaRPr lang="pl-PL" sz="1200" i="0" dirty="0" smtClean="0">
              <a:latin typeface="Calibri" pitchFamily="34" charset="0"/>
            </a:endParaRPr>
          </a:p>
          <a:p>
            <a:pPr algn="just">
              <a:defRPr/>
            </a:pPr>
            <a:r>
              <a:rPr lang="pl-PL" i="0" dirty="0" smtClean="0">
                <a:latin typeface="Calibri" pitchFamily="34" charset="0"/>
              </a:rPr>
              <a:t>W </a:t>
            </a:r>
            <a:r>
              <a:rPr lang="pl-PL" i="0" dirty="0">
                <a:latin typeface="Calibri" pitchFamily="34" charset="0"/>
              </a:rPr>
              <a:t>zakresie działań polegających na:</a:t>
            </a:r>
          </a:p>
          <a:p>
            <a:pPr marL="285750" indent="-285750" algn="just">
              <a:buFont typeface="Arial" panose="020B0604020202020204" pitchFamily="34" charset="0"/>
              <a:buChar char="•"/>
              <a:defRPr/>
            </a:pPr>
            <a:r>
              <a:rPr lang="pl-PL" b="1" i="0" dirty="0">
                <a:latin typeface="Calibri" pitchFamily="34" charset="0"/>
              </a:rPr>
              <a:t>kształceniu mającym na celu zwiększanie coraz lepiej wyszkolonych zasobów ludzkich</a:t>
            </a:r>
            <a:r>
              <a:rPr lang="pl-PL" i="0" dirty="0">
                <a:latin typeface="Calibri" pitchFamily="34" charset="0"/>
              </a:rPr>
              <a:t>;</a:t>
            </a:r>
          </a:p>
          <a:p>
            <a:pPr marL="285750" indent="-285750" algn="just">
              <a:buFont typeface="Arial" panose="020B0604020202020204" pitchFamily="34" charset="0"/>
              <a:buChar char="•"/>
              <a:defRPr/>
            </a:pPr>
            <a:r>
              <a:rPr lang="pl-PL" b="1" i="0" dirty="0">
                <a:latin typeface="Calibri" pitchFamily="34" charset="0"/>
              </a:rPr>
              <a:t>prowadzeniu niezależnej działalności badawczej i rozwojowej</a:t>
            </a:r>
            <a:r>
              <a:rPr lang="pl-PL" i="0" dirty="0">
                <a:latin typeface="Calibri" pitchFamily="34" charset="0"/>
              </a:rPr>
              <a:t>, mającej na celu powiększanie zasobów wiedzy i lepsze zrozumienie, w tym współpracy w zakresie badań i rozwoju; </a:t>
            </a:r>
          </a:p>
          <a:p>
            <a:pPr marL="285750" indent="-285750" algn="just">
              <a:buFont typeface="Arial" panose="020B0604020202020204" pitchFamily="34" charset="0"/>
              <a:buChar char="•"/>
              <a:defRPr/>
            </a:pPr>
            <a:r>
              <a:rPr lang="pl-PL" b="1" i="0" dirty="0">
                <a:latin typeface="Calibri" pitchFamily="34" charset="0"/>
              </a:rPr>
              <a:t>rozpowszechnianiu wyników badań</a:t>
            </a:r>
            <a:r>
              <a:rPr lang="pl-PL" i="0" dirty="0">
                <a:latin typeface="Calibri" pitchFamily="34" charset="0"/>
              </a:rPr>
              <a:t>,</a:t>
            </a:r>
          </a:p>
          <a:p>
            <a:pPr marL="285750" indent="-285750" algn="just">
              <a:buFont typeface="Arial" panose="020B0604020202020204" pitchFamily="34" charset="0"/>
              <a:buChar char="•"/>
              <a:defRPr/>
            </a:pPr>
            <a:r>
              <a:rPr lang="pl-PL" b="1" i="0" dirty="0">
                <a:latin typeface="Calibri" pitchFamily="34" charset="0"/>
              </a:rPr>
              <a:t>związanych z transferem wiedzy</a:t>
            </a:r>
            <a:r>
              <a:rPr lang="pl-PL" i="0" dirty="0">
                <a:latin typeface="Calibri" pitchFamily="34" charset="0"/>
              </a:rPr>
              <a:t>, jeżeli są one prowadzone przez organizację prowadzącą badania lub infrastrukturę badawczą (w tym przez ich działy lub jednostki zależne) albo wspólnie z innymi podmiotami tego typu lub w imieniu innych podmiotów tego typu, a wszelkie zyski </a:t>
            </a:r>
            <a:r>
              <a:rPr lang="pl-PL" i="0" dirty="0" smtClean="0">
                <a:latin typeface="Calibri" pitchFamily="34" charset="0"/>
              </a:rPr>
              <a:t>z </a:t>
            </a:r>
            <a:r>
              <a:rPr lang="pl-PL" i="0" dirty="0">
                <a:latin typeface="Calibri" pitchFamily="34" charset="0"/>
              </a:rPr>
              <a:t>tych działań są reinwestowane w zasadniczą działalność organizacji prowadzących badania. Zlecenie wykonania odpowiednich usług stronom trzecim w drodze procedury otwartej pozostaje bez uszczerbku </a:t>
            </a:r>
            <a:r>
              <a:rPr lang="pl-PL" i="0" dirty="0" smtClean="0">
                <a:latin typeface="Calibri" pitchFamily="34" charset="0"/>
              </a:rPr>
              <a:t/>
            </a:r>
            <a:br>
              <a:rPr lang="pl-PL" i="0" dirty="0" smtClean="0">
                <a:latin typeface="Calibri" pitchFamily="34" charset="0"/>
              </a:rPr>
            </a:br>
            <a:r>
              <a:rPr lang="pl-PL" i="0" dirty="0" smtClean="0">
                <a:latin typeface="Calibri" pitchFamily="34" charset="0"/>
              </a:rPr>
              <a:t>dla </a:t>
            </a:r>
            <a:r>
              <a:rPr lang="pl-PL" i="0" dirty="0">
                <a:latin typeface="Calibri" pitchFamily="34" charset="0"/>
              </a:rPr>
              <a:t>niegospodarczego charakteru takiej działalności</a:t>
            </a:r>
            <a:r>
              <a:rPr lang="pl-PL" i="0" dirty="0" smtClean="0">
                <a:latin typeface="Calibri" pitchFamily="34" charset="0"/>
              </a:rPr>
              <a:t>.</a:t>
            </a:r>
            <a:endParaRPr lang="pl-PL" i="0" dirty="0">
              <a:latin typeface="Calibri"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1151857"/>
            <a:ext cx="8431824" cy="4826524"/>
          </a:xfrm>
        </p:spPr>
        <p:txBody>
          <a:bodyPr wrap="square">
            <a:normAutofit fontScale="40000" lnSpcReduction="20000"/>
          </a:bodyPr>
          <a:lstStyle/>
          <a:p>
            <a:pPr marL="0" indent="0" algn="just">
              <a:lnSpc>
                <a:spcPct val="120000"/>
              </a:lnSpc>
              <a:buNone/>
            </a:pPr>
            <a:r>
              <a:rPr lang="pl-PL" sz="5100" b="1" dirty="0" smtClean="0">
                <a:latin typeface="Calibri" panose="020F0502020204030204" pitchFamily="34" charset="0"/>
              </a:rPr>
              <a:t>Działalność edukacyjna:</a:t>
            </a:r>
          </a:p>
          <a:p>
            <a:pPr marL="0" indent="0" algn="just">
              <a:lnSpc>
                <a:spcPct val="120000"/>
              </a:lnSpc>
              <a:buNone/>
            </a:pPr>
            <a:endParaRPr lang="pl-PL" u="sng" dirty="0" smtClean="0">
              <a:latin typeface="Calibri" panose="020F0502020204030204" pitchFamily="34" charset="0"/>
            </a:endParaRPr>
          </a:p>
          <a:p>
            <a:pPr marL="342000" indent="-342000" algn="just">
              <a:lnSpc>
                <a:spcPct val="120000"/>
              </a:lnSpc>
              <a:buFont typeface="Arial" panose="020B0604020202020204" pitchFamily="34" charset="0"/>
              <a:buChar char="•"/>
            </a:pPr>
            <a:r>
              <a:rPr lang="pl-PL" u="sng" dirty="0" smtClean="0">
                <a:latin typeface="Calibri" panose="020F0502020204030204" pitchFamily="34" charset="0"/>
              </a:rPr>
              <a:t>Zasada</a:t>
            </a:r>
            <a:r>
              <a:rPr lang="pl-PL" dirty="0" smtClean="0">
                <a:latin typeface="Calibri" panose="020F0502020204030204" pitchFamily="34" charset="0"/>
              </a:rPr>
              <a:t>: </a:t>
            </a:r>
            <a:r>
              <a:rPr lang="pl-PL" dirty="0">
                <a:latin typeface="Calibri" panose="020F0502020204030204" pitchFamily="34" charset="0"/>
              </a:rPr>
              <a:t>kształcenie publiczne zasadniczo finansowane przez </a:t>
            </a:r>
            <a:r>
              <a:rPr lang="pl-PL" dirty="0" smtClean="0">
                <a:latin typeface="Calibri" panose="020F0502020204030204" pitchFamily="34" charset="0"/>
              </a:rPr>
              <a:t>państwo</a:t>
            </a:r>
            <a:br>
              <a:rPr lang="pl-PL" dirty="0" smtClean="0">
                <a:latin typeface="Calibri" panose="020F0502020204030204" pitchFamily="34" charset="0"/>
              </a:rPr>
            </a:br>
            <a:r>
              <a:rPr lang="pl-PL" dirty="0" smtClean="0">
                <a:latin typeface="Calibri" panose="020F0502020204030204" pitchFamily="34" charset="0"/>
              </a:rPr>
              <a:t>w </a:t>
            </a:r>
            <a:r>
              <a:rPr lang="pl-PL" dirty="0">
                <a:latin typeface="Calibri" panose="020F0502020204030204" pitchFamily="34" charset="0"/>
              </a:rPr>
              <a:t>ramach krajowego systemu kształcenia finansowanego i nadzorowanego przez państwo uznaje się za niepodlegające regułom pomocy publicznej. Są to bowiem zadania z dziedziny polityki społecznej, kulturalnej i edukacyjnej państwa wobec jego mieszkańców</a:t>
            </a:r>
            <a:r>
              <a:rPr lang="pl-PL" dirty="0" smtClean="0">
                <a:latin typeface="Calibri" panose="020F0502020204030204" pitchFamily="34" charset="0"/>
              </a:rPr>
              <a:t>.</a:t>
            </a:r>
            <a:endParaRPr lang="pl-PL" dirty="0">
              <a:latin typeface="Calibri" panose="020F0502020204030204" pitchFamily="34" charset="0"/>
            </a:endParaRPr>
          </a:p>
          <a:p>
            <a:pPr marL="342000" indent="-342000" algn="just">
              <a:lnSpc>
                <a:spcPct val="120000"/>
              </a:lnSpc>
              <a:buFont typeface="Arial" panose="020B0604020202020204" pitchFamily="34" charset="0"/>
              <a:buChar char="•"/>
            </a:pPr>
            <a:endParaRPr lang="pl-PL" dirty="0">
              <a:latin typeface="Calibri" panose="020F0502020204030204" pitchFamily="34" charset="0"/>
            </a:endParaRPr>
          </a:p>
          <a:p>
            <a:pPr marL="342000" indent="-342000" algn="just">
              <a:lnSpc>
                <a:spcPct val="120000"/>
              </a:lnSpc>
              <a:buFont typeface="Arial" panose="020B0604020202020204" pitchFamily="34" charset="0"/>
              <a:buChar char="•"/>
            </a:pPr>
            <a:r>
              <a:rPr lang="pl-PL" dirty="0">
                <a:latin typeface="Calibri" panose="020F0502020204030204" pitchFamily="34" charset="0"/>
              </a:rPr>
              <a:t>Na taką kwalifikację nie wpływa fakt, że uczniowie/rodzice muszą opłacać opłaty, takie jak czesne czy wpisowe, pod warunkiem, że stanowią one wkład w koszty systemu edukacji oraz pokrywają jedynie niewielką część kosztów. Takich opłat nie można więc uznać za wynagrodzenie za usługę (brak ekwiwalentności świadczeń</a:t>
            </a:r>
            <a:r>
              <a:rPr lang="pl-PL" dirty="0" smtClean="0">
                <a:latin typeface="Calibri" panose="020F0502020204030204" pitchFamily="34" charset="0"/>
              </a:rPr>
              <a:t>).</a:t>
            </a:r>
          </a:p>
          <a:p>
            <a:pPr marL="342000" indent="-342000" algn="just">
              <a:lnSpc>
                <a:spcPct val="120000"/>
              </a:lnSpc>
              <a:buFont typeface="Arial" panose="020B0604020202020204" pitchFamily="34" charset="0"/>
              <a:buChar char="•"/>
            </a:pPr>
            <a:endParaRPr lang="pl-PL" dirty="0">
              <a:latin typeface="Calibri" panose="020F0502020204030204" pitchFamily="34" charset="0"/>
            </a:endParaRPr>
          </a:p>
          <a:p>
            <a:pPr marL="342000" indent="-342000" algn="just">
              <a:lnSpc>
                <a:spcPct val="120000"/>
              </a:lnSpc>
              <a:buFont typeface="Arial" panose="020B0604020202020204" pitchFamily="34" charset="0"/>
              <a:buChar char="•"/>
            </a:pPr>
            <a:r>
              <a:rPr lang="pl-PL" b="1" u="sng" dirty="0">
                <a:latin typeface="Calibri" panose="020F0502020204030204" pitchFamily="34" charset="0"/>
              </a:rPr>
              <a:t>Inaczej</a:t>
            </a:r>
            <a:r>
              <a:rPr lang="pl-PL" dirty="0">
                <a:latin typeface="Calibri" panose="020F0502020204030204" pitchFamily="34" charset="0"/>
              </a:rPr>
              <a:t> w przypadku usług edukacyjnych finansowanych głównie przez uczniów/rodziców lub z przychodów komercyjnych, również usług oferowanych przez podmioty publiczne </a:t>
            </a:r>
            <a:r>
              <a:rPr lang="pl-PL" dirty="0" smtClean="0">
                <a:latin typeface="Calibri" panose="020F0502020204030204" pitchFamily="34" charset="0"/>
              </a:rPr>
              <a:t>jest to </a:t>
            </a:r>
            <a:r>
              <a:rPr lang="pl-PL" u="sng" dirty="0" smtClean="0">
                <a:latin typeface="Calibri" panose="020F0502020204030204" pitchFamily="34" charset="0"/>
              </a:rPr>
              <a:t>działalność gospodarcza</a:t>
            </a:r>
            <a:r>
              <a:rPr lang="pl-PL" dirty="0" smtClean="0">
                <a:latin typeface="Calibri" panose="020F0502020204030204" pitchFamily="34" charset="0"/>
              </a:rPr>
              <a:t>.</a:t>
            </a:r>
            <a:endParaRPr lang="pl-PL" dirty="0">
              <a:latin typeface="Calibri" panose="020F0502020204030204" pitchFamily="34" charset="0"/>
            </a:endParaRPr>
          </a:p>
          <a:p>
            <a:pPr algn="just">
              <a:lnSpc>
                <a:spcPct val="120000"/>
              </a:lnSpc>
            </a:pPr>
            <a:endParaRPr lang="pl-PL" dirty="0">
              <a:latin typeface="Calibri" panose="020F0502020204030204" pitchFamily="34" charset="0"/>
            </a:endParaRPr>
          </a:p>
          <a:p>
            <a:pPr marL="0" indent="0">
              <a:lnSpc>
                <a:spcPct val="120000"/>
              </a:lnSpc>
              <a:buNone/>
            </a:pPr>
            <a:endParaRPr lang="pl-PL" dirty="0"/>
          </a:p>
        </p:txBody>
      </p:sp>
    </p:spTree>
    <p:extLst>
      <p:ext uri="{BB962C8B-B14F-4D97-AF65-F5344CB8AC3E}">
        <p14:creationId xmlns:p14="http://schemas.microsoft.com/office/powerpoint/2010/main" val="297813478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980387"/>
            <a:ext cx="8449407" cy="4920791"/>
          </a:xfrm>
        </p:spPr>
        <p:txBody>
          <a:bodyPr wrap="square">
            <a:normAutofit fontScale="25000" lnSpcReduction="20000"/>
          </a:bodyPr>
          <a:lstStyle/>
          <a:p>
            <a:pPr marL="342000" indent="-342000" algn="just">
              <a:lnSpc>
                <a:spcPct val="120000"/>
              </a:lnSpc>
              <a:buFont typeface="Arial" panose="020B0604020202020204" pitchFamily="34" charset="0"/>
              <a:buChar char="•"/>
            </a:pPr>
            <a:r>
              <a:rPr lang="pl-PL" sz="5000" dirty="0" smtClean="0">
                <a:latin typeface="Calibri" panose="020F0502020204030204" pitchFamily="34" charset="0"/>
              </a:rPr>
              <a:t>Zasadniczo </a:t>
            </a:r>
            <a:r>
              <a:rPr lang="pl-PL" sz="5000" dirty="0">
                <a:latin typeface="Calibri" panose="020F0502020204030204" pitchFamily="34" charset="0"/>
              </a:rPr>
              <a:t>za działalność gospodarczą nie będzie uznawana działalność publicznych przedszkoli, szkół podstawowych, gimnazjów oraz szkół ponadgimnazjalnych (liceów, techników i szkół </a:t>
            </a:r>
            <a:r>
              <a:rPr lang="pl-PL" sz="5000" dirty="0" smtClean="0">
                <a:latin typeface="Calibri" panose="020F0502020204030204" pitchFamily="34" charset="0"/>
              </a:rPr>
              <a:t>zawodowych) </a:t>
            </a:r>
            <a:r>
              <a:rPr lang="pl-PL" sz="5000" u="sng" dirty="0" smtClean="0">
                <a:latin typeface="Calibri" panose="020F0502020204030204" pitchFamily="34" charset="0"/>
              </a:rPr>
              <a:t>wykonywana </a:t>
            </a:r>
            <a:r>
              <a:rPr lang="pl-PL" sz="5000" u="sng" dirty="0">
                <a:latin typeface="Calibri" panose="020F0502020204030204" pitchFamily="34" charset="0"/>
              </a:rPr>
              <a:t>w ramach publicznego systemu edukacji</a:t>
            </a:r>
            <a:r>
              <a:rPr lang="pl-PL" sz="5000" dirty="0" smtClean="0">
                <a:latin typeface="Calibri" panose="020F0502020204030204" pitchFamily="34" charset="0"/>
              </a:rPr>
              <a:t>.</a:t>
            </a:r>
          </a:p>
          <a:p>
            <a:pPr marL="342000" indent="-342000" algn="just">
              <a:lnSpc>
                <a:spcPct val="120000"/>
              </a:lnSpc>
              <a:buFont typeface="Arial" panose="020B0604020202020204" pitchFamily="34" charset="0"/>
              <a:buChar char="•"/>
            </a:pPr>
            <a:endParaRPr lang="pl-PL" sz="5000" dirty="0" smtClean="0">
              <a:latin typeface="Calibri" panose="020F0502020204030204" pitchFamily="34" charset="0"/>
            </a:endParaRPr>
          </a:p>
          <a:p>
            <a:pPr marL="342000" indent="-342000" algn="just">
              <a:lnSpc>
                <a:spcPct val="120000"/>
              </a:lnSpc>
              <a:buFont typeface="Arial" panose="020B0604020202020204" pitchFamily="34" charset="0"/>
              <a:buChar char="•"/>
            </a:pPr>
            <a:r>
              <a:rPr lang="pl-PL" sz="5000" dirty="0" smtClean="0">
                <a:latin typeface="Calibri" panose="020F0502020204030204" pitchFamily="34" charset="0"/>
              </a:rPr>
              <a:t>Szkoły publiczne a niepubliczne: przykładowo </a:t>
            </a:r>
            <a:r>
              <a:rPr lang="pl-PL" sz="5000" dirty="0">
                <a:latin typeface="Calibri" panose="020F0502020204030204" pitchFamily="34" charset="0"/>
              </a:rPr>
              <a:t>szkoła podstawowa może funkcjonować jako szkoła publiczna lub niepubliczna, o czym mowa jest w art. 5 ust. 1 ustawy z dnia 7 września 1991 r. </a:t>
            </a:r>
            <a:r>
              <a:rPr lang="pl-PL" sz="5000" dirty="0" smtClean="0">
                <a:latin typeface="Calibri" panose="020F0502020204030204" pitchFamily="34" charset="0"/>
              </a:rPr>
              <a:t>o </a:t>
            </a:r>
            <a:r>
              <a:rPr lang="pl-PL" sz="5000" dirty="0">
                <a:latin typeface="Calibri" panose="020F0502020204030204" pitchFamily="34" charset="0"/>
              </a:rPr>
              <a:t>systemie </a:t>
            </a:r>
            <a:r>
              <a:rPr lang="pl-PL" sz="5000" dirty="0" smtClean="0">
                <a:latin typeface="Calibri" panose="020F0502020204030204" pitchFamily="34" charset="0"/>
              </a:rPr>
              <a:t>oświaty (Dz</a:t>
            </a:r>
            <a:r>
              <a:rPr lang="pl-PL" sz="5000" dirty="0">
                <a:latin typeface="Calibri" panose="020F0502020204030204" pitchFamily="34" charset="0"/>
              </a:rPr>
              <a:t>. U. z 2004 r. </a:t>
            </a:r>
            <a:r>
              <a:rPr lang="pl-PL" sz="5000" dirty="0" smtClean="0">
                <a:latin typeface="Calibri" panose="020F0502020204030204" pitchFamily="34" charset="0"/>
              </a:rPr>
              <a:t/>
            </a:r>
            <a:br>
              <a:rPr lang="pl-PL" sz="5000" dirty="0" smtClean="0">
                <a:latin typeface="Calibri" panose="020F0502020204030204" pitchFamily="34" charset="0"/>
              </a:rPr>
            </a:br>
            <a:r>
              <a:rPr lang="pl-PL" sz="5000" dirty="0" smtClean="0">
                <a:latin typeface="Calibri" panose="020F0502020204030204" pitchFamily="34" charset="0"/>
              </a:rPr>
              <a:t>Nr 256, poz</a:t>
            </a:r>
            <a:r>
              <a:rPr lang="pl-PL" sz="5000" dirty="0">
                <a:latin typeface="Calibri" panose="020F0502020204030204" pitchFamily="34" charset="0"/>
              </a:rPr>
              <a:t>. 2572, z </a:t>
            </a:r>
            <a:r>
              <a:rPr lang="pl-PL" sz="5000" dirty="0" err="1">
                <a:latin typeface="Calibri" panose="020F0502020204030204" pitchFamily="34" charset="0"/>
              </a:rPr>
              <a:t>późn</a:t>
            </a:r>
            <a:r>
              <a:rPr lang="pl-PL" sz="5000" dirty="0">
                <a:latin typeface="Calibri" panose="020F0502020204030204" pitchFamily="34" charset="0"/>
              </a:rPr>
              <a:t>. zm</a:t>
            </a:r>
            <a:r>
              <a:rPr lang="pl-PL" sz="5000" dirty="0" smtClean="0">
                <a:latin typeface="Calibri" panose="020F0502020204030204" pitchFamily="34" charset="0"/>
              </a:rPr>
              <a:t>.).</a:t>
            </a:r>
          </a:p>
          <a:p>
            <a:pPr marL="342000" indent="-342000" algn="just">
              <a:lnSpc>
                <a:spcPct val="120000"/>
              </a:lnSpc>
              <a:buFont typeface="Arial" panose="020B0604020202020204" pitchFamily="34" charset="0"/>
              <a:buChar char="•"/>
            </a:pPr>
            <a:endParaRPr lang="pl-PL" sz="5000" dirty="0">
              <a:latin typeface="Calibri" panose="020F0502020204030204" pitchFamily="34" charset="0"/>
            </a:endParaRPr>
          </a:p>
          <a:p>
            <a:pPr marL="342000" indent="-342000" algn="just">
              <a:lnSpc>
                <a:spcPct val="120000"/>
              </a:lnSpc>
              <a:buFont typeface="Arial" panose="020B0604020202020204" pitchFamily="34" charset="0"/>
              <a:buChar char="•"/>
            </a:pPr>
            <a:r>
              <a:rPr lang="pl-PL" sz="5000" dirty="0" smtClean="0">
                <a:latin typeface="Calibri" panose="020F0502020204030204" pitchFamily="34" charset="0"/>
              </a:rPr>
              <a:t>Bez </a:t>
            </a:r>
            <a:r>
              <a:rPr lang="pl-PL" sz="5000" dirty="0">
                <a:latin typeface="Calibri" panose="020F0502020204030204" pitchFamily="34" charset="0"/>
              </a:rPr>
              <a:t>względu na to, w jakiej formie szkoła funkcjonuje, stanowi placówkę edukacyjną, realizującą cele dydaktyczne, wychowawcze i opiekuńcze. W przypadku szkoły publicznej, realizacja ww. zadań oświatowych finansowana jest ze środków pochodzących z subwencji oświatowej, otrzymanej od organu prowadzącego (czyli jednostki samorządu terytorialnego). Subwencja ta przeznaczona jest na finansowanie bieżących wydatków szkoły, np. utrzymanie budynku, wynagrodzenia zatrudnionych w niej pracowników. Subwencja ta nie stanowi pomocy publicznej. Edukacja prowadzona w szkole publicznej odbywa się tylko w oparciu o podstawę programową</a:t>
            </a:r>
            <a:r>
              <a:rPr lang="pl-PL" sz="5000" dirty="0" smtClean="0">
                <a:latin typeface="Calibri" panose="020F0502020204030204" pitchFamily="34" charset="0"/>
              </a:rPr>
              <a:t>.</a:t>
            </a:r>
          </a:p>
          <a:p>
            <a:pPr algn="just">
              <a:lnSpc>
                <a:spcPct val="120000"/>
              </a:lnSpc>
            </a:pPr>
            <a:r>
              <a:rPr lang="pl-PL" sz="5000" dirty="0" smtClean="0">
                <a:latin typeface="Calibri" panose="020F0502020204030204" pitchFamily="34" charset="0"/>
              </a:rPr>
              <a:t> </a:t>
            </a:r>
            <a:endParaRPr lang="pl-PL" sz="5000" dirty="0">
              <a:latin typeface="Calibri" panose="020F0502020204030204" pitchFamily="34" charset="0"/>
            </a:endParaRPr>
          </a:p>
          <a:p>
            <a:pPr marL="342000" indent="-342000" algn="just">
              <a:lnSpc>
                <a:spcPct val="120000"/>
              </a:lnSpc>
              <a:buFont typeface="Arial" panose="020B0604020202020204" pitchFamily="34" charset="0"/>
              <a:buChar char="•"/>
            </a:pPr>
            <a:r>
              <a:rPr lang="pl-PL" sz="5000" dirty="0">
                <a:latin typeface="Calibri" panose="020F0502020204030204" pitchFamily="34" charset="0"/>
              </a:rPr>
              <a:t>Zgodnie z art. 5 ust. 2 ustawy o systemie oświaty, szkoła niepubliczna może być założona przez osobę prawną inną </a:t>
            </a:r>
            <a:r>
              <a:rPr lang="pl-PL" sz="5000" dirty="0" smtClean="0">
                <a:latin typeface="Calibri" panose="020F0502020204030204" pitchFamily="34" charset="0"/>
              </a:rPr>
              <a:t/>
            </a:r>
            <a:br>
              <a:rPr lang="pl-PL" sz="5000" dirty="0" smtClean="0">
                <a:latin typeface="Calibri" panose="020F0502020204030204" pitchFamily="34" charset="0"/>
              </a:rPr>
            </a:br>
            <a:r>
              <a:rPr lang="pl-PL" sz="5000" dirty="0" smtClean="0">
                <a:latin typeface="Calibri" panose="020F0502020204030204" pitchFamily="34" charset="0"/>
              </a:rPr>
              <a:t>niż </a:t>
            </a:r>
            <a:r>
              <a:rPr lang="pl-PL" sz="5000" dirty="0">
                <a:latin typeface="Calibri" panose="020F0502020204030204" pitchFamily="34" charset="0"/>
              </a:rPr>
              <a:t>jednostka samorządu terytorialnego lub przez osobę fizyczną. Edukacja odbywająca się w szkole niepublicznej musi uwzględnić podstawę programową. Dopuszczalne jest jednak, by program realizowany w tego typu szkole był szerszy </a:t>
            </a:r>
            <a:r>
              <a:rPr lang="pl-PL" sz="5000" dirty="0" smtClean="0">
                <a:latin typeface="Calibri" panose="020F0502020204030204" pitchFamily="34" charset="0"/>
              </a:rPr>
              <a:t/>
            </a:r>
            <a:br>
              <a:rPr lang="pl-PL" sz="5000" dirty="0" smtClean="0">
                <a:latin typeface="Calibri" panose="020F0502020204030204" pitchFamily="34" charset="0"/>
              </a:rPr>
            </a:br>
            <a:r>
              <a:rPr lang="pl-PL" sz="5000" dirty="0" smtClean="0">
                <a:latin typeface="Calibri" panose="020F0502020204030204" pitchFamily="34" charset="0"/>
              </a:rPr>
              <a:t>niż </a:t>
            </a:r>
            <a:r>
              <a:rPr lang="pl-PL" sz="5000" dirty="0">
                <a:latin typeface="Calibri" panose="020F0502020204030204" pitchFamily="34" charset="0"/>
              </a:rPr>
              <a:t>realizowany w szkole publicznej. Źródłem finansowania zadań realizowanych w szkole niepublicznej jest subwencja oświatowa </a:t>
            </a:r>
            <a:r>
              <a:rPr lang="pl-PL" sz="5000" dirty="0" smtClean="0">
                <a:latin typeface="Calibri" panose="020F0502020204030204" pitchFamily="34" charset="0"/>
              </a:rPr>
              <a:t>w </a:t>
            </a:r>
            <a:r>
              <a:rPr lang="pl-PL" sz="5000" dirty="0">
                <a:latin typeface="Calibri" panose="020F0502020204030204" pitchFamily="34" charset="0"/>
              </a:rPr>
              <a:t>zakresie podstawy programowej oraz środki pochodzące z czesnego w zakresie innej działalności. Ponieważ subwencja oświatowa otrzymywana przez szkołę niepubliczną przeznaczona jest na te same cele, co subwencja otrzymywana przez szkołę publiczną, nie stanowi ona pomocy publicznej. Tak samo byłoby w przypadku, gdyby na cele te zostały przeznaczone środki z RPO WP 2014-2020 (pod warunkiem jednak rozdzielenia działalności w tym zakresie </a:t>
            </a:r>
            <a:r>
              <a:rPr lang="pl-PL" sz="5000" dirty="0" smtClean="0">
                <a:latin typeface="Calibri" panose="020F0502020204030204" pitchFamily="34" charset="0"/>
              </a:rPr>
              <a:t/>
            </a:r>
            <a:br>
              <a:rPr lang="pl-PL" sz="5000" dirty="0" smtClean="0">
                <a:latin typeface="Calibri" panose="020F0502020204030204" pitchFamily="34" charset="0"/>
              </a:rPr>
            </a:br>
            <a:r>
              <a:rPr lang="pl-PL" sz="5000" dirty="0" smtClean="0">
                <a:latin typeface="Calibri" panose="020F0502020204030204" pitchFamily="34" charset="0"/>
              </a:rPr>
              <a:t>i </a:t>
            </a:r>
            <a:r>
              <a:rPr lang="pl-PL" sz="5000" dirty="0">
                <a:latin typeface="Calibri" panose="020F0502020204030204" pitchFamily="34" charset="0"/>
              </a:rPr>
              <a:t>związanych z nią kosztów od innej działalności szkoły i kosztów z nią </a:t>
            </a:r>
            <a:r>
              <a:rPr lang="pl-PL" sz="5000" dirty="0" smtClean="0">
                <a:latin typeface="Calibri" panose="020F0502020204030204" pitchFamily="34" charset="0"/>
              </a:rPr>
              <a:t>związanych).</a:t>
            </a:r>
            <a:endParaRPr lang="pl-PL" dirty="0" smtClean="0">
              <a:latin typeface="Calibri" panose="020F0502020204030204" pitchFamily="34" charset="0"/>
            </a:endParaRPr>
          </a:p>
        </p:txBody>
      </p:sp>
    </p:spTree>
    <p:extLst>
      <p:ext uri="{BB962C8B-B14F-4D97-AF65-F5344CB8AC3E}">
        <p14:creationId xmlns:p14="http://schemas.microsoft.com/office/powerpoint/2010/main" val="31785845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25315" y="1102936"/>
            <a:ext cx="8554917" cy="4713402"/>
          </a:xfrm>
        </p:spPr>
        <p:txBody>
          <a:bodyPr wrap="square">
            <a:normAutofit/>
          </a:bodyPr>
          <a:lstStyle/>
          <a:p>
            <a:pPr marL="0" indent="0" algn="just">
              <a:lnSpc>
                <a:spcPct val="100000"/>
              </a:lnSpc>
              <a:buNone/>
            </a:pPr>
            <a:r>
              <a:rPr lang="pl-PL" sz="2400" b="1" dirty="0" smtClean="0">
                <a:latin typeface="Calibri" panose="020F0502020204030204" pitchFamily="34" charset="0"/>
              </a:rPr>
              <a:t>Wpływ na wymianę handlową:</a:t>
            </a:r>
          </a:p>
          <a:p>
            <a:pPr marL="0" indent="0" algn="just">
              <a:lnSpc>
                <a:spcPct val="100000"/>
              </a:lnSpc>
              <a:buNone/>
            </a:pPr>
            <a:endParaRPr lang="pl-PL" sz="1400" u="sng" dirty="0" smtClean="0">
              <a:latin typeface="Calibri" panose="020F0502020204030204" pitchFamily="34" charset="0"/>
            </a:endParaRPr>
          </a:p>
          <a:p>
            <a:pPr marL="0" indent="0" algn="just">
              <a:lnSpc>
                <a:spcPct val="100000"/>
              </a:lnSpc>
              <a:buNone/>
            </a:pPr>
            <a:r>
              <a:rPr lang="pl-PL" sz="2200" dirty="0">
                <a:latin typeface="Calibri" panose="020F0502020204030204" pitchFamily="34" charset="0"/>
              </a:rPr>
              <a:t>Pomoc publiczna może </a:t>
            </a:r>
            <a:r>
              <a:rPr lang="pl-PL" sz="2200" dirty="0" smtClean="0">
                <a:latin typeface="Calibri" panose="020F0502020204030204" pitchFamily="34" charset="0"/>
              </a:rPr>
              <a:t>nie </a:t>
            </a:r>
            <a:r>
              <a:rPr lang="pl-PL" sz="2200" dirty="0">
                <a:latin typeface="Calibri" panose="020F0502020204030204" pitchFamily="34" charset="0"/>
              </a:rPr>
              <a:t>wystąpić w przypadku publicznego finansowania szkół wyższych o lokalnym bądź regionalnym zasięgu działania, które mają niewielu studentów, nie oferują studiów w językach obcych i nie są położone w regionach przygranicznych i w ten sposób nie są atrakcyjne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dla </a:t>
            </a:r>
            <a:r>
              <a:rPr lang="pl-PL" sz="2200" dirty="0">
                <a:latin typeface="Calibri" panose="020F0502020204030204" pitchFamily="34" charset="0"/>
              </a:rPr>
              <a:t>studentów z innych państw członkowskich. W takiej sytuacji publiczne finansowanie szkół nie wywiera wpływu na wymianę handlową między państwami członkowskimi. </a:t>
            </a:r>
            <a:endParaRPr lang="pl-PL" sz="2200" dirty="0" smtClean="0">
              <a:latin typeface="Calibri" panose="020F0502020204030204" pitchFamily="34" charset="0"/>
            </a:endParaRPr>
          </a:p>
          <a:p>
            <a:pPr marL="0" indent="0" algn="just">
              <a:lnSpc>
                <a:spcPct val="100000"/>
              </a:lnSpc>
              <a:buNone/>
            </a:pPr>
            <a:endParaRPr lang="pl-PL" sz="2200" dirty="0">
              <a:latin typeface="Calibri" panose="020F0502020204030204" pitchFamily="34" charset="0"/>
            </a:endParaRPr>
          </a:p>
          <a:p>
            <a:pPr marL="0" indent="0" algn="just">
              <a:lnSpc>
                <a:spcPct val="100000"/>
              </a:lnSpc>
              <a:buNone/>
            </a:pPr>
            <a:r>
              <a:rPr lang="pl-PL" sz="2200" dirty="0" smtClean="0">
                <a:latin typeface="Calibri" panose="020F0502020204030204" pitchFamily="34" charset="0"/>
              </a:rPr>
              <a:t>Decyzja </a:t>
            </a:r>
            <a:r>
              <a:rPr lang="pl-PL" sz="2200" dirty="0">
                <a:latin typeface="Calibri" panose="020F0502020204030204" pitchFamily="34" charset="0"/>
              </a:rPr>
              <a:t>KE z 8 listopada 2006 r. w sprawie NN 54/2006 </a:t>
            </a:r>
            <a:r>
              <a:rPr lang="pl-PL" sz="2200" dirty="0" smtClean="0">
                <a:latin typeface="Calibri" panose="020F0502020204030204" pitchFamily="34" charset="0"/>
              </a:rPr>
              <a:t>- </a:t>
            </a:r>
            <a:r>
              <a:rPr lang="pl-PL" sz="2200" dirty="0" err="1" smtClean="0">
                <a:latin typeface="Calibri" panose="020F0502020204030204" pitchFamily="34" charset="0"/>
              </a:rPr>
              <a:t>Prerov</a:t>
            </a:r>
            <a:r>
              <a:rPr lang="pl-PL" sz="2200" dirty="0" smtClean="0">
                <a:latin typeface="Calibri" panose="020F0502020204030204" pitchFamily="34" charset="0"/>
              </a:rPr>
              <a:t> </a:t>
            </a:r>
            <a:r>
              <a:rPr lang="pl-PL" sz="2200" dirty="0">
                <a:latin typeface="Calibri" panose="020F0502020204030204" pitchFamily="34" charset="0"/>
              </a:rPr>
              <a:t>Logistics College</a:t>
            </a:r>
            <a:r>
              <a:rPr lang="pl-PL" sz="2200" dirty="0" smtClean="0">
                <a:latin typeface="Calibri" panose="020F0502020204030204" pitchFamily="34" charset="0"/>
              </a:rPr>
              <a:t>.</a:t>
            </a:r>
          </a:p>
          <a:p>
            <a:pPr marL="0" indent="0" algn="just">
              <a:buNone/>
            </a:pPr>
            <a:endParaRPr lang="pl-PL" sz="2200" dirty="0">
              <a:latin typeface="Calibri" panose="020F0502020204030204" pitchFamily="34" charset="0"/>
            </a:endParaRPr>
          </a:p>
          <a:p>
            <a:pPr marL="0" indent="0">
              <a:buNone/>
            </a:pPr>
            <a:endParaRPr lang="pl-PL" sz="2200" dirty="0"/>
          </a:p>
        </p:txBody>
      </p:sp>
    </p:spTree>
    <p:extLst>
      <p:ext uri="{BB962C8B-B14F-4D97-AF65-F5344CB8AC3E}">
        <p14:creationId xmlns:p14="http://schemas.microsoft.com/office/powerpoint/2010/main" val="87425227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8" y="1008668"/>
            <a:ext cx="8713177" cy="4901938"/>
          </a:xfrm>
        </p:spPr>
        <p:txBody>
          <a:bodyPr wrap="square">
            <a:noAutofit/>
          </a:bodyPr>
          <a:lstStyle/>
          <a:p>
            <a:pPr marL="0" indent="0" algn="just">
              <a:lnSpc>
                <a:spcPct val="120000"/>
              </a:lnSpc>
              <a:buNone/>
            </a:pPr>
            <a:endParaRPr lang="pl-PL" sz="1200" dirty="0" smtClean="0">
              <a:latin typeface="Calibri" panose="020F0502020204030204" pitchFamily="34" charset="0"/>
            </a:endParaRPr>
          </a:p>
          <a:p>
            <a:pPr marL="0" indent="0" algn="just">
              <a:lnSpc>
                <a:spcPct val="120000"/>
              </a:lnSpc>
              <a:buNone/>
            </a:pPr>
            <a:r>
              <a:rPr lang="pl-PL" sz="1600" dirty="0" smtClean="0">
                <a:latin typeface="Calibri" panose="020F0502020204030204" pitchFamily="34" charset="0"/>
              </a:rPr>
              <a:t>Jeżeli </a:t>
            </a:r>
            <a:r>
              <a:rPr lang="pl-PL" sz="1600" dirty="0">
                <a:latin typeface="Calibri" panose="020F0502020204030204" pitchFamily="34" charset="0"/>
              </a:rPr>
              <a:t>instytucja edukacyjna lub badawcza prowadzi zarówno działalności gospodarczą, jak i niegospodarczą, zasadami pomocy państwa obejmuje się te środki publiczne, które powiązane są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z </a:t>
            </a:r>
            <a:r>
              <a:rPr lang="pl-PL" sz="1600" dirty="0">
                <a:latin typeface="Calibri" panose="020F0502020204030204" pitchFamily="34" charset="0"/>
              </a:rPr>
              <a:t>działalnością gospodarczą. </a:t>
            </a:r>
            <a:endParaRPr lang="pl-PL" sz="1600" dirty="0" smtClean="0">
              <a:latin typeface="Calibri" panose="020F0502020204030204" pitchFamily="34" charset="0"/>
            </a:endParaRPr>
          </a:p>
          <a:p>
            <a:pPr marL="0" indent="0" algn="just">
              <a:lnSpc>
                <a:spcPct val="120000"/>
              </a:lnSpc>
              <a:buNone/>
            </a:pPr>
            <a:r>
              <a:rPr lang="pl-PL" sz="1600" dirty="0" smtClean="0">
                <a:latin typeface="Calibri" panose="020F0502020204030204" pitchFamily="34" charset="0"/>
              </a:rPr>
              <a:t>Jeśli </a:t>
            </a:r>
            <a:r>
              <a:rPr lang="pl-PL" sz="1600" dirty="0">
                <a:latin typeface="Calibri" panose="020F0502020204030204" pitchFamily="34" charset="0"/>
              </a:rPr>
              <a:t>instytucja taka prowadzi niemal wyłącznie działalność niegospodarczą, jej finansowanie może być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w </a:t>
            </a:r>
            <a:r>
              <a:rPr lang="pl-PL" sz="1600" dirty="0">
                <a:latin typeface="Calibri" panose="020F0502020204030204" pitchFamily="34" charset="0"/>
              </a:rPr>
              <a:t>całości nieobjęte zasadami pomocy państwa, pod warunkiem że jej działalność gospodarcza ma charakter czysto pomocniczy, tj</a:t>
            </a:r>
            <a:r>
              <a:rPr lang="pl-PL" sz="1600" dirty="0" smtClean="0">
                <a:latin typeface="Calibri" panose="020F0502020204030204" pitchFamily="34" charset="0"/>
              </a:rPr>
              <a:t>.: </a:t>
            </a:r>
          </a:p>
          <a:p>
            <a:pPr algn="just">
              <a:lnSpc>
                <a:spcPct val="120000"/>
              </a:lnSpc>
            </a:pPr>
            <a:r>
              <a:rPr lang="pl-PL" sz="1600" dirty="0" smtClean="0">
                <a:latin typeface="Calibri" panose="020F0502020204030204" pitchFamily="34" charset="0"/>
              </a:rPr>
              <a:t>odpowiada </a:t>
            </a:r>
            <a:r>
              <a:rPr lang="pl-PL" sz="1600" dirty="0">
                <a:latin typeface="Calibri" panose="020F0502020204030204" pitchFamily="34" charset="0"/>
              </a:rPr>
              <a:t>działalności, która jest bezpośrednio związana z funkcjonowaniem danej instytucji i konieczna do jej funkcjonowania lub nieodłącznie związana z jej główną działalnością niegospodarczą oraz </a:t>
            </a:r>
            <a:endParaRPr lang="pl-PL" sz="1600" dirty="0" smtClean="0">
              <a:latin typeface="Calibri" panose="020F0502020204030204" pitchFamily="34" charset="0"/>
            </a:endParaRPr>
          </a:p>
          <a:p>
            <a:pPr algn="just">
              <a:lnSpc>
                <a:spcPct val="120000"/>
              </a:lnSpc>
            </a:pPr>
            <a:r>
              <a:rPr lang="pl-PL" sz="1600" dirty="0" smtClean="0">
                <a:latin typeface="Calibri" panose="020F0502020204030204" pitchFamily="34" charset="0"/>
              </a:rPr>
              <a:t>która </a:t>
            </a:r>
            <a:r>
              <a:rPr lang="pl-PL" sz="1600" dirty="0">
                <a:latin typeface="Calibri" panose="020F0502020204030204" pitchFamily="34" charset="0"/>
              </a:rPr>
              <a:t>ma ograniczony </a:t>
            </a:r>
            <a:r>
              <a:rPr lang="pl-PL" sz="1600" dirty="0" smtClean="0">
                <a:latin typeface="Calibri" panose="020F0502020204030204" pitchFamily="34" charset="0"/>
              </a:rPr>
              <a:t>zakres. </a:t>
            </a:r>
          </a:p>
          <a:p>
            <a:pPr marL="0" indent="0" algn="just">
              <a:lnSpc>
                <a:spcPct val="120000"/>
              </a:lnSpc>
              <a:buNone/>
            </a:pPr>
            <a:endParaRPr lang="pl-PL" sz="1000" dirty="0" smtClean="0">
              <a:latin typeface="Calibri" panose="020F0502020204030204" pitchFamily="34" charset="0"/>
            </a:endParaRPr>
          </a:p>
          <a:p>
            <a:pPr marL="0" indent="0" algn="just">
              <a:lnSpc>
                <a:spcPct val="120000"/>
              </a:lnSpc>
              <a:buNone/>
            </a:pPr>
            <a:r>
              <a:rPr lang="pl-PL" sz="1600" dirty="0" smtClean="0">
                <a:latin typeface="Calibri" panose="020F0502020204030204" pitchFamily="34" charset="0"/>
              </a:rPr>
              <a:t>Komisja </a:t>
            </a:r>
            <a:r>
              <a:rPr lang="pl-PL" sz="1600" dirty="0">
                <a:latin typeface="Calibri" panose="020F0502020204030204" pitchFamily="34" charset="0"/>
              </a:rPr>
              <a:t>uznaje, że ma to miejsce, kiedy </a:t>
            </a:r>
            <a:r>
              <a:rPr lang="pl-PL" sz="1600" u="sng" dirty="0">
                <a:latin typeface="Calibri" panose="020F0502020204030204" pitchFamily="34" charset="0"/>
              </a:rPr>
              <a:t>w ramach działalności gospodarczej wykorzystuje się dokładnie te same nakłady (np. materiały, wyposażenie, siłę roboczą i aktywa trwałe) co w przypadku działalności niegospodarczej </a:t>
            </a:r>
            <a:r>
              <a:rPr lang="pl-PL" sz="1600" dirty="0">
                <a:latin typeface="Calibri" panose="020F0502020204030204" pitchFamily="34" charset="0"/>
              </a:rPr>
              <a:t>oraz </a:t>
            </a:r>
            <a:r>
              <a:rPr lang="pl-PL" sz="1600" u="sng" dirty="0">
                <a:latin typeface="Calibri" panose="020F0502020204030204" pitchFamily="34" charset="0"/>
              </a:rPr>
              <a:t>kiedy zasoby przeznaczane rocznie na działalność gospodarczą nie przekraczają </a:t>
            </a:r>
            <a:r>
              <a:rPr lang="pl-PL" sz="1600" u="sng" dirty="0" smtClean="0">
                <a:latin typeface="Calibri" panose="020F0502020204030204" pitchFamily="34" charset="0"/>
              </a:rPr>
              <a:t/>
            </a:r>
            <a:br>
              <a:rPr lang="pl-PL" sz="1600" u="sng" dirty="0" smtClean="0">
                <a:latin typeface="Calibri" panose="020F0502020204030204" pitchFamily="34" charset="0"/>
              </a:rPr>
            </a:br>
            <a:r>
              <a:rPr lang="pl-PL" sz="1600" b="1" u="sng" dirty="0" smtClean="0">
                <a:latin typeface="Calibri" panose="020F0502020204030204" pitchFamily="34" charset="0"/>
              </a:rPr>
              <a:t>20</a:t>
            </a:r>
            <a:r>
              <a:rPr lang="pl-PL" sz="1600" b="1" u="sng" dirty="0">
                <a:latin typeface="Calibri" panose="020F0502020204030204" pitchFamily="34" charset="0"/>
              </a:rPr>
              <a:t>% całkowitych rocznych zasobów danego podmiotu</a:t>
            </a:r>
            <a:r>
              <a:rPr lang="pl-PL" sz="1600" dirty="0">
                <a:latin typeface="Calibri" panose="020F0502020204030204" pitchFamily="34" charset="0"/>
              </a:rPr>
              <a:t>. </a:t>
            </a:r>
            <a:endParaRPr lang="pl-PL" sz="1600" dirty="0" smtClean="0">
              <a:latin typeface="Calibri" panose="020F0502020204030204" pitchFamily="34" charset="0"/>
            </a:endParaRPr>
          </a:p>
          <a:p>
            <a:pPr marL="0" indent="0" algn="just">
              <a:lnSpc>
                <a:spcPct val="120000"/>
              </a:lnSpc>
              <a:buNone/>
            </a:pPr>
            <a:endParaRPr lang="pl-PL" sz="1000" dirty="0" smtClean="0">
              <a:latin typeface="Calibri" panose="020F0502020204030204" pitchFamily="34" charset="0"/>
            </a:endParaRPr>
          </a:p>
          <a:p>
            <a:pPr marL="0" indent="0" algn="just">
              <a:lnSpc>
                <a:spcPct val="120000"/>
              </a:lnSpc>
              <a:buNone/>
            </a:pPr>
            <a:r>
              <a:rPr lang="pl-PL" sz="1600" dirty="0" smtClean="0">
                <a:latin typeface="Calibri" panose="020F0502020204030204" pitchFamily="34" charset="0"/>
              </a:rPr>
              <a:t>Pkt 20-21 </a:t>
            </a:r>
            <a:r>
              <a:rPr lang="pl-PL" sz="1600" dirty="0">
                <a:latin typeface="Calibri" panose="020F0502020204030204" pitchFamily="34" charset="0"/>
              </a:rPr>
              <a:t>Zasad ramowych dotyczących pomocy państwa na działalność badawczą, rozwojową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i </a:t>
            </a:r>
            <a:r>
              <a:rPr lang="pl-PL" sz="1600" dirty="0">
                <a:latin typeface="Calibri" panose="020F0502020204030204" pitchFamily="34" charset="0"/>
              </a:rPr>
              <a:t>innowacyjną (Dz. Urz. UE C 198 z 27.06.2014 r., s. 1 ). </a:t>
            </a:r>
          </a:p>
          <a:p>
            <a:pPr marL="0" indent="0">
              <a:lnSpc>
                <a:spcPct val="120000"/>
              </a:lnSpc>
              <a:buNone/>
            </a:pPr>
            <a:endParaRPr lang="pl-PL" sz="1600" dirty="0"/>
          </a:p>
        </p:txBody>
      </p:sp>
    </p:spTree>
    <p:extLst>
      <p:ext uri="{BB962C8B-B14F-4D97-AF65-F5344CB8AC3E}">
        <p14:creationId xmlns:p14="http://schemas.microsoft.com/office/powerpoint/2010/main" val="22579646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703385" y="1055802"/>
            <a:ext cx="7833946" cy="4826524"/>
          </a:xfrm>
        </p:spPr>
        <p:txBody>
          <a:bodyPr wrap="square">
            <a:normAutofit/>
          </a:bodyPr>
          <a:lstStyle/>
          <a:p>
            <a:pPr algn="just">
              <a:lnSpc>
                <a:spcPct val="100000"/>
              </a:lnSpc>
            </a:pPr>
            <a:r>
              <a:rPr lang="pl-PL" sz="2400" dirty="0" smtClean="0">
                <a:latin typeface="Calibri" panose="020F0502020204030204" pitchFamily="34" charset="0"/>
              </a:rPr>
              <a:t>Jeżeli </a:t>
            </a:r>
            <a:r>
              <a:rPr lang="pl-PL" sz="2400" dirty="0">
                <a:latin typeface="Calibri" panose="020F0502020204030204" pitchFamily="34" charset="0"/>
              </a:rPr>
              <a:t>instytucje edukacyjne i badawcze są wykorzystywane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do </a:t>
            </a:r>
            <a:r>
              <a:rPr lang="pl-PL" sz="2400" dirty="0">
                <a:latin typeface="Calibri" panose="020F0502020204030204" pitchFamily="34" charset="0"/>
              </a:rPr>
              <a:t>prowadzenia działalności gospodarczej, np. wynajmu wyposażenia lub laboratoriów przedsiębiorstwom, świadczenia usług dla przedsiębiorstw lub prowadzenia badań na </a:t>
            </a:r>
            <a:r>
              <a:rPr lang="pl-PL" sz="2400" dirty="0" smtClean="0">
                <a:latin typeface="Calibri" panose="020F0502020204030204" pitchFamily="34" charset="0"/>
              </a:rPr>
              <a:t>zlecenie, to </a:t>
            </a:r>
            <a:r>
              <a:rPr lang="pl-PL" sz="2400" dirty="0">
                <a:latin typeface="Calibri" panose="020F0502020204030204" pitchFamily="34" charset="0"/>
              </a:rPr>
              <a:t>finansowanie publiczne przeznaczone na taką działalność gospodarczą uznaje się za pomoc publiczną. </a:t>
            </a:r>
            <a:endParaRPr lang="pl-PL" sz="2400" dirty="0" smtClean="0">
              <a:latin typeface="Calibri" panose="020F0502020204030204" pitchFamily="34" charset="0"/>
            </a:endParaRPr>
          </a:p>
          <a:p>
            <a:pPr algn="just">
              <a:lnSpc>
                <a:spcPct val="100000"/>
              </a:lnSpc>
            </a:pPr>
            <a:endParaRPr lang="pl-PL" sz="2400" dirty="0">
              <a:latin typeface="Calibri" panose="020F0502020204030204" pitchFamily="34" charset="0"/>
            </a:endParaRPr>
          </a:p>
          <a:p>
            <a:pPr algn="just">
              <a:lnSpc>
                <a:spcPct val="100000"/>
              </a:lnSpc>
            </a:pPr>
            <a:r>
              <a:rPr lang="pl-PL" sz="2400" dirty="0" smtClean="0">
                <a:latin typeface="Calibri" panose="020F0502020204030204" pitchFamily="34" charset="0"/>
              </a:rPr>
              <a:t>W </a:t>
            </a:r>
            <a:r>
              <a:rPr lang="pl-PL" sz="2400" dirty="0">
                <a:latin typeface="Calibri" panose="020F0502020204030204" pitchFamily="34" charset="0"/>
              </a:rPr>
              <a:t>przypadku działalności szkoleniowej </a:t>
            </a:r>
            <a:r>
              <a:rPr lang="pl-PL" sz="2400" dirty="0" smtClean="0">
                <a:latin typeface="Calibri" panose="020F0502020204030204" pitchFamily="34" charset="0"/>
              </a:rPr>
              <a:t>kierowanej do </a:t>
            </a:r>
            <a:r>
              <a:rPr lang="pl-PL" sz="2400" dirty="0">
                <a:latin typeface="Calibri" panose="020F0502020204030204" pitchFamily="34" charset="0"/>
              </a:rPr>
              <a:t>przedsiębiorstw (ich pracowników) będziemy mieli zazwyczaj </a:t>
            </a:r>
            <a:r>
              <a:rPr lang="pl-PL" sz="2400" dirty="0" smtClean="0">
                <a:latin typeface="Calibri" panose="020F0502020204030204" pitchFamily="34" charset="0"/>
              </a:rPr>
              <a:t>do </a:t>
            </a:r>
            <a:r>
              <a:rPr lang="pl-PL" sz="2400" dirty="0">
                <a:latin typeface="Calibri" panose="020F0502020204030204" pitchFamily="34" charset="0"/>
              </a:rPr>
              <a:t>czynienia z działalnością gospodarczą, a więc </a:t>
            </a:r>
            <a:r>
              <a:rPr lang="pl-PL" sz="2400" dirty="0" smtClean="0">
                <a:latin typeface="Calibri" panose="020F0502020204030204" pitchFamily="34" charset="0"/>
              </a:rPr>
              <a:t/>
            </a:r>
            <a:br>
              <a:rPr lang="pl-PL" sz="2400" dirty="0" smtClean="0">
                <a:latin typeface="Calibri" panose="020F0502020204030204" pitchFamily="34" charset="0"/>
              </a:rPr>
            </a:br>
            <a:r>
              <a:rPr lang="pl-PL" sz="2400" dirty="0" smtClean="0">
                <a:latin typeface="Calibri" panose="020F0502020204030204" pitchFamily="34" charset="0"/>
              </a:rPr>
              <a:t>co </a:t>
            </a:r>
            <a:r>
              <a:rPr lang="pl-PL" sz="2400" dirty="0">
                <a:latin typeface="Calibri" panose="020F0502020204030204" pitchFamily="34" charset="0"/>
              </a:rPr>
              <a:t>do zasady wystąpi tu pomoc publiczna.</a:t>
            </a:r>
          </a:p>
          <a:p>
            <a:pPr>
              <a:lnSpc>
                <a:spcPct val="100000"/>
              </a:lnSpc>
            </a:pPr>
            <a:endParaRPr lang="pl-PL" sz="2400" dirty="0"/>
          </a:p>
        </p:txBody>
      </p:sp>
    </p:spTree>
    <p:extLst>
      <p:ext uri="{BB962C8B-B14F-4D97-AF65-F5344CB8AC3E}">
        <p14:creationId xmlns:p14="http://schemas.microsoft.com/office/powerpoint/2010/main" val="2029670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p:txBody>
          <a:bodyPr/>
          <a:lstStyle/>
          <a:p>
            <a:endParaRPr lang="pl-PL"/>
          </a:p>
        </p:txBody>
      </p:sp>
      <p:sp>
        <p:nvSpPr>
          <p:cNvPr id="4" name="Symbol zastępczy zawartości 2"/>
          <p:cNvSpPr txBox="1">
            <a:spLocks/>
          </p:cNvSpPr>
          <p:nvPr/>
        </p:nvSpPr>
        <p:spPr>
          <a:xfrm>
            <a:off x="219808" y="980728"/>
            <a:ext cx="8721969" cy="58772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l-PL" sz="2000" dirty="0" smtClean="0">
              <a:latin typeface="Calibri" panose="020F0502020204030204" pitchFamily="34" charset="0"/>
            </a:endParaRPr>
          </a:p>
          <a:p>
            <a:pPr algn="just"/>
            <a:r>
              <a:rPr lang="pl-PL" sz="2000" dirty="0" smtClean="0">
                <a:latin typeface="Calibri" panose="020F0502020204030204" pitchFamily="34" charset="0"/>
              </a:rPr>
              <a:t>Zasoby pochodzące z Unii (np. z funduszy strukturalnych) lub z między-narodowych instytucji finansowych, takich jak MFW lub EBOR, należy również uznawać za zasoby państwowe, jeżeli organy krajowe dysponują swobodą </a:t>
            </a:r>
            <a:br>
              <a:rPr lang="pl-PL" sz="2000" dirty="0" smtClean="0">
                <a:latin typeface="Calibri" panose="020F0502020204030204" pitchFamily="34" charset="0"/>
              </a:rPr>
            </a:br>
            <a:r>
              <a:rPr lang="pl-PL" sz="2000" dirty="0" smtClean="0">
                <a:latin typeface="Calibri" panose="020F0502020204030204" pitchFamily="34" charset="0"/>
              </a:rPr>
              <a:t>w zakresie ich wykorzystania (w szczególności w zakresie wyboru beneficjentów). </a:t>
            </a:r>
          </a:p>
          <a:p>
            <a:pPr algn="just"/>
            <a:endParaRPr lang="pl-PL" sz="2000" b="1" dirty="0" smtClean="0">
              <a:latin typeface="Calibri" panose="020F0502020204030204" pitchFamily="34" charset="0"/>
            </a:endParaRPr>
          </a:p>
          <a:p>
            <a:pPr marL="355600" indent="0" algn="just">
              <a:buFont typeface="Arial" panose="020B0604020202020204" pitchFamily="34" charset="0"/>
              <a:buNone/>
            </a:pPr>
            <a:r>
              <a:rPr lang="pl-PL" sz="2000" b="1" dirty="0" smtClean="0">
                <a:solidFill>
                  <a:srgbClr val="FF0000"/>
                </a:solidFill>
                <a:latin typeface="Calibri" panose="020F0502020204030204" pitchFamily="34" charset="0"/>
              </a:rPr>
              <a:t>Dlatego środki RPO WP są środkami pochodzącymi z zasobów państwowych </a:t>
            </a:r>
            <a:br>
              <a:rPr lang="pl-PL" sz="2000" b="1" dirty="0" smtClean="0">
                <a:solidFill>
                  <a:srgbClr val="FF0000"/>
                </a:solidFill>
                <a:latin typeface="Calibri" panose="020F0502020204030204" pitchFamily="34" charset="0"/>
              </a:rPr>
            </a:br>
            <a:r>
              <a:rPr lang="pl-PL" sz="2000" b="1" dirty="0" smtClean="0">
                <a:solidFill>
                  <a:srgbClr val="FF0000"/>
                </a:solidFill>
                <a:latin typeface="Calibri" panose="020F0502020204030204" pitchFamily="34" charset="0"/>
              </a:rPr>
              <a:t>w rozumieniu art. 107 ust. 1 TFUE!</a:t>
            </a:r>
            <a:endParaRPr lang="pl-PL" sz="2000" dirty="0" smtClean="0">
              <a:latin typeface="Calibri" panose="020F0502020204030204" pitchFamily="34" charset="0"/>
            </a:endParaRPr>
          </a:p>
          <a:p>
            <a:pPr marL="355600" indent="0" algn="just">
              <a:buFont typeface="Arial" panose="020B0604020202020204" pitchFamily="34" charset="0"/>
              <a:buNone/>
            </a:pPr>
            <a:endParaRPr lang="pl-PL" sz="2000" dirty="0" smtClean="0">
              <a:latin typeface="Calibri" panose="020F0502020204030204" pitchFamily="34" charset="0"/>
            </a:endParaRPr>
          </a:p>
          <a:p>
            <a:pPr algn="just"/>
            <a:r>
              <a:rPr lang="pl-PL" sz="2000" dirty="0" smtClean="0">
                <a:latin typeface="Calibri" panose="020F0502020204030204" pitchFamily="34" charset="0"/>
              </a:rPr>
              <a:t>Jeżeli natomiast zasoby takie są przyznawane bezpośrednio przez Unię </a:t>
            </a:r>
            <a:br>
              <a:rPr lang="pl-PL" sz="2000" dirty="0" smtClean="0">
                <a:latin typeface="Calibri" panose="020F0502020204030204" pitchFamily="34" charset="0"/>
              </a:rPr>
            </a:br>
            <a:r>
              <a:rPr lang="pl-PL" sz="2000" dirty="0" smtClean="0">
                <a:latin typeface="Calibri" panose="020F0502020204030204" pitchFamily="34" charset="0"/>
              </a:rPr>
              <a:t>lub międzynarodowe instytucje finansowe, a organy krajowe nie dysponują żadną swobodą w zakresie ich wykorzystania, zasoby nie stanowią zasobów państwowych (np. finansowanie przyznane w zarządzaniu bezpośrednim </a:t>
            </a:r>
            <a:br>
              <a:rPr lang="pl-PL" sz="2000" dirty="0" smtClean="0">
                <a:latin typeface="Calibri" panose="020F0502020204030204" pitchFamily="34" charset="0"/>
              </a:rPr>
            </a:br>
            <a:r>
              <a:rPr lang="pl-PL" sz="2000" dirty="0" smtClean="0">
                <a:latin typeface="Calibri" panose="020F0502020204030204" pitchFamily="34" charset="0"/>
              </a:rPr>
              <a:t>w ramach programu ramowego „Horyzont 2020” lub programu COSME).</a:t>
            </a:r>
            <a:endParaRPr lang="pl-PL" sz="2000" dirty="0">
              <a:latin typeface="Calibri" panose="020F0502020204030204" pitchFamily="34" charset="0"/>
            </a:endParaRPr>
          </a:p>
        </p:txBody>
      </p:sp>
    </p:spTree>
    <p:extLst>
      <p:ext uri="{BB962C8B-B14F-4D97-AF65-F5344CB8AC3E}">
        <p14:creationId xmlns:p14="http://schemas.microsoft.com/office/powerpoint/2010/main" val="38689285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1019285"/>
            <a:ext cx="8449408" cy="4864231"/>
          </a:xfrm>
        </p:spPr>
        <p:txBody>
          <a:bodyPr wrap="square">
            <a:normAutofit fontScale="25000" lnSpcReduction="20000"/>
          </a:bodyPr>
          <a:lstStyle/>
          <a:p>
            <a:pPr marL="0" indent="0" algn="ctr">
              <a:lnSpc>
                <a:spcPct val="120000"/>
              </a:lnSpc>
              <a:buNone/>
            </a:pPr>
            <a:r>
              <a:rPr lang="pl-PL" sz="9600" b="1" dirty="0" smtClean="0">
                <a:latin typeface="Calibri" panose="020F0502020204030204" pitchFamily="34" charset="0"/>
              </a:rPr>
              <a:t>Ochrona dziedzictwa kulturowego:</a:t>
            </a:r>
          </a:p>
          <a:p>
            <a:pPr marL="0" indent="0" algn="ctr">
              <a:lnSpc>
                <a:spcPct val="120000"/>
              </a:lnSpc>
              <a:buNone/>
            </a:pPr>
            <a:endParaRPr lang="pl-PL" altLang="pl-PL" sz="3200" dirty="0" smtClean="0">
              <a:latin typeface="Calibri" panose="020F0502020204030204" pitchFamily="34" charset="0"/>
            </a:endParaRPr>
          </a:p>
          <a:p>
            <a:pPr marL="0" indent="0" algn="ctr">
              <a:lnSpc>
                <a:spcPct val="120000"/>
              </a:lnSpc>
              <a:buNone/>
            </a:pPr>
            <a:r>
              <a:rPr lang="pl-PL" altLang="pl-PL" sz="6200" u="sng" dirty="0" smtClean="0">
                <a:latin typeface="Calibri" panose="020F0502020204030204" pitchFamily="34" charset="0"/>
              </a:rPr>
              <a:t>Przesłanki </a:t>
            </a:r>
            <a:r>
              <a:rPr lang="pl-PL" altLang="pl-PL" sz="6200" u="sng" dirty="0">
                <a:latin typeface="Calibri" panose="020F0502020204030204" pitchFamily="34" charset="0"/>
              </a:rPr>
              <a:t>świadczące o działalności gospodarczej</a:t>
            </a:r>
            <a:r>
              <a:rPr lang="pl-PL" altLang="pl-PL" sz="6200" dirty="0">
                <a:latin typeface="Calibri" panose="020F0502020204030204" pitchFamily="34" charset="0"/>
              </a:rPr>
              <a:t>:</a:t>
            </a:r>
          </a:p>
          <a:p>
            <a:pPr marL="269875" indent="-269875">
              <a:lnSpc>
                <a:spcPct val="120000"/>
              </a:lnSpc>
            </a:pPr>
            <a:endParaRPr lang="pl-PL" altLang="pl-PL" sz="3200" dirty="0">
              <a:latin typeface="Calibri" panose="020F0502020204030204" pitchFamily="34" charset="0"/>
            </a:endParaRPr>
          </a:p>
          <a:p>
            <a:pPr marL="269875" indent="-269875">
              <a:lnSpc>
                <a:spcPct val="120000"/>
              </a:lnSpc>
            </a:pPr>
            <a:r>
              <a:rPr lang="pl-PL" altLang="pl-PL" sz="6200" dirty="0">
                <a:latin typeface="Calibri" panose="020F0502020204030204" pitchFamily="34" charset="0"/>
              </a:rPr>
              <a:t>pobieranie opłat za wstęp,</a:t>
            </a:r>
          </a:p>
          <a:p>
            <a:pPr marL="571500" indent="-571500">
              <a:lnSpc>
                <a:spcPct val="120000"/>
              </a:lnSpc>
              <a:buFont typeface="Arial" panose="020B0604020202020204" pitchFamily="34" charset="0"/>
              <a:buChar char="•"/>
            </a:pPr>
            <a:r>
              <a:rPr lang="pl-PL" altLang="pl-PL" sz="6200" dirty="0">
                <a:latin typeface="Calibri" panose="020F0502020204030204" pitchFamily="34" charset="0"/>
              </a:rPr>
              <a:t>sposób użytkowania (np. do innej działalności gospodarczej),</a:t>
            </a:r>
          </a:p>
          <a:p>
            <a:pPr marL="571500" indent="-571500" algn="just">
              <a:lnSpc>
                <a:spcPct val="120000"/>
              </a:lnSpc>
              <a:buFont typeface="Arial" panose="020B0604020202020204" pitchFamily="34" charset="0"/>
              <a:buChar char="•"/>
            </a:pPr>
            <a:r>
              <a:rPr lang="pl-PL" altLang="pl-PL" sz="6200" dirty="0">
                <a:latin typeface="Calibri" panose="020F0502020204030204" pitchFamily="34" charset="0"/>
              </a:rPr>
              <a:t>sięganie m.in. po środki multimedialne w celu popularyzacji zbiorów oraz tematyka wystaw dotycząca kultury popularnej  - &gt; jak przedsiębiorcy konkurują ze sobą </a:t>
            </a:r>
            <a:r>
              <a:rPr lang="pl-PL" altLang="pl-PL" sz="6200" dirty="0" smtClean="0">
                <a:latin typeface="Calibri" panose="020F0502020204030204" pitchFamily="34" charset="0"/>
              </a:rPr>
              <a:t>o </a:t>
            </a:r>
            <a:r>
              <a:rPr lang="pl-PL" altLang="pl-PL" sz="6200" dirty="0">
                <a:latin typeface="Calibri" panose="020F0502020204030204" pitchFamily="34" charset="0"/>
              </a:rPr>
              <a:t>klientów,</a:t>
            </a:r>
          </a:p>
          <a:p>
            <a:pPr marL="571500" indent="-571500" algn="just">
              <a:lnSpc>
                <a:spcPct val="120000"/>
              </a:lnSpc>
              <a:buFont typeface="Arial" panose="020B0604020202020204" pitchFamily="34" charset="0"/>
              <a:buChar char="•"/>
            </a:pPr>
            <a:r>
              <a:rPr lang="pl-PL" altLang="pl-PL" sz="6200" dirty="0">
                <a:latin typeface="Calibri" panose="020F0502020204030204" pitchFamily="34" charset="0"/>
              </a:rPr>
              <a:t>kolejki do muzeów spowodowane dużą liczbą zwiedzających -&gt; popyt,</a:t>
            </a:r>
          </a:p>
          <a:p>
            <a:pPr marL="571500" indent="-571500" algn="just">
              <a:lnSpc>
                <a:spcPct val="120000"/>
              </a:lnSpc>
              <a:buFont typeface="Arial" panose="020B0604020202020204" pitchFamily="34" charset="0"/>
              <a:buChar char="•"/>
            </a:pPr>
            <a:r>
              <a:rPr lang="pl-PL" altLang="pl-PL" sz="6200" dirty="0">
                <a:latin typeface="Calibri" panose="020F0502020204030204" pitchFamily="34" charset="0"/>
              </a:rPr>
              <a:t>istnienie konkurencji z muzeami i prywatnymi galeriami oraz innymi podmiotami prowadzącymi działalność w zakresie rozrywki</a:t>
            </a:r>
          </a:p>
          <a:p>
            <a:pPr marL="268288" indent="-268288" algn="just">
              <a:lnSpc>
                <a:spcPct val="120000"/>
              </a:lnSpc>
              <a:buNone/>
            </a:pPr>
            <a:r>
              <a:rPr lang="pl-PL" altLang="pl-PL" sz="6200" dirty="0">
                <a:latin typeface="Calibri" panose="020F0502020204030204" pitchFamily="34" charset="0"/>
              </a:rPr>
              <a:t>-&gt; instytucje kultury są przedsiębiorstwami.</a:t>
            </a:r>
          </a:p>
          <a:p>
            <a:pPr marL="268288" indent="-268288" algn="just">
              <a:lnSpc>
                <a:spcPct val="120000"/>
              </a:lnSpc>
              <a:buNone/>
            </a:pPr>
            <a:endParaRPr lang="pl-PL" altLang="pl-PL" sz="3200" dirty="0">
              <a:latin typeface="Calibri" panose="020F0502020204030204" pitchFamily="34" charset="0"/>
            </a:endParaRPr>
          </a:p>
          <a:p>
            <a:pPr marL="268288" indent="-268288" algn="just">
              <a:lnSpc>
                <a:spcPct val="120000"/>
              </a:lnSpc>
              <a:buNone/>
            </a:pPr>
            <a:r>
              <a:rPr lang="pl-PL" altLang="pl-PL" sz="6200" u="sng" dirty="0">
                <a:latin typeface="Calibri" panose="020F0502020204030204" pitchFamily="34" charset="0"/>
              </a:rPr>
              <a:t>Nie ma znaczenia, że</a:t>
            </a:r>
            <a:r>
              <a:rPr lang="pl-PL" altLang="pl-PL" sz="6200" dirty="0">
                <a:latin typeface="Calibri" panose="020F0502020204030204" pitchFamily="34" charset="0"/>
              </a:rPr>
              <a:t>:</a:t>
            </a:r>
          </a:p>
          <a:p>
            <a:pPr marL="571500" indent="-571500" algn="just">
              <a:lnSpc>
                <a:spcPct val="120000"/>
              </a:lnSpc>
              <a:buFont typeface="Arial" panose="020B0604020202020204" pitchFamily="34" charset="0"/>
              <a:buChar char="•"/>
            </a:pPr>
            <a:r>
              <a:rPr lang="pl-PL" altLang="pl-PL" sz="6200" dirty="0">
                <a:latin typeface="Calibri" panose="020F0502020204030204" pitchFamily="34" charset="0"/>
              </a:rPr>
              <a:t>w świetle prawa polskiego działalność kulturalna nie stanowi działalności gospodarczej (art. 3 ust. 2 ustawy z dnia 25 października 1991 r. </a:t>
            </a:r>
            <a:r>
              <a:rPr lang="pl-PL" altLang="pl-PL" sz="6200" dirty="0" smtClean="0">
                <a:latin typeface="Calibri" panose="020F0502020204030204" pitchFamily="34" charset="0"/>
              </a:rPr>
              <a:t>o </a:t>
            </a:r>
            <a:r>
              <a:rPr lang="pl-PL" altLang="pl-PL" sz="6200" dirty="0">
                <a:latin typeface="Calibri" panose="020F0502020204030204" pitchFamily="34" charset="0"/>
              </a:rPr>
              <a:t>organizowaniu i prowadzeniu działalności kulturalnej (Dz. U. z 2012 r. </a:t>
            </a:r>
            <a:r>
              <a:rPr lang="pl-PL" altLang="pl-PL" sz="6200" dirty="0" smtClean="0">
                <a:latin typeface="Calibri" panose="020F0502020204030204" pitchFamily="34" charset="0"/>
              </a:rPr>
              <a:t>poz</a:t>
            </a:r>
            <a:r>
              <a:rPr lang="pl-PL" altLang="pl-PL" sz="6200" dirty="0">
                <a:latin typeface="Calibri" panose="020F0502020204030204" pitchFamily="34" charset="0"/>
              </a:rPr>
              <a:t>. 406, z </a:t>
            </a:r>
            <a:r>
              <a:rPr lang="pl-PL" altLang="pl-PL" sz="6200" dirty="0" err="1">
                <a:latin typeface="Calibri" panose="020F0502020204030204" pitchFamily="34" charset="0"/>
              </a:rPr>
              <a:t>późn</a:t>
            </a:r>
            <a:r>
              <a:rPr lang="pl-PL" altLang="pl-PL" sz="6200" dirty="0">
                <a:latin typeface="Calibri" panose="020F0502020204030204" pitchFamily="34" charset="0"/>
              </a:rPr>
              <a:t>. zm.)), </a:t>
            </a:r>
          </a:p>
          <a:p>
            <a:pPr marL="571500" indent="-571500" algn="just">
              <a:lnSpc>
                <a:spcPct val="120000"/>
              </a:lnSpc>
              <a:buFont typeface="Arial" panose="020B0604020202020204" pitchFamily="34" charset="0"/>
              <a:buChar char="•"/>
            </a:pPr>
            <a:r>
              <a:rPr lang="pl-PL" altLang="pl-PL" sz="6200" dirty="0">
                <a:latin typeface="Calibri" panose="020F0502020204030204" pitchFamily="34" charset="0"/>
              </a:rPr>
              <a:t>działalność muzeum nie jest nastawiona na zysk (kluczowe, czy istnieją podmioty, które mogłyby oferować podobne usługi w zamian za wynagrodzenie),</a:t>
            </a:r>
          </a:p>
          <a:p>
            <a:pPr marL="571500" indent="-571500" algn="just">
              <a:lnSpc>
                <a:spcPct val="120000"/>
              </a:lnSpc>
              <a:buFont typeface="Arial" panose="020B0604020202020204" pitchFamily="34" charset="0"/>
              <a:buChar char="•"/>
            </a:pPr>
            <a:r>
              <a:rPr lang="pl-PL" altLang="pl-PL" sz="6200" dirty="0">
                <a:latin typeface="Calibri" panose="020F0502020204030204" pitchFamily="34" charset="0"/>
              </a:rPr>
              <a:t>ewentualne przychody mają być wykorzystywane wyłącznie na cele działalności kulturalnej,</a:t>
            </a:r>
          </a:p>
          <a:p>
            <a:pPr marL="571500" indent="-571500" algn="just">
              <a:lnSpc>
                <a:spcPct val="120000"/>
              </a:lnSpc>
              <a:buFont typeface="Arial" panose="020B0604020202020204" pitchFamily="34" charset="0"/>
              <a:buChar char="•"/>
            </a:pPr>
            <a:r>
              <a:rPr lang="pl-PL" altLang="pl-PL" sz="6200" dirty="0">
                <a:latin typeface="Calibri" panose="020F0502020204030204" pitchFamily="34" charset="0"/>
              </a:rPr>
              <a:t>inne podmioty nie mogą oferować podobnych usług.</a:t>
            </a:r>
            <a:endParaRPr lang="pl-PL" altLang="pl-PL" sz="6200" u="sng" dirty="0">
              <a:latin typeface="Calibri" panose="020F0502020204030204" pitchFamily="34" charset="0"/>
            </a:endParaRPr>
          </a:p>
          <a:p>
            <a:pPr marL="0" indent="0">
              <a:buNone/>
            </a:pPr>
            <a:endParaRPr lang="pl-PL" dirty="0"/>
          </a:p>
        </p:txBody>
      </p:sp>
    </p:spTree>
    <p:extLst>
      <p:ext uri="{BB962C8B-B14F-4D97-AF65-F5344CB8AC3E}">
        <p14:creationId xmlns:p14="http://schemas.microsoft.com/office/powerpoint/2010/main" val="244893801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69277" y="1065229"/>
            <a:ext cx="8440616" cy="4845377"/>
          </a:xfrm>
        </p:spPr>
        <p:txBody>
          <a:bodyPr wrap="square">
            <a:normAutofit/>
          </a:bodyPr>
          <a:lstStyle/>
          <a:p>
            <a:pPr marL="0" indent="0" algn="just">
              <a:lnSpc>
                <a:spcPct val="100000"/>
              </a:lnSpc>
              <a:buNone/>
            </a:pPr>
            <a:r>
              <a:rPr lang="pl-PL" sz="2200" dirty="0" smtClean="0">
                <a:latin typeface="Calibri" panose="020F0502020204030204" pitchFamily="34" charset="0"/>
              </a:rPr>
              <a:t>Biblioteki:</a:t>
            </a:r>
          </a:p>
          <a:p>
            <a:pPr marL="571500" indent="-571500" algn="just">
              <a:lnSpc>
                <a:spcPct val="100000"/>
              </a:lnSpc>
              <a:buFont typeface="Arial" panose="020B0604020202020204" pitchFamily="34" charset="0"/>
              <a:buChar char="•"/>
            </a:pPr>
            <a:r>
              <a:rPr lang="pl-PL" sz="2200" dirty="0" smtClean="0">
                <a:latin typeface="Calibri" panose="020F0502020204030204" pitchFamily="34" charset="0"/>
              </a:rPr>
              <a:t>w </a:t>
            </a:r>
            <a:r>
              <a:rPr lang="pl-PL" sz="2200" dirty="0">
                <a:latin typeface="Calibri" panose="020F0502020204030204" pitchFamily="34" charset="0"/>
              </a:rPr>
              <a:t>większości przypadków uznaje się, że ich działalność nie stanowi działalności gospodarczej, ze względu na to, że:</a:t>
            </a:r>
          </a:p>
          <a:p>
            <a:pPr marL="571500" lvl="0" indent="-571500" algn="just">
              <a:lnSpc>
                <a:spcPct val="100000"/>
              </a:lnSpc>
              <a:buFont typeface="Arial" panose="020B0604020202020204" pitchFamily="34" charset="0"/>
              <a:buChar char="•"/>
            </a:pPr>
            <a:r>
              <a:rPr lang="pl-PL" sz="2200" dirty="0">
                <a:latin typeface="Calibri" panose="020F0502020204030204" pitchFamily="34" charset="0"/>
              </a:rPr>
              <a:t>nie pobierają one opłat od użytkowników;</a:t>
            </a:r>
          </a:p>
          <a:p>
            <a:pPr marL="571500" lvl="0" indent="-571500" algn="just">
              <a:lnSpc>
                <a:spcPct val="100000"/>
              </a:lnSpc>
              <a:buFont typeface="Arial" panose="020B0604020202020204" pitchFamily="34" charset="0"/>
              <a:buChar char="•"/>
            </a:pPr>
            <a:r>
              <a:rPr lang="pl-PL" sz="2200" dirty="0">
                <a:latin typeface="Calibri" panose="020F0502020204030204" pitchFamily="34" charset="0"/>
              </a:rPr>
              <a:t>w działalności tej nie chodzi o oferowanie dóbr lub usług na rynku, ale o zapewnienie społeczeństwu dostępu do kultury i informacji;</a:t>
            </a:r>
          </a:p>
          <a:p>
            <a:pPr marL="571500" lvl="0" indent="-571500" algn="just">
              <a:lnSpc>
                <a:spcPct val="100000"/>
              </a:lnSpc>
              <a:buFont typeface="Arial" panose="020B0604020202020204" pitchFamily="34" charset="0"/>
              <a:buChar char="•"/>
            </a:pPr>
            <a:r>
              <a:rPr lang="pl-PL" sz="2200" dirty="0">
                <a:latin typeface="Calibri" panose="020F0502020204030204" pitchFamily="34" charset="0"/>
              </a:rPr>
              <a:t>brak jest zainteresowania ze strony podmiotów prywatnych podjęciem takiej działalności.</a:t>
            </a:r>
          </a:p>
          <a:p>
            <a:pPr algn="just">
              <a:lnSpc>
                <a:spcPct val="100000"/>
              </a:lnSpc>
            </a:pPr>
            <a:endParaRPr lang="pl-PL" sz="2200" dirty="0" smtClean="0">
              <a:latin typeface="Calibri" panose="020F0502020204030204" pitchFamily="34" charset="0"/>
            </a:endParaRPr>
          </a:p>
          <a:p>
            <a:pPr algn="just">
              <a:lnSpc>
                <a:spcPct val="100000"/>
              </a:lnSpc>
            </a:pPr>
            <a:r>
              <a:rPr lang="pl-PL" sz="2200" dirty="0" smtClean="0">
                <a:latin typeface="Calibri" panose="020F0502020204030204" pitchFamily="34" charset="0"/>
              </a:rPr>
              <a:t>Jednakże </a:t>
            </a:r>
            <a:r>
              <a:rPr lang="pl-PL" sz="2200" dirty="0">
                <a:latin typeface="Calibri" panose="020F0502020204030204" pitchFamily="34" charset="0"/>
              </a:rPr>
              <a:t>działalność dużych, znanych w skali międzynarodowej bibliotek, które pobierają opłaty od swoich użytkowników, może zostać uznana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za </a:t>
            </a:r>
            <a:r>
              <a:rPr lang="pl-PL" sz="2200" dirty="0">
                <a:latin typeface="Calibri" panose="020F0502020204030204" pitchFamily="34" charset="0"/>
              </a:rPr>
              <a:t>działalność gospodarczą</a:t>
            </a:r>
            <a:r>
              <a:rPr lang="pl-PL" sz="2200" dirty="0" smtClean="0">
                <a:latin typeface="Calibri" panose="020F0502020204030204" pitchFamily="34" charset="0"/>
              </a:rPr>
              <a:t>.</a:t>
            </a:r>
          </a:p>
          <a:p>
            <a:pPr algn="just">
              <a:lnSpc>
                <a:spcPct val="100000"/>
              </a:lnSpc>
            </a:pPr>
            <a:endParaRPr lang="pl-PL" sz="2200" dirty="0">
              <a:latin typeface="Calibri" panose="020F0502020204030204" pitchFamily="34" charset="0"/>
            </a:endParaRPr>
          </a:p>
        </p:txBody>
      </p:sp>
    </p:spTree>
    <p:extLst>
      <p:ext uri="{BB962C8B-B14F-4D97-AF65-F5344CB8AC3E}">
        <p14:creationId xmlns:p14="http://schemas.microsoft.com/office/powerpoint/2010/main" val="275275289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69277" y="1093509"/>
            <a:ext cx="8431823" cy="4779390"/>
          </a:xfrm>
        </p:spPr>
        <p:txBody>
          <a:bodyPr wrap="square">
            <a:normAutofit/>
          </a:bodyPr>
          <a:lstStyle/>
          <a:p>
            <a:pPr marL="0" indent="0" algn="just">
              <a:lnSpc>
                <a:spcPct val="100000"/>
              </a:lnSpc>
              <a:buNone/>
            </a:pPr>
            <a:r>
              <a:rPr lang="pl-PL" sz="2200" dirty="0">
                <a:latin typeface="Calibri" panose="020F0502020204030204" pitchFamily="34" charset="0"/>
              </a:rPr>
              <a:t>Nie będzie stanowić pomocy publicznej finansowanie przebudowy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i </a:t>
            </a:r>
            <a:r>
              <a:rPr lang="pl-PL" sz="2200" dirty="0">
                <a:latin typeface="Calibri" panose="020F0502020204030204" pitchFamily="34" charset="0"/>
              </a:rPr>
              <a:t>zagospodarowania obiektów o charakterze turystycznym, jak szlaki turystyczne czy ścieżki historyczno-przyrodniczo-dydaktyczne, które nie będą wykorzystywane komercyjnie, a więc takich, które będą udostępniane bez żadnych ograniczeń i całkowicie nieodpłatnie. </a:t>
            </a:r>
            <a:endParaRPr lang="pl-PL" sz="2200" dirty="0" smtClean="0">
              <a:latin typeface="Calibri" panose="020F0502020204030204" pitchFamily="34" charset="0"/>
            </a:endParaRPr>
          </a:p>
          <a:p>
            <a:pPr marL="0" indent="0" algn="just">
              <a:lnSpc>
                <a:spcPct val="100000"/>
              </a:lnSpc>
              <a:buNone/>
            </a:pPr>
            <a:endParaRPr lang="pl-PL" sz="2200" dirty="0" smtClean="0">
              <a:latin typeface="Calibri" panose="020F0502020204030204" pitchFamily="34" charset="0"/>
            </a:endParaRPr>
          </a:p>
          <a:p>
            <a:pPr marL="0" indent="0" algn="just">
              <a:lnSpc>
                <a:spcPct val="100000"/>
              </a:lnSpc>
              <a:buNone/>
            </a:pPr>
            <a:endParaRPr lang="pl-PL" sz="2200" dirty="0">
              <a:latin typeface="Calibri" panose="020F0502020204030204" pitchFamily="34" charset="0"/>
            </a:endParaRPr>
          </a:p>
          <a:p>
            <a:pPr marL="0" indent="0" algn="just">
              <a:lnSpc>
                <a:spcPct val="100000"/>
              </a:lnSpc>
              <a:buNone/>
            </a:pPr>
            <a:r>
              <a:rPr lang="pl-PL" sz="2200" dirty="0" smtClean="0">
                <a:latin typeface="Calibri" panose="020F0502020204030204" pitchFamily="34" charset="0"/>
              </a:rPr>
              <a:t>Decyzja </a:t>
            </a:r>
            <a:r>
              <a:rPr lang="pl-PL" sz="2200" dirty="0">
                <a:latin typeface="Calibri" panose="020F0502020204030204" pitchFamily="34" charset="0"/>
              </a:rPr>
              <a:t>KE z 20 listopada 2012 r. w sprawie SA.34891 </a:t>
            </a:r>
            <a:r>
              <a:rPr lang="pl-PL" sz="2200" dirty="0" smtClean="0">
                <a:latin typeface="Calibri" panose="020F0502020204030204" pitchFamily="34" charset="0"/>
              </a:rPr>
              <a:t>- </a:t>
            </a:r>
            <a:r>
              <a:rPr lang="pl-PL" sz="2200" dirty="0">
                <a:latin typeface="Calibri" panose="020F0502020204030204" pitchFamily="34" charset="0"/>
              </a:rPr>
              <a:t>Pomoc państwa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dla </a:t>
            </a:r>
            <a:r>
              <a:rPr lang="pl-PL" sz="2200" dirty="0">
                <a:latin typeface="Calibri" panose="020F0502020204030204" pitchFamily="34" charset="0"/>
              </a:rPr>
              <a:t>Związku Gmin Fortecznych Twierdzy Przemyśl. </a:t>
            </a:r>
            <a:endParaRPr lang="pl-PL" sz="2200" dirty="0" smtClean="0">
              <a:latin typeface="Calibri" panose="020F0502020204030204" pitchFamily="34" charset="0"/>
            </a:endParaRPr>
          </a:p>
          <a:p>
            <a:pPr marL="0" indent="0" algn="just">
              <a:lnSpc>
                <a:spcPct val="100000"/>
              </a:lnSpc>
              <a:buNone/>
            </a:pPr>
            <a:endParaRPr lang="pl-PL" sz="2200" dirty="0">
              <a:latin typeface="Calibri" panose="020F0502020204030204" pitchFamily="34" charset="0"/>
            </a:endParaRPr>
          </a:p>
          <a:p>
            <a:pPr marL="0" indent="0">
              <a:lnSpc>
                <a:spcPct val="100000"/>
              </a:lnSpc>
              <a:buNone/>
            </a:pPr>
            <a:endParaRPr lang="pl-PL" sz="2200" dirty="0"/>
          </a:p>
        </p:txBody>
      </p:sp>
    </p:spTree>
    <p:extLst>
      <p:ext uri="{BB962C8B-B14F-4D97-AF65-F5344CB8AC3E}">
        <p14:creationId xmlns:p14="http://schemas.microsoft.com/office/powerpoint/2010/main" val="135365946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78068" y="1055801"/>
            <a:ext cx="8458201" cy="4703975"/>
          </a:xfrm>
        </p:spPr>
        <p:txBody>
          <a:bodyPr wrap="square">
            <a:normAutofit lnSpcReduction="10000"/>
          </a:bodyPr>
          <a:lstStyle/>
          <a:p>
            <a:pPr marL="0" indent="0" algn="just">
              <a:buNone/>
            </a:pPr>
            <a:endParaRPr lang="pl-PL" dirty="0" smtClean="0">
              <a:latin typeface="Calibri" panose="020F0502020204030204" pitchFamily="34" charset="0"/>
            </a:endParaRPr>
          </a:p>
          <a:p>
            <a:pPr marL="0" indent="0" algn="just">
              <a:lnSpc>
                <a:spcPct val="100000"/>
              </a:lnSpc>
              <a:buNone/>
            </a:pPr>
            <a:endParaRPr lang="pl-PL" sz="800" dirty="0" smtClean="0">
              <a:latin typeface="Calibri" panose="020F0502020204030204" pitchFamily="34" charset="0"/>
            </a:endParaRPr>
          </a:p>
          <a:p>
            <a:pPr marL="0" indent="0" algn="just">
              <a:lnSpc>
                <a:spcPct val="100000"/>
              </a:lnSpc>
              <a:buNone/>
            </a:pPr>
            <a:r>
              <a:rPr lang="pl-PL" sz="2200" dirty="0" smtClean="0">
                <a:latin typeface="Calibri" panose="020F0502020204030204" pitchFamily="34" charset="0"/>
              </a:rPr>
              <a:t>W </a:t>
            </a:r>
            <a:r>
              <a:rPr lang="pl-PL" sz="2200" dirty="0">
                <a:latin typeface="Calibri" panose="020F0502020204030204" pitchFamily="34" charset="0"/>
              </a:rPr>
              <a:t>przypadku </a:t>
            </a:r>
            <a:r>
              <a:rPr lang="pl-PL" sz="2200" u="sng" dirty="0">
                <a:latin typeface="Calibri" panose="020F0502020204030204" pitchFamily="34" charset="0"/>
              </a:rPr>
              <a:t>infrastruktury służącej celom turystycznym</a:t>
            </a:r>
            <a:r>
              <a:rPr lang="pl-PL" sz="2200" dirty="0">
                <a:latin typeface="Calibri" panose="020F0502020204030204" pitchFamily="34" charset="0"/>
              </a:rPr>
              <a:t>, </a:t>
            </a:r>
            <a:r>
              <a:rPr lang="pl-PL" sz="2200" dirty="0" smtClean="0">
                <a:latin typeface="Calibri" panose="020F0502020204030204" pitchFamily="34" charset="0"/>
              </a:rPr>
              <a:t>należy zbadać, czy </a:t>
            </a:r>
            <a:r>
              <a:rPr lang="pl-PL" sz="2200" dirty="0">
                <a:latin typeface="Calibri" panose="020F0502020204030204" pitchFamily="34" charset="0"/>
              </a:rPr>
              <a:t>konkurencja w takim przypadku odbywa się </a:t>
            </a:r>
            <a:r>
              <a:rPr lang="pl-PL" sz="2200" dirty="0" smtClean="0">
                <a:latin typeface="Calibri" panose="020F0502020204030204" pitchFamily="34" charset="0"/>
              </a:rPr>
              <a:t>na </a:t>
            </a:r>
            <a:r>
              <a:rPr lang="pl-PL" sz="2200" dirty="0">
                <a:latin typeface="Calibri" panose="020F0502020204030204" pitchFamily="34" charset="0"/>
              </a:rPr>
              <a:t>poziomie </a:t>
            </a:r>
            <a:r>
              <a:rPr lang="pl-PL" sz="2200" dirty="0" smtClean="0">
                <a:latin typeface="Calibri" panose="020F0502020204030204" pitchFamily="34" charset="0"/>
              </a:rPr>
              <a:t>lokalnym, </a:t>
            </a:r>
            <a:br>
              <a:rPr lang="pl-PL" sz="2200" dirty="0" smtClean="0">
                <a:latin typeface="Calibri" panose="020F0502020204030204" pitchFamily="34" charset="0"/>
              </a:rPr>
            </a:br>
            <a:r>
              <a:rPr lang="pl-PL" sz="2200" dirty="0" smtClean="0">
                <a:latin typeface="Calibri" panose="020F0502020204030204" pitchFamily="34" charset="0"/>
              </a:rPr>
              <a:t>czy też transgranicznym. Kluczowe </a:t>
            </a:r>
            <a:r>
              <a:rPr lang="pl-PL" sz="2200" dirty="0">
                <a:latin typeface="Calibri" panose="020F0502020204030204" pitchFamily="34" charset="0"/>
              </a:rPr>
              <a:t>jest bowiem wykazanie, że sama inwestycja nie jest nakierowana </a:t>
            </a:r>
            <a:r>
              <a:rPr lang="pl-PL" sz="2200" dirty="0" smtClean="0">
                <a:latin typeface="Calibri" panose="020F0502020204030204" pitchFamily="34" charset="0"/>
              </a:rPr>
              <a:t>na </a:t>
            </a:r>
            <a:r>
              <a:rPr lang="pl-PL" sz="2200" dirty="0">
                <a:latin typeface="Calibri" panose="020F0502020204030204" pitchFamily="34" charset="0"/>
              </a:rPr>
              <a:t>przyciągnięcie użytkowników z innych państw członkowskich. W tym celu konieczne jest przeanalizowanie np. udziału liczby użytkowników </a:t>
            </a:r>
            <a:r>
              <a:rPr lang="pl-PL" sz="2200" dirty="0" smtClean="0">
                <a:latin typeface="Calibri" panose="020F0502020204030204" pitchFamily="34" charset="0"/>
              </a:rPr>
              <a:t>obiektu </a:t>
            </a:r>
            <a:r>
              <a:rPr lang="pl-PL" sz="2200" dirty="0">
                <a:latin typeface="Calibri" panose="020F0502020204030204" pitchFamily="34" charset="0"/>
              </a:rPr>
              <a:t>z innych państw w całkowitej liczbie jej użytkowników </a:t>
            </a:r>
            <a:r>
              <a:rPr lang="pl-PL" sz="2200" dirty="0" smtClean="0">
                <a:latin typeface="Calibri" panose="020F0502020204030204" pitchFamily="34" charset="0"/>
              </a:rPr>
              <a:t>obiektu, </a:t>
            </a:r>
            <a:r>
              <a:rPr lang="pl-PL" sz="2200" dirty="0">
                <a:latin typeface="Calibri" panose="020F0502020204030204" pitchFamily="34" charset="0"/>
              </a:rPr>
              <a:t>a także udziału </a:t>
            </a:r>
            <a:r>
              <a:rPr lang="pl-PL" sz="2200" dirty="0" smtClean="0">
                <a:latin typeface="Calibri" panose="020F0502020204030204" pitchFamily="34" charset="0"/>
              </a:rPr>
              <a:t>danego obiektu </a:t>
            </a:r>
            <a:r>
              <a:rPr lang="pl-PL" sz="2200" dirty="0">
                <a:latin typeface="Calibri" panose="020F0502020204030204" pitchFamily="34" charset="0"/>
              </a:rPr>
              <a:t>w rynku oraz skali danego przedsięwzięcia (ustalanej np. na podstawie informacji </a:t>
            </a:r>
            <a:r>
              <a:rPr lang="pl-PL" sz="2200" dirty="0" smtClean="0">
                <a:latin typeface="Calibri" panose="020F0502020204030204" pitchFamily="34" charset="0"/>
              </a:rPr>
              <a:t/>
            </a:r>
            <a:br>
              <a:rPr lang="pl-PL" sz="2200" dirty="0" smtClean="0">
                <a:latin typeface="Calibri" panose="020F0502020204030204" pitchFamily="34" charset="0"/>
              </a:rPr>
            </a:br>
            <a:r>
              <a:rPr lang="pl-PL" sz="2200" dirty="0" smtClean="0">
                <a:latin typeface="Calibri" panose="020F0502020204030204" pitchFamily="34" charset="0"/>
              </a:rPr>
              <a:t>o </a:t>
            </a:r>
            <a:r>
              <a:rPr lang="pl-PL" sz="2200" dirty="0">
                <a:latin typeface="Calibri" panose="020F0502020204030204" pitchFamily="34" charset="0"/>
              </a:rPr>
              <a:t>rocznych obrotów </a:t>
            </a:r>
            <a:r>
              <a:rPr lang="pl-PL" sz="2200" dirty="0" smtClean="0">
                <a:latin typeface="Calibri" panose="020F0502020204030204" pitchFamily="34" charset="0"/>
              </a:rPr>
              <a:t>przedsiębiorstwa prowadzącego obiekt).</a:t>
            </a:r>
          </a:p>
          <a:p>
            <a:pPr marL="0" indent="0" algn="just">
              <a:lnSpc>
                <a:spcPct val="100000"/>
              </a:lnSpc>
              <a:buNone/>
            </a:pPr>
            <a:endParaRPr lang="pl-PL" sz="2200" dirty="0">
              <a:latin typeface="Calibri" panose="020F0502020204030204" pitchFamily="34" charset="0"/>
            </a:endParaRPr>
          </a:p>
          <a:p>
            <a:pPr marL="0" indent="0" algn="just">
              <a:lnSpc>
                <a:spcPct val="100000"/>
              </a:lnSpc>
              <a:buNone/>
            </a:pPr>
            <a:r>
              <a:rPr lang="pl-PL" sz="2200" dirty="0">
                <a:latin typeface="Calibri" panose="020F0502020204030204" pitchFamily="34" charset="0"/>
              </a:rPr>
              <a:t>Decyzja KE z 29 kwietnia 2015 r. </a:t>
            </a:r>
            <a:r>
              <a:rPr lang="pl-PL" sz="2200" dirty="0" smtClean="0">
                <a:latin typeface="Calibri" panose="020F0502020204030204" pitchFamily="34" charset="0"/>
              </a:rPr>
              <a:t>w </a:t>
            </a:r>
            <a:r>
              <a:rPr lang="pl-PL" sz="2200" dirty="0">
                <a:latin typeface="Calibri" panose="020F0502020204030204" pitchFamily="34" charset="0"/>
              </a:rPr>
              <a:t>sprawie SA.39403 </a:t>
            </a:r>
            <a:r>
              <a:rPr lang="pl-PL" sz="2200" dirty="0" smtClean="0">
                <a:latin typeface="Calibri" panose="020F0502020204030204" pitchFamily="34" charset="0"/>
              </a:rPr>
              <a:t>- </a:t>
            </a:r>
            <a:r>
              <a:rPr lang="pl-PL" sz="2200" dirty="0">
                <a:latin typeface="Calibri" panose="020F0502020204030204" pitchFamily="34" charset="0"/>
              </a:rPr>
              <a:t>Pomoc inwestycyjna dla portu </a:t>
            </a:r>
            <a:r>
              <a:rPr lang="pl-PL" sz="2200" dirty="0" err="1">
                <a:latin typeface="Calibri" panose="020F0502020204030204" pitchFamily="34" charset="0"/>
              </a:rPr>
              <a:t>Lauwersoog</a:t>
            </a:r>
            <a:r>
              <a:rPr lang="pl-PL" sz="2200" dirty="0" smtClean="0">
                <a:latin typeface="Calibri" panose="020F0502020204030204" pitchFamily="34" charset="0"/>
              </a:rPr>
              <a:t>.</a:t>
            </a:r>
          </a:p>
          <a:p>
            <a:pPr marL="0" indent="0" algn="just">
              <a:lnSpc>
                <a:spcPct val="100000"/>
              </a:lnSpc>
              <a:buNone/>
            </a:pPr>
            <a:endParaRPr lang="pl-PL" sz="2200" dirty="0" smtClean="0">
              <a:latin typeface="Calibri" panose="020F0502020204030204" pitchFamily="34" charset="0"/>
            </a:endParaRPr>
          </a:p>
          <a:p>
            <a:pPr marL="0" indent="0" algn="just">
              <a:lnSpc>
                <a:spcPct val="100000"/>
              </a:lnSpc>
              <a:buNone/>
            </a:pPr>
            <a:endParaRPr lang="pl-PL" sz="2200" dirty="0">
              <a:latin typeface="Calibri" panose="020F0502020204030204" pitchFamily="34" charset="0"/>
            </a:endParaRPr>
          </a:p>
          <a:p>
            <a:pPr marL="0" indent="0">
              <a:lnSpc>
                <a:spcPct val="100000"/>
              </a:lnSpc>
              <a:buNone/>
            </a:pPr>
            <a:endParaRPr lang="pl-PL" sz="2200" dirty="0"/>
          </a:p>
        </p:txBody>
      </p:sp>
    </p:spTree>
    <p:extLst>
      <p:ext uri="{BB962C8B-B14F-4D97-AF65-F5344CB8AC3E}">
        <p14:creationId xmlns:p14="http://schemas.microsoft.com/office/powerpoint/2010/main" val="334864226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69277" y="1074655"/>
            <a:ext cx="8510771" cy="4685121"/>
          </a:xfrm>
        </p:spPr>
        <p:txBody>
          <a:bodyPr wrap="square">
            <a:normAutofit fontScale="47500" lnSpcReduction="20000"/>
          </a:bodyPr>
          <a:lstStyle/>
          <a:p>
            <a:pPr marL="0" indent="0" algn="just">
              <a:lnSpc>
                <a:spcPct val="120000"/>
              </a:lnSpc>
              <a:buNone/>
            </a:pPr>
            <a:endParaRPr lang="pl-PL" sz="4000" dirty="0" smtClean="0">
              <a:latin typeface="Calibri" panose="020F0502020204030204" pitchFamily="34" charset="0"/>
            </a:endParaRPr>
          </a:p>
          <a:p>
            <a:pPr marL="0" indent="0" algn="just">
              <a:lnSpc>
                <a:spcPct val="120000"/>
              </a:lnSpc>
              <a:buNone/>
            </a:pPr>
            <a:r>
              <a:rPr lang="pl-PL" sz="4000" dirty="0" smtClean="0">
                <a:latin typeface="Calibri" panose="020F0502020204030204" pitchFamily="34" charset="0"/>
              </a:rPr>
              <a:t>Komisja uznaje </a:t>
            </a:r>
            <a:r>
              <a:rPr lang="pl-PL" sz="4000" dirty="0">
                <a:latin typeface="Calibri" panose="020F0502020204030204" pitchFamily="34" charset="0"/>
              </a:rPr>
              <a:t>wsparcie dla atrakcji turystycznych położonych w miejscach o dużym nasileniu ruchu turystycznego za stanowiące pomoc publiczną. Jest to jeden </a:t>
            </a:r>
            <a:r>
              <a:rPr lang="pl-PL" sz="4000" dirty="0" smtClean="0">
                <a:latin typeface="Calibri" panose="020F0502020204030204" pitchFamily="34" charset="0"/>
              </a:rPr>
              <a:t/>
            </a:r>
            <a:br>
              <a:rPr lang="pl-PL" sz="4000" dirty="0" smtClean="0">
                <a:latin typeface="Calibri" panose="020F0502020204030204" pitchFamily="34" charset="0"/>
              </a:rPr>
            </a:br>
            <a:r>
              <a:rPr lang="pl-PL" sz="4000" dirty="0" smtClean="0">
                <a:latin typeface="Calibri" panose="020F0502020204030204" pitchFamily="34" charset="0"/>
              </a:rPr>
              <a:t>z </a:t>
            </a:r>
            <a:r>
              <a:rPr lang="pl-PL" sz="4000" dirty="0">
                <a:latin typeface="Calibri" panose="020F0502020204030204" pitchFamily="34" charset="0"/>
              </a:rPr>
              <a:t>najważniejszych czynników wpływających możliwość uznania, że dane wsparcie wpływa na wymianę handlową między państwami członkowskimi. Jeżeli wiec dany obiekt znajduje się w bliskiej odległości od miejscowości chętnie odwiedzanych przez turystów z zagranicy (jak np. Trójmiasto, Malbork i in.), a także ma dobre warunki komunikacji dla turystów przybywających z innych państw członkowskich (np. wygodny dojazd do/z lotniska bądź pasażerskich terminali promowych, bliskość autostrady czy ważnych węzłów kolejowych), wsparcie dla tego obiektu będzie stanowiło pomoc publiczną. Istotnym czynnikiem wskazującym na możliwość zaistnienia wpływu na wymianę handlową jest także oznaczenie obiektu turystycznego opisami w językach obcych czy też zatrudnianie przewodników posługujących się językami obcymi. </a:t>
            </a:r>
            <a:endParaRPr lang="pl-PL" sz="4000" dirty="0" smtClean="0">
              <a:latin typeface="Calibri" panose="020F0502020204030204" pitchFamily="34" charset="0"/>
            </a:endParaRPr>
          </a:p>
          <a:p>
            <a:pPr marL="0" indent="0" algn="just">
              <a:lnSpc>
                <a:spcPct val="120000"/>
              </a:lnSpc>
              <a:buNone/>
            </a:pPr>
            <a:endParaRPr lang="pl-PL" sz="4000" dirty="0">
              <a:latin typeface="Calibri" panose="020F0502020204030204" pitchFamily="34" charset="0"/>
            </a:endParaRPr>
          </a:p>
          <a:p>
            <a:pPr marL="0" indent="0" algn="just">
              <a:lnSpc>
                <a:spcPct val="120000"/>
              </a:lnSpc>
              <a:buNone/>
            </a:pPr>
            <a:r>
              <a:rPr lang="pl-PL" sz="4000" dirty="0" smtClean="0">
                <a:latin typeface="Calibri" panose="020F0502020204030204" pitchFamily="34" charset="0"/>
              </a:rPr>
              <a:t>Np. decyzja KE </a:t>
            </a:r>
            <a:r>
              <a:rPr lang="pl-PL" sz="4000" dirty="0">
                <a:latin typeface="Calibri" panose="020F0502020204030204" pitchFamily="34" charset="0"/>
              </a:rPr>
              <a:t>z 14 grudnia 2010 r. w sprawie NN 67/2010 </a:t>
            </a:r>
            <a:r>
              <a:rPr lang="pl-PL" sz="4000" dirty="0" smtClean="0">
                <a:latin typeface="Calibri" panose="020F0502020204030204" pitchFamily="34" charset="0"/>
              </a:rPr>
              <a:t>- </a:t>
            </a:r>
            <a:r>
              <a:rPr lang="pl-PL" sz="4000" dirty="0">
                <a:latin typeface="Calibri" panose="020F0502020204030204" pitchFamily="34" charset="0"/>
              </a:rPr>
              <a:t>Pomoc na zachowanie dziedzictwa kulturowego Kopalni Soli „Bochnia”.</a:t>
            </a:r>
          </a:p>
          <a:p>
            <a:pPr marL="0" indent="0">
              <a:lnSpc>
                <a:spcPct val="120000"/>
              </a:lnSpc>
              <a:buNone/>
            </a:pPr>
            <a:endParaRPr lang="pl-PL" dirty="0"/>
          </a:p>
        </p:txBody>
      </p:sp>
    </p:spTree>
    <p:extLst>
      <p:ext uri="{BB962C8B-B14F-4D97-AF65-F5344CB8AC3E}">
        <p14:creationId xmlns:p14="http://schemas.microsoft.com/office/powerpoint/2010/main" val="17824502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28600" y="1036947"/>
            <a:ext cx="8642838" cy="4817097"/>
          </a:xfrm>
        </p:spPr>
        <p:txBody>
          <a:bodyPr wrap="square">
            <a:noAutofit/>
          </a:bodyPr>
          <a:lstStyle/>
          <a:p>
            <a:pPr marL="0" indent="0" algn="just">
              <a:lnSpc>
                <a:spcPct val="120000"/>
              </a:lnSpc>
              <a:buNone/>
            </a:pPr>
            <a:r>
              <a:rPr lang="pl-PL" sz="1600" u="sng" dirty="0">
                <a:latin typeface="Calibri" panose="020F0502020204030204" pitchFamily="34" charset="0"/>
              </a:rPr>
              <a:t>Sektor gospodarki odpadami i ochrona środowiska naturalnego </a:t>
            </a:r>
            <a:endParaRPr lang="pl-PL" sz="1600" u="sng" dirty="0" smtClean="0">
              <a:latin typeface="Calibri" panose="020F0502020204030204" pitchFamily="34" charset="0"/>
            </a:endParaRPr>
          </a:p>
          <a:p>
            <a:pPr marL="0" indent="0" algn="just">
              <a:lnSpc>
                <a:spcPct val="120000"/>
              </a:lnSpc>
              <a:buNone/>
            </a:pPr>
            <a:endParaRPr lang="pl-PL" sz="400" u="sng" dirty="0">
              <a:latin typeface="Calibri" panose="020F0502020204030204" pitchFamily="34" charset="0"/>
            </a:endParaRPr>
          </a:p>
          <a:p>
            <a:pPr algn="just">
              <a:lnSpc>
                <a:spcPct val="120000"/>
              </a:lnSpc>
            </a:pPr>
            <a:r>
              <a:rPr lang="pl-PL" sz="1600" dirty="0">
                <a:latin typeface="Calibri" panose="020F0502020204030204" pitchFamily="34" charset="0"/>
              </a:rPr>
              <a:t>Usuwanie i unieszkodliwianie odpadów i ścieków należy do zadań własnych gminy. Do celu realizacji tych zadań często buduje się infrastrukturę, która ma charakter monopolu naturalnego. Taką infrastrukturą będą sieci kanalizacyjne (a także, służące nieco innemu celowi, tj. zapewnieniu zaopatrzenia w wodę, sieci wodociągowe) czy też oczyszczalnie ścieków. Jeżeli wykonywanie danego rodzaju działalności gospodarczej odbywa się w warunkach monopolu naturalnego, wówczas uznaje się, że finansowanie przedsiębiorstw ją wykonujących nie stanowi pomocy publicznej</a:t>
            </a:r>
            <a:r>
              <a:rPr lang="pl-PL" sz="1600" dirty="0" smtClean="0">
                <a:latin typeface="Calibri" panose="020F0502020204030204" pitchFamily="34" charset="0"/>
              </a:rPr>
              <a:t>.</a:t>
            </a:r>
          </a:p>
          <a:p>
            <a:pPr algn="just">
              <a:lnSpc>
                <a:spcPct val="120000"/>
              </a:lnSpc>
            </a:pPr>
            <a:endParaRPr lang="pl-PL" sz="800" u="sng" dirty="0">
              <a:latin typeface="Calibri" panose="020F0502020204030204" pitchFamily="34" charset="0"/>
            </a:endParaRPr>
          </a:p>
          <a:p>
            <a:pPr algn="just">
              <a:lnSpc>
                <a:spcPct val="120000"/>
              </a:lnSpc>
            </a:pPr>
            <a:r>
              <a:rPr lang="pl-PL" sz="1600" dirty="0">
                <a:latin typeface="Calibri" panose="020F0502020204030204" pitchFamily="34" charset="0"/>
              </a:rPr>
              <a:t>Zgodnie z orzecznictwem Trybunału Sprawiedliwości, działania z zakresu ochrony środowiska naturalnego oraz nadzoru nad zanieczyszczeniami należą do prerogatyw władzy </a:t>
            </a:r>
            <a:r>
              <a:rPr lang="pl-PL" sz="1600" dirty="0" smtClean="0">
                <a:latin typeface="Calibri" panose="020F0502020204030204" pitchFamily="34" charset="0"/>
              </a:rPr>
              <a:t>publicznej (wyrok TSUE </a:t>
            </a:r>
            <a:r>
              <a:rPr lang="pl-PL" sz="1600" dirty="0">
                <a:latin typeface="Calibri" panose="020F0502020204030204" pitchFamily="34" charset="0"/>
              </a:rPr>
              <a:t>w sprawie C-343/95 Cali &amp; </a:t>
            </a:r>
            <a:r>
              <a:rPr lang="pl-PL" sz="1600" dirty="0" smtClean="0">
                <a:latin typeface="Calibri" panose="020F0502020204030204" pitchFamily="34" charset="0"/>
              </a:rPr>
              <a:t>Figli</a:t>
            </a:r>
            <a:r>
              <a:rPr lang="pl-PL" sz="1600" dirty="0">
                <a:latin typeface="Calibri" panose="020F0502020204030204" pitchFamily="34" charset="0"/>
              </a:rPr>
              <a:t>)</a:t>
            </a:r>
            <a:r>
              <a:rPr lang="pl-PL" sz="1600" dirty="0" smtClean="0">
                <a:latin typeface="Calibri" panose="020F0502020204030204" pitchFamily="34" charset="0"/>
              </a:rPr>
              <a:t>, </a:t>
            </a:r>
            <a:r>
              <a:rPr lang="pl-PL" sz="1600" dirty="0">
                <a:latin typeface="Calibri" panose="020F0502020204030204" pitchFamily="34" charset="0"/>
              </a:rPr>
              <a:t>a zatem ich wykonywanie nie będzie stanowić działalności gospodarczej. W związku z tym działania polegające na ochronie różnorodności gatunkowej, ochronie siedlisk, ochronie wód itp. nie będą klasyfikowane jako działalność </a:t>
            </a:r>
            <a:r>
              <a:rPr lang="pl-PL" sz="1600" dirty="0" smtClean="0">
                <a:latin typeface="Calibri" panose="020F0502020204030204" pitchFamily="34" charset="0"/>
              </a:rPr>
              <a:t>gospodarcza. </a:t>
            </a:r>
          </a:p>
          <a:p>
            <a:pPr algn="just">
              <a:lnSpc>
                <a:spcPct val="120000"/>
              </a:lnSpc>
            </a:pPr>
            <a:endParaRPr lang="pl-PL" sz="800" u="sng" dirty="0">
              <a:latin typeface="Calibri" panose="020F0502020204030204" pitchFamily="34" charset="0"/>
            </a:endParaRPr>
          </a:p>
          <a:p>
            <a:pPr algn="just">
              <a:lnSpc>
                <a:spcPct val="120000"/>
              </a:lnSpc>
            </a:pPr>
            <a:r>
              <a:rPr lang="pl-PL" sz="1600" dirty="0">
                <a:latin typeface="Calibri" panose="020F0502020204030204" pitchFamily="34" charset="0"/>
              </a:rPr>
              <a:t>Inaczej </a:t>
            </a:r>
            <a:r>
              <a:rPr lang="pl-PL" sz="1600" dirty="0" smtClean="0">
                <a:latin typeface="Calibri" panose="020F0502020204030204" pitchFamily="34" charset="0"/>
              </a:rPr>
              <a:t>w </a:t>
            </a:r>
            <a:r>
              <a:rPr lang="pl-PL" sz="1600" dirty="0">
                <a:latin typeface="Calibri" panose="020F0502020204030204" pitchFamily="34" charset="0"/>
              </a:rPr>
              <a:t>przypadku odbioru i wywozu ścieków lub odpadów przy pomocy środków transportu, takich jak samochody-śmieciarki czy też wozy asenizacyjne. Podobnie będzie w przypadku działalności </a:t>
            </a:r>
            <a:r>
              <a:rPr lang="pl-PL" sz="1600" dirty="0" smtClean="0">
                <a:latin typeface="Calibri" panose="020F0502020204030204" pitchFamily="34" charset="0"/>
              </a:rPr>
              <a:t/>
            </a:r>
            <a:br>
              <a:rPr lang="pl-PL" sz="1600" dirty="0" smtClean="0">
                <a:latin typeface="Calibri" panose="020F0502020204030204" pitchFamily="34" charset="0"/>
              </a:rPr>
            </a:br>
            <a:r>
              <a:rPr lang="pl-PL" sz="1600" dirty="0" smtClean="0">
                <a:latin typeface="Calibri" panose="020F0502020204030204" pitchFamily="34" charset="0"/>
              </a:rPr>
              <a:t>w </a:t>
            </a:r>
            <a:r>
              <a:rPr lang="pl-PL" sz="1600" dirty="0">
                <a:latin typeface="Calibri" panose="020F0502020204030204" pitchFamily="34" charset="0"/>
              </a:rPr>
              <a:t>zakresie odzysku i unieszkodliwiania </a:t>
            </a:r>
            <a:r>
              <a:rPr lang="pl-PL" sz="1600" dirty="0" smtClean="0">
                <a:latin typeface="Calibri" panose="020F0502020204030204" pitchFamily="34" charset="0"/>
              </a:rPr>
              <a:t>odpadów - działalność gospodarcza.</a:t>
            </a:r>
            <a:endParaRPr lang="pl-PL" sz="1600" u="sng" dirty="0">
              <a:latin typeface="Calibri" panose="020F0502020204030204" pitchFamily="34" charset="0"/>
            </a:endParaRPr>
          </a:p>
        </p:txBody>
      </p:sp>
    </p:spTree>
    <p:extLst>
      <p:ext uri="{BB962C8B-B14F-4D97-AF65-F5344CB8AC3E}">
        <p14:creationId xmlns:p14="http://schemas.microsoft.com/office/powerpoint/2010/main" val="58299377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8" y="1036947"/>
            <a:ext cx="8660423" cy="4854806"/>
          </a:xfrm>
        </p:spPr>
        <p:txBody>
          <a:bodyPr wrap="square" anchor="t" anchorCtr="0">
            <a:noAutofit/>
          </a:bodyPr>
          <a:lstStyle/>
          <a:p>
            <a:pPr marL="0" indent="0" algn="just">
              <a:lnSpc>
                <a:spcPct val="120000"/>
              </a:lnSpc>
              <a:buNone/>
            </a:pPr>
            <a:endParaRPr lang="pl-PL" sz="400" u="sng" dirty="0" smtClean="0">
              <a:latin typeface="Calibri" panose="020F0502020204030204" pitchFamily="34" charset="0"/>
            </a:endParaRPr>
          </a:p>
          <a:p>
            <a:pPr marL="0" indent="0" algn="just">
              <a:lnSpc>
                <a:spcPct val="120000"/>
              </a:lnSpc>
              <a:buNone/>
            </a:pPr>
            <a:r>
              <a:rPr lang="pl-PL" sz="1600" u="sng" dirty="0" smtClean="0">
                <a:latin typeface="Calibri" panose="020F0502020204030204" pitchFamily="34" charset="0"/>
              </a:rPr>
              <a:t>Rewitalizacja przygotowywanie </a:t>
            </a:r>
            <a:r>
              <a:rPr lang="pl-PL" sz="1600" u="sng" dirty="0">
                <a:latin typeface="Calibri" panose="020F0502020204030204" pitchFamily="34" charset="0"/>
              </a:rPr>
              <a:t>terenów na cele </a:t>
            </a:r>
            <a:r>
              <a:rPr lang="pl-PL" sz="1600" u="sng" dirty="0" smtClean="0">
                <a:latin typeface="Calibri" panose="020F0502020204030204" pitchFamily="34" charset="0"/>
              </a:rPr>
              <a:t>inwestycyjne przez organy lokalne</a:t>
            </a:r>
          </a:p>
          <a:p>
            <a:pPr marL="0" indent="0" algn="just">
              <a:lnSpc>
                <a:spcPct val="120000"/>
              </a:lnSpc>
              <a:buNone/>
            </a:pPr>
            <a:endParaRPr lang="pl-PL" sz="800" u="sng" dirty="0">
              <a:latin typeface="Calibri" panose="020F0502020204030204" pitchFamily="34" charset="0"/>
            </a:endParaRPr>
          </a:p>
          <a:p>
            <a:pPr marL="0" indent="0" algn="just">
              <a:lnSpc>
                <a:spcPct val="120000"/>
              </a:lnSpc>
              <a:buNone/>
            </a:pPr>
            <a:r>
              <a:rPr lang="pl-PL" sz="1400" dirty="0" smtClean="0">
                <a:latin typeface="Calibri" panose="020F0502020204030204" pitchFamily="34" charset="0"/>
              </a:rPr>
              <a:t>W praktyce </a:t>
            </a:r>
            <a:r>
              <a:rPr lang="pl-PL" sz="1400" dirty="0">
                <a:latin typeface="Calibri" panose="020F0502020204030204" pitchFamily="34" charset="0"/>
              </a:rPr>
              <a:t>decyzyjnej Komisji wykształciło się podejście, zgodnie z którym takie działania stanowią wykonywanie władzy publicznej, a więc są działalnością gospodarczą. Chodzi o działania polegające na przygotowaniu terenu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do </a:t>
            </a:r>
            <a:r>
              <a:rPr lang="pl-PL" sz="1400" dirty="0">
                <a:latin typeface="Calibri" panose="020F0502020204030204" pitchFamily="34" charset="0"/>
              </a:rPr>
              <a:t>inwestycji, np. niwelację terenu, uzbrojenie go (zapewnienie dostępu do sieci energetycznej, wodociągowo-kanalizacyjnej, gazowej), czy też zapewnienie dostępu do publicznych sieci transportowych (zwłaszcza do dróg publicznych). Natomiast do działań tych nie zalicza się zarządzanie i administracja gruntami i budynkami. Co za tym idzie, przekazanie środków z budżetu państwa lub budżetów jednych jednostek samorządu terytorialnego – innym jednostkom samorządu terytorialnego, w celu realizacji takich zadań rewitalizacyjnych, stanowi wewnątrzpaństwowy transfer finansowy między władzami publicznymi i dlatego nie stanowi pomocy publicznej. A zatem wydaje się, że także transfer środków z RPO WP 2014-2020 np. na rzecz gminy nie stanowiłby pomocy publicznej. Tym niemniej, należy także zapewnić odpowiednie mechanizmy gwarantujące, że wszelkie zyski, jakie lokalne organy osiągną ze sprzedaży tak zrewitalizowanych terenów zostaną zwrócone do podmiotów, które udzieliły wsparcia na rewitalizację. Należy również zagwarantować, by nabywcy takich gruntów nie uzyskali pośrednio pomocy publicznej. Tak więc sprzedaż takich nieruchomości powinna odbywać się w zgodzie z Komunikatem Komisji w sprawie elementów pomocy państwa </a:t>
            </a:r>
            <a:r>
              <a:rPr lang="pl-PL" sz="1400" dirty="0" smtClean="0">
                <a:latin typeface="Calibri" panose="020F0502020204030204" pitchFamily="34" charset="0"/>
              </a:rPr>
              <a:t/>
            </a:r>
            <a:br>
              <a:rPr lang="pl-PL" sz="1400" dirty="0" smtClean="0">
                <a:latin typeface="Calibri" panose="020F0502020204030204" pitchFamily="34" charset="0"/>
              </a:rPr>
            </a:br>
            <a:r>
              <a:rPr lang="pl-PL" sz="1400" dirty="0" smtClean="0">
                <a:latin typeface="Calibri" panose="020F0502020204030204" pitchFamily="34" charset="0"/>
              </a:rPr>
              <a:t>w </a:t>
            </a:r>
            <a:r>
              <a:rPr lang="pl-PL" sz="1400" dirty="0">
                <a:latin typeface="Calibri" panose="020F0502020204030204" pitchFamily="34" charset="0"/>
              </a:rPr>
              <a:t>sprzedaży gruntów i budynków przez władze </a:t>
            </a:r>
            <a:r>
              <a:rPr lang="pl-PL" sz="1400" dirty="0" smtClean="0">
                <a:latin typeface="Calibri" panose="020F0502020204030204" pitchFamily="34" charset="0"/>
              </a:rPr>
              <a:t>publiczne (</a:t>
            </a:r>
            <a:r>
              <a:rPr lang="pl-PL" sz="1400" dirty="0">
                <a:latin typeface="Calibri" panose="020F0502020204030204" pitchFamily="34" charset="0"/>
              </a:rPr>
              <a:t>Dz. Urz. UE C 209 z 10.07.1997 r., s. </a:t>
            </a:r>
            <a:r>
              <a:rPr lang="pl-PL" sz="1400" dirty="0" smtClean="0">
                <a:latin typeface="Calibri" panose="020F0502020204030204" pitchFamily="34" charset="0"/>
              </a:rPr>
              <a:t>3). </a:t>
            </a:r>
            <a:endParaRPr lang="pl-PL" sz="1400" dirty="0">
              <a:latin typeface="Calibri" panose="020F0502020204030204" pitchFamily="34" charset="0"/>
            </a:endParaRPr>
          </a:p>
          <a:p>
            <a:pPr marL="0" indent="0" algn="just">
              <a:lnSpc>
                <a:spcPct val="120000"/>
              </a:lnSpc>
              <a:buNone/>
            </a:pPr>
            <a:endParaRPr lang="pl-PL" sz="1200" dirty="0" smtClean="0">
              <a:latin typeface="Calibri" panose="020F0502020204030204" pitchFamily="34" charset="0"/>
            </a:endParaRPr>
          </a:p>
          <a:p>
            <a:pPr marL="0" indent="0" algn="just">
              <a:lnSpc>
                <a:spcPct val="120000"/>
              </a:lnSpc>
              <a:buNone/>
            </a:pPr>
            <a:r>
              <a:rPr lang="pl-PL" sz="1400" dirty="0" smtClean="0">
                <a:latin typeface="Calibri" panose="020F0502020204030204" pitchFamily="34" charset="0"/>
              </a:rPr>
              <a:t>Decyzja </a:t>
            </a:r>
            <a:r>
              <a:rPr lang="pl-PL" sz="1400" dirty="0">
                <a:latin typeface="Calibri" panose="020F0502020204030204" pitchFamily="34" charset="0"/>
              </a:rPr>
              <a:t>KE z 27 marca 2014 r. r. w sprawie SA.36346 – Niemiecki program rewitalizacji terenów na cele działalności przemysłowej i handlowej.</a:t>
            </a:r>
          </a:p>
          <a:p>
            <a:pPr marL="0" indent="0">
              <a:lnSpc>
                <a:spcPct val="120000"/>
              </a:lnSpc>
              <a:buNone/>
            </a:pPr>
            <a:endParaRPr lang="pl-PL" sz="1400" u="sng" dirty="0"/>
          </a:p>
        </p:txBody>
      </p:sp>
    </p:spTree>
    <p:extLst>
      <p:ext uri="{BB962C8B-B14F-4D97-AF65-F5344CB8AC3E}">
        <p14:creationId xmlns:p14="http://schemas.microsoft.com/office/powerpoint/2010/main" val="6560144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02223" y="1027521"/>
            <a:ext cx="8713177" cy="4826523"/>
          </a:xfrm>
        </p:spPr>
        <p:txBody>
          <a:bodyPr wrap="square">
            <a:normAutofit fontScale="40000" lnSpcReduction="20000"/>
          </a:bodyPr>
          <a:lstStyle/>
          <a:p>
            <a:pPr marL="0" indent="0">
              <a:lnSpc>
                <a:spcPct val="120000"/>
              </a:lnSpc>
              <a:buNone/>
            </a:pPr>
            <a:r>
              <a:rPr lang="pl-PL" sz="5500" b="1" dirty="0" smtClean="0">
                <a:latin typeface="Calibri" panose="020F0502020204030204" pitchFamily="34" charset="0"/>
              </a:rPr>
              <a:t>Najem lokali socjalnych, mieszkalnictwo społeczne</a:t>
            </a:r>
          </a:p>
          <a:p>
            <a:pPr marL="0" indent="0">
              <a:lnSpc>
                <a:spcPct val="120000"/>
              </a:lnSpc>
              <a:buNone/>
            </a:pPr>
            <a:endParaRPr lang="pl-PL" sz="2500" dirty="0" smtClean="0">
              <a:latin typeface="Calibri" panose="020F0502020204030204" pitchFamily="34" charset="0"/>
            </a:endParaRPr>
          </a:p>
          <a:p>
            <a:pPr algn="just">
              <a:lnSpc>
                <a:spcPct val="120000"/>
              </a:lnSpc>
            </a:pPr>
            <a:r>
              <a:rPr lang="pl-PL" dirty="0" smtClean="0">
                <a:latin typeface="Calibri" panose="020F0502020204030204" pitchFamily="34" charset="0"/>
              </a:rPr>
              <a:t>Nie </a:t>
            </a:r>
            <a:r>
              <a:rPr lang="pl-PL" dirty="0">
                <a:latin typeface="Calibri" panose="020F0502020204030204" pitchFamily="34" charset="0"/>
              </a:rPr>
              <a:t>stanowi pomocy publicznej wsparcie działalności związanej z najmem lokali socjalnych. Podobnie rzecz się ma w przypadku lokali komunalnych, przeznaczonych do </a:t>
            </a:r>
            <a:r>
              <a:rPr lang="pl-PL" dirty="0" smtClean="0">
                <a:latin typeface="Calibri" panose="020F0502020204030204" pitchFamily="34" charset="0"/>
              </a:rPr>
              <a:t>długo-terminowego </a:t>
            </a:r>
            <a:r>
              <a:rPr lang="pl-PL" dirty="0">
                <a:latin typeface="Calibri" panose="020F0502020204030204" pitchFamily="34" charset="0"/>
              </a:rPr>
              <a:t>najmu osobom niezamożnym (zazwyczaj funkcjonuje kryterium dochodowe, ustalone w uchwałach rad gmin, które decyduje, kto kwalifikuje się do zawarcia takiej umowy najmu). Ze względu na fakt, że potencjalni najemcy takich lokali nie mają zazwyczaj możliwości zapewnienia sobie lokalu na rynku komercyjnego najmu mieszkań, osoby te nie mają możliwości wyboru między zasobem komunalnym a komercyjnym rynkiem wynajmu nieruchomości, zatem nie istnieje konkurencja miedzy tymi zasobami. Jednocześnie na rynku zasadniczo brak jest podmiotów zainteresowanych prowadzeniem takiej niedochodowej działalności, która odpowiadałaby najmowi mieszkań komunalnych. </a:t>
            </a:r>
            <a:endParaRPr lang="pl-PL" dirty="0" smtClean="0">
              <a:latin typeface="Calibri" panose="020F0502020204030204" pitchFamily="34" charset="0"/>
            </a:endParaRPr>
          </a:p>
          <a:p>
            <a:pPr algn="just">
              <a:lnSpc>
                <a:spcPct val="120000"/>
              </a:lnSpc>
            </a:pPr>
            <a:endParaRPr lang="pl-PL" sz="3000" dirty="0" smtClean="0">
              <a:latin typeface="Calibri" panose="020F0502020204030204" pitchFamily="34" charset="0"/>
            </a:endParaRPr>
          </a:p>
          <a:p>
            <a:pPr algn="just">
              <a:lnSpc>
                <a:spcPct val="120000"/>
              </a:lnSpc>
            </a:pPr>
            <a:r>
              <a:rPr lang="pl-PL" dirty="0" smtClean="0">
                <a:latin typeface="Calibri" panose="020F0502020204030204" pitchFamily="34" charset="0"/>
              </a:rPr>
              <a:t>Natomiast </a:t>
            </a:r>
            <a:r>
              <a:rPr lang="pl-PL" dirty="0">
                <a:latin typeface="Calibri" panose="020F0502020204030204" pitchFamily="34" charset="0"/>
              </a:rPr>
              <a:t>przepisy o pomocy publicznej mają zastosowanie do mieszkalnictwa społecznego, kierowanego do osób średnio zarabiających, którego rola polega na wypełnianiu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luki </a:t>
            </a:r>
            <a:r>
              <a:rPr lang="pl-PL" dirty="0">
                <a:latin typeface="Calibri" panose="020F0502020204030204" pitchFamily="34" charset="0"/>
              </a:rPr>
              <a:t>pomiędzy mieszkalnictwem socjalnym, dostępnym dla najmniej zamożnych,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a </a:t>
            </a:r>
            <a:r>
              <a:rPr lang="pl-PL" dirty="0">
                <a:latin typeface="Calibri" panose="020F0502020204030204" pitchFamily="34" charset="0"/>
              </a:rPr>
              <a:t>mieszkalnictwem dostępnym na rynku najmu komercyjnego</a:t>
            </a:r>
            <a:r>
              <a:rPr lang="pl-PL" dirty="0" smtClean="0">
                <a:latin typeface="Calibri" panose="020F0502020204030204" pitchFamily="34" charset="0"/>
              </a:rPr>
              <a:t>.</a:t>
            </a:r>
            <a:endParaRPr lang="pl-PL" dirty="0">
              <a:latin typeface="Calibri" panose="020F0502020204030204" pitchFamily="34" charset="0"/>
            </a:endParaRPr>
          </a:p>
        </p:txBody>
      </p:sp>
    </p:spTree>
    <p:extLst>
      <p:ext uri="{BB962C8B-B14F-4D97-AF65-F5344CB8AC3E}">
        <p14:creationId xmlns:p14="http://schemas.microsoft.com/office/powerpoint/2010/main" val="190340881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7" y="999241"/>
            <a:ext cx="8704385" cy="4892512"/>
          </a:xfrm>
        </p:spPr>
        <p:txBody>
          <a:bodyPr wrap="square">
            <a:normAutofit fontScale="47500" lnSpcReduction="20000"/>
          </a:bodyPr>
          <a:lstStyle/>
          <a:p>
            <a:pPr marL="0" indent="0" algn="just">
              <a:lnSpc>
                <a:spcPct val="120000"/>
              </a:lnSpc>
              <a:buNone/>
            </a:pPr>
            <a:r>
              <a:rPr lang="pl-PL" sz="5100" u="sng" dirty="0" smtClean="0">
                <a:latin typeface="Calibri" panose="020F0502020204030204" pitchFamily="34" charset="0"/>
              </a:rPr>
              <a:t>Instytucje Otoczenia Biznesu</a:t>
            </a:r>
          </a:p>
          <a:p>
            <a:pPr marL="0" indent="0" algn="just">
              <a:lnSpc>
                <a:spcPct val="120000"/>
              </a:lnSpc>
              <a:buNone/>
            </a:pPr>
            <a:endParaRPr lang="pl-PL" sz="2900" u="sng" dirty="0" smtClean="0">
              <a:latin typeface="Calibri" panose="020F0502020204030204" pitchFamily="34" charset="0"/>
            </a:endParaRPr>
          </a:p>
          <a:p>
            <a:pPr algn="just">
              <a:lnSpc>
                <a:spcPct val="120000"/>
              </a:lnSpc>
            </a:pPr>
            <a:r>
              <a:rPr lang="pl-PL" dirty="0">
                <a:latin typeface="Calibri" panose="020F0502020204030204" pitchFamily="34" charset="0"/>
              </a:rPr>
              <a:t>Instytucje Otoczenia Biznesu (IOB) to podmioty, które w świetle unijnego prawa pomocy publicznej mogą być uznawane za prowadzące działalność gospodarczą, a zatem za będące przedsiębiorstwami. Dlatego też ich działalność należy rozpatrywać w świetle reguł pomocy publicznej. </a:t>
            </a:r>
            <a:endParaRPr lang="pl-PL" dirty="0" smtClean="0">
              <a:latin typeface="Calibri" panose="020F0502020204030204" pitchFamily="34" charset="0"/>
            </a:endParaRPr>
          </a:p>
          <a:p>
            <a:pPr algn="just">
              <a:lnSpc>
                <a:spcPct val="120000"/>
              </a:lnSpc>
            </a:pPr>
            <a:endParaRPr lang="pl-PL" sz="2900" dirty="0" smtClean="0">
              <a:latin typeface="Calibri" panose="020F0502020204030204" pitchFamily="34" charset="0"/>
            </a:endParaRPr>
          </a:p>
          <a:p>
            <a:pPr algn="just">
              <a:lnSpc>
                <a:spcPct val="120000"/>
              </a:lnSpc>
            </a:pPr>
            <a:r>
              <a:rPr lang="pl-PL" dirty="0" smtClean="0">
                <a:latin typeface="Calibri" panose="020F0502020204030204" pitchFamily="34" charset="0"/>
              </a:rPr>
              <a:t>Jednak </a:t>
            </a:r>
            <a:r>
              <a:rPr lang="pl-PL" dirty="0">
                <a:latin typeface="Calibri" panose="020F0502020204030204" pitchFamily="34" charset="0"/>
              </a:rPr>
              <a:t>transfer środków z RPO WP 2014-2020 nie będzie stanowił pomocy publicznej w sytuacji, gdy  IOB przeniesie całość korzyści na poziom niższy,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tj</a:t>
            </a:r>
            <a:r>
              <a:rPr lang="pl-PL" dirty="0">
                <a:latin typeface="Calibri" panose="020F0502020204030204" pitchFamily="34" charset="0"/>
              </a:rPr>
              <a:t>. poziom beneficjenta </a:t>
            </a:r>
            <a:r>
              <a:rPr lang="pl-PL" dirty="0" smtClean="0">
                <a:latin typeface="Calibri" panose="020F0502020204030204" pitchFamily="34" charset="0"/>
              </a:rPr>
              <a:t>końcowego.</a:t>
            </a:r>
          </a:p>
          <a:p>
            <a:pPr algn="just">
              <a:lnSpc>
                <a:spcPct val="120000"/>
              </a:lnSpc>
            </a:pPr>
            <a:endParaRPr lang="pl-PL" sz="2900" dirty="0">
              <a:latin typeface="Calibri" panose="020F0502020204030204" pitchFamily="34" charset="0"/>
            </a:endParaRPr>
          </a:p>
          <a:p>
            <a:pPr algn="just">
              <a:lnSpc>
                <a:spcPct val="120000"/>
              </a:lnSpc>
            </a:pPr>
            <a:r>
              <a:rPr lang="pl-PL" dirty="0">
                <a:latin typeface="Calibri" panose="020F0502020204030204" pitchFamily="34" charset="0"/>
              </a:rPr>
              <a:t>Natomiast na poziomie beneficjenta ostatecznego z dużą dozą prawdopodobieństwa może wystąpić pomoc publiczna (chyba że spełniony zostałby test prywatnego inwestora, omówiony w części dot. Przesłanki korzyści ekonomicznej). </a:t>
            </a:r>
            <a:endParaRPr lang="pl-PL" u="sng" dirty="0">
              <a:latin typeface="Calibri" panose="020F0502020204030204" pitchFamily="34" charset="0"/>
            </a:endParaRPr>
          </a:p>
        </p:txBody>
      </p:sp>
    </p:spTree>
    <p:extLst>
      <p:ext uri="{BB962C8B-B14F-4D97-AF65-F5344CB8AC3E}">
        <p14:creationId xmlns:p14="http://schemas.microsoft.com/office/powerpoint/2010/main" val="282868738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8" y="989813"/>
            <a:ext cx="8669215" cy="4930219"/>
          </a:xfrm>
        </p:spPr>
        <p:txBody>
          <a:bodyPr wrap="square">
            <a:normAutofit fontScale="55000" lnSpcReduction="20000"/>
          </a:bodyPr>
          <a:lstStyle/>
          <a:p>
            <a:pPr marL="0" indent="0" algn="just">
              <a:lnSpc>
                <a:spcPct val="120000"/>
              </a:lnSpc>
              <a:buNone/>
            </a:pPr>
            <a:r>
              <a:rPr lang="pl-PL" u="sng" dirty="0" smtClean="0">
                <a:latin typeface="Calibri" panose="020F0502020204030204" pitchFamily="34" charset="0"/>
              </a:rPr>
              <a:t>Finansowanie infrastruktury</a:t>
            </a:r>
          </a:p>
          <a:p>
            <a:pPr marL="0" indent="0" algn="just">
              <a:lnSpc>
                <a:spcPct val="120000"/>
              </a:lnSpc>
              <a:buNone/>
            </a:pPr>
            <a:endParaRPr lang="pl-PL" sz="2200" u="sng"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dirty="0">
                <a:latin typeface="Calibri" panose="020F0502020204030204" pitchFamily="34" charset="0"/>
              </a:rPr>
              <a:t>Wyrok </a:t>
            </a:r>
            <a:r>
              <a:rPr lang="pl-PL" dirty="0" smtClean="0">
                <a:latin typeface="Calibri" panose="020F0502020204030204" pitchFamily="34" charset="0"/>
              </a:rPr>
              <a:t>Sądu UE </a:t>
            </a:r>
            <a:r>
              <a:rPr lang="pl-PL" dirty="0">
                <a:latin typeface="Calibri" panose="020F0502020204030204" pitchFamily="34" charset="0"/>
              </a:rPr>
              <a:t>z 24 marca 2011 r. w połączonych sprawach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T-443/08 </a:t>
            </a:r>
            <a:r>
              <a:rPr lang="pl-PL" dirty="0">
                <a:latin typeface="Calibri" panose="020F0502020204030204" pitchFamily="34" charset="0"/>
              </a:rPr>
              <a:t>i T-445/08 </a:t>
            </a:r>
            <a:r>
              <a:rPr lang="pl-PL" dirty="0" err="1">
                <a:latin typeface="Calibri" panose="020F0502020204030204" pitchFamily="34" charset="0"/>
              </a:rPr>
              <a:t>Leipzig</a:t>
            </a:r>
            <a:r>
              <a:rPr lang="pl-PL" dirty="0">
                <a:latin typeface="Calibri" panose="020F0502020204030204" pitchFamily="34" charset="0"/>
              </a:rPr>
              <a:t>-Halle, potwierdzonego wyrokiem Trybunału Sprawiedliwości z 19 grudnia 2012 r. w sprawie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C-288/11 P: </a:t>
            </a:r>
            <a:r>
              <a:rPr lang="pl-PL" b="1" u="sng" dirty="0">
                <a:latin typeface="Calibri" panose="020F0502020204030204" pitchFamily="34" charset="0"/>
              </a:rPr>
              <a:t>publiczne finansowanie budowy infrastruktury, która będzie później wykorzystywana w celu prowadzenia działalności gospodarczej, stanowi pomoc </a:t>
            </a:r>
            <a:r>
              <a:rPr lang="pl-PL" b="1" u="sng" dirty="0" smtClean="0">
                <a:latin typeface="Calibri" panose="020F0502020204030204" pitchFamily="34" charset="0"/>
              </a:rPr>
              <a:t>publiczną</a:t>
            </a:r>
            <a:r>
              <a:rPr lang="pl-PL" b="1"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sz="2900" b="1" dirty="0">
              <a:latin typeface="Calibri" panose="020F0502020204030204" pitchFamily="34" charset="0"/>
            </a:endParaRPr>
          </a:p>
          <a:p>
            <a:pPr marL="571500" indent="-571500" algn="just">
              <a:lnSpc>
                <a:spcPct val="120000"/>
              </a:lnSpc>
              <a:buFont typeface="Arial" panose="020B0604020202020204" pitchFamily="34" charset="0"/>
              <a:buChar char="•"/>
            </a:pPr>
            <a:r>
              <a:rPr lang="pl-PL" dirty="0" smtClean="0">
                <a:latin typeface="Calibri" panose="020F0502020204030204" pitchFamily="34" charset="0"/>
              </a:rPr>
              <a:t>Więc: </a:t>
            </a:r>
            <a:r>
              <a:rPr lang="pl-PL" u="sng" dirty="0">
                <a:latin typeface="Calibri" panose="020F0502020204030204" pitchFamily="34" charset="0"/>
              </a:rPr>
              <a:t>nie da się oddzielić etapu budowy od etapu </a:t>
            </a:r>
            <a:r>
              <a:rPr lang="pl-PL" u="sng" dirty="0" smtClean="0">
                <a:latin typeface="Calibri" panose="020F0502020204030204" pitchFamily="34" charset="0"/>
              </a:rPr>
              <a:t>eksploatacji</a:t>
            </a:r>
            <a:r>
              <a:rPr lang="pl-PL" dirty="0">
                <a:latin typeface="Calibri" panose="020F0502020204030204" pitchFamily="34" charset="0"/>
              </a:rPr>
              <a:t>.</a:t>
            </a:r>
            <a:r>
              <a:rPr lang="pl-PL" dirty="0" smtClean="0">
                <a:latin typeface="Calibri" panose="020F0502020204030204" pitchFamily="34" charset="0"/>
              </a:rPr>
              <a:t> </a:t>
            </a:r>
          </a:p>
          <a:p>
            <a:pPr algn="just">
              <a:lnSpc>
                <a:spcPct val="120000"/>
              </a:lnSpc>
            </a:pPr>
            <a:endParaRPr lang="pl-PL" u="sng" dirty="0">
              <a:latin typeface="Calibri" panose="020F0502020204030204" pitchFamily="34" charset="0"/>
            </a:endParaRPr>
          </a:p>
          <a:p>
            <a:pPr marL="179388" indent="0" algn="just">
              <a:lnSpc>
                <a:spcPct val="120000"/>
              </a:lnSpc>
              <a:buNone/>
            </a:pPr>
            <a:r>
              <a:rPr lang="pl-PL" i="1" dirty="0">
                <a:latin typeface="Calibri" panose="020F0502020204030204" pitchFamily="34" charset="0"/>
              </a:rPr>
              <a:t>O co naprawdę chodziło </a:t>
            </a:r>
            <a:r>
              <a:rPr lang="pl-PL" i="1" dirty="0" smtClean="0">
                <a:latin typeface="Calibri" panose="020F0502020204030204" pitchFamily="34" charset="0"/>
              </a:rPr>
              <a:t>KE i TSUE</a:t>
            </a:r>
            <a:r>
              <a:rPr lang="pl-PL" i="1" dirty="0">
                <a:latin typeface="Calibri" panose="020F0502020204030204" pitchFamily="34" charset="0"/>
              </a:rPr>
              <a:t>?</a:t>
            </a:r>
          </a:p>
          <a:p>
            <a:pPr algn="just">
              <a:lnSpc>
                <a:spcPct val="120000"/>
              </a:lnSpc>
            </a:pPr>
            <a:endParaRPr lang="pl-PL" u="sng" dirty="0">
              <a:latin typeface="Calibri" panose="020F0502020204030204" pitchFamily="34" charset="0"/>
            </a:endParaRPr>
          </a:p>
        </p:txBody>
      </p:sp>
    </p:spTree>
    <p:extLst>
      <p:ext uri="{BB962C8B-B14F-4D97-AF65-F5344CB8AC3E}">
        <p14:creationId xmlns:p14="http://schemas.microsoft.com/office/powerpoint/2010/main" val="1942090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Podtytuł 2"/>
          <p:cNvSpPr>
            <a:spLocks noGrp="1"/>
          </p:cNvSpPr>
          <p:nvPr>
            <p:ph type="subTitle"/>
          </p:nvPr>
        </p:nvSpPr>
        <p:spPr>
          <a:xfrm>
            <a:off x="237393" y="1265157"/>
            <a:ext cx="8660422" cy="4552299"/>
          </a:xfrm>
        </p:spPr>
        <p:txBody>
          <a:bodyPr wrap="square" anchor="t" anchorCtr="0">
            <a:normAutofit lnSpcReduction="10000"/>
          </a:bodyPr>
          <a:lstStyle/>
          <a:p>
            <a:pPr algn="just"/>
            <a:r>
              <a:rPr lang="pl-PL" sz="2000" dirty="0" err="1" smtClean="0">
                <a:latin typeface="Calibri" panose="020F0502020204030204" pitchFamily="34" charset="0"/>
              </a:rPr>
              <a:t>Przypisywalność</a:t>
            </a:r>
            <a:r>
              <a:rPr lang="pl-PL" sz="2000" dirty="0" smtClean="0">
                <a:latin typeface="Calibri" panose="020F0502020204030204" pitchFamily="34" charset="0"/>
              </a:rPr>
              <a:t> państwu:</a:t>
            </a:r>
          </a:p>
          <a:p>
            <a:pPr algn="just"/>
            <a:endParaRPr lang="pl-PL" sz="2000" dirty="0" smtClean="0">
              <a:latin typeface="Calibri" panose="020F0502020204030204" pitchFamily="34" charset="0"/>
            </a:endParaRPr>
          </a:p>
          <a:p>
            <a:pPr marL="342900" indent="-342900" algn="just">
              <a:buFont typeface="Arial" panose="020B0604020202020204" pitchFamily="34" charset="0"/>
              <a:buChar char="•"/>
            </a:pPr>
            <a:r>
              <a:rPr lang="pl-PL" sz="2000" dirty="0">
                <a:latin typeface="Calibri" panose="020F0502020204030204" pitchFamily="34" charset="0"/>
              </a:rPr>
              <a:t>W przypadkach, w których organ publiczny przyznaje pomoc beneficjentowi </a:t>
            </a:r>
            <a:r>
              <a:rPr lang="pl-PL" sz="2000" dirty="0" smtClean="0">
                <a:latin typeface="Calibri" panose="020F0502020204030204" pitchFamily="34" charset="0"/>
              </a:rPr>
              <a:t/>
            </a:r>
            <a:br>
              <a:rPr lang="pl-PL" sz="2000" dirty="0" smtClean="0">
                <a:latin typeface="Calibri" panose="020F0502020204030204" pitchFamily="34" charset="0"/>
              </a:rPr>
            </a:br>
            <a:r>
              <a:rPr lang="pl-PL" sz="2000" dirty="0" smtClean="0">
                <a:latin typeface="Calibri" panose="020F0502020204030204" pitchFamily="34" charset="0"/>
              </a:rPr>
              <a:t>lub wyznacza </a:t>
            </a:r>
            <a:r>
              <a:rPr lang="pl-PL" sz="2000" dirty="0">
                <a:latin typeface="Calibri" panose="020F0502020204030204" pitchFamily="34" charset="0"/>
              </a:rPr>
              <a:t>podmiot prywatny lub publiczny do zarządzania danym środkiem, </a:t>
            </a:r>
            <a:r>
              <a:rPr lang="pl-PL" sz="2000" dirty="0" smtClean="0">
                <a:latin typeface="Calibri" panose="020F0502020204030204" pitchFamily="34" charset="0"/>
              </a:rPr>
              <a:t>takie przekazanie </a:t>
            </a:r>
            <a:r>
              <a:rPr lang="pl-PL" sz="2000" dirty="0">
                <a:latin typeface="Calibri" panose="020F0502020204030204" pitchFamily="34" charset="0"/>
              </a:rPr>
              <a:t>można przypisać państwu, nawet jeżeli organ publiczny </a:t>
            </a:r>
            <a:r>
              <a:rPr lang="pl-PL" sz="2000" dirty="0" smtClean="0">
                <a:latin typeface="Calibri" panose="020F0502020204030204" pitchFamily="34" charset="0"/>
              </a:rPr>
              <a:t>jest niezależny. </a:t>
            </a:r>
          </a:p>
          <a:p>
            <a:pPr marL="361950" algn="just"/>
            <a:endParaRPr lang="pl-PL" sz="2000" b="1" dirty="0" smtClean="0">
              <a:solidFill>
                <a:srgbClr val="FF0000"/>
              </a:solidFill>
              <a:latin typeface="Calibri" panose="020F0502020204030204" pitchFamily="34" charset="0"/>
            </a:endParaRPr>
          </a:p>
          <a:p>
            <a:pPr marL="361950" algn="just"/>
            <a:r>
              <a:rPr lang="pl-PL" sz="2000" b="1" dirty="0" smtClean="0">
                <a:solidFill>
                  <a:srgbClr val="FF0000"/>
                </a:solidFill>
                <a:latin typeface="Calibri" panose="020F0502020204030204" pitchFamily="34" charset="0"/>
              </a:rPr>
              <a:t>Dlatego wsparcie w ramach RPO WP jest </a:t>
            </a:r>
            <a:r>
              <a:rPr lang="pl-PL" sz="2000" b="1" dirty="0" err="1" smtClean="0">
                <a:solidFill>
                  <a:srgbClr val="FF0000"/>
                </a:solidFill>
                <a:latin typeface="Calibri" panose="020F0502020204030204" pitchFamily="34" charset="0"/>
              </a:rPr>
              <a:t>przypisywalne</a:t>
            </a:r>
            <a:r>
              <a:rPr lang="pl-PL" sz="2000" b="1" dirty="0" smtClean="0">
                <a:solidFill>
                  <a:srgbClr val="FF0000"/>
                </a:solidFill>
                <a:latin typeface="Calibri" panose="020F0502020204030204" pitchFamily="34" charset="0"/>
              </a:rPr>
              <a:t> państwu!</a:t>
            </a:r>
          </a:p>
          <a:p>
            <a:pPr marL="342900" indent="-342900" algn="just">
              <a:buFont typeface="Arial" panose="020B0604020202020204" pitchFamily="34" charset="0"/>
              <a:buChar char="•"/>
            </a:pPr>
            <a:endParaRPr lang="pl-PL" sz="2000" dirty="0" smtClean="0">
              <a:latin typeface="Calibri" panose="020F0502020204030204" pitchFamily="34" charset="0"/>
            </a:endParaRPr>
          </a:p>
          <a:p>
            <a:pPr marL="342900" indent="-342900" algn="just">
              <a:buFont typeface="Arial" panose="020B0604020202020204" pitchFamily="34" charset="0"/>
              <a:buChar char="•"/>
            </a:pPr>
            <a:r>
              <a:rPr lang="pl-PL" sz="2000" dirty="0" smtClean="0">
                <a:latin typeface="Calibri" panose="020F0502020204030204" pitchFamily="34" charset="0"/>
              </a:rPr>
              <a:t>Możliwość przypisania środka państwu jest jednak mniej oczywista, jeżeli korzyści przyznaje się za pośrednictwem co najmniej jednego podmiotu pośredniczącego, publicznego lub prywatnego, oraz </a:t>
            </a:r>
            <a:r>
              <a:rPr lang="pl-PL" sz="2000" b="1" u="sng" dirty="0" smtClean="0">
                <a:latin typeface="Calibri" panose="020F0502020204030204" pitchFamily="34" charset="0"/>
              </a:rPr>
              <a:t>w szczególności za pośrednictwem przedsiębiorstw publicznych</a:t>
            </a:r>
            <a:r>
              <a:rPr lang="pl-PL" sz="2000" dirty="0" smtClean="0">
                <a:latin typeface="Calibri" panose="020F0502020204030204" pitchFamily="34" charset="0"/>
              </a:rPr>
              <a:t>. </a:t>
            </a:r>
          </a:p>
          <a:p>
            <a:pPr marL="342900" indent="-342900" algn="just">
              <a:buFont typeface="Arial" panose="020B0604020202020204" pitchFamily="34" charset="0"/>
              <a:buChar char="•"/>
            </a:pPr>
            <a:endParaRPr lang="pl-PL" sz="2000" dirty="0">
              <a:latin typeface="Calibri" panose="020F0502020204030204" pitchFamily="34" charset="0"/>
            </a:endParaRPr>
          </a:p>
          <a:p>
            <a:pPr marL="342900" indent="-342900" algn="just">
              <a:buFont typeface="Arial" panose="020B0604020202020204" pitchFamily="34" charset="0"/>
              <a:buChar char="•"/>
            </a:pPr>
            <a:r>
              <a:rPr lang="pl-PL" sz="2000" dirty="0">
                <a:latin typeface="Calibri" panose="020F0502020204030204" pitchFamily="34" charset="0"/>
              </a:rPr>
              <a:t>W takich przypadkach koniecznie jest określenie, czy organy publiczne można </a:t>
            </a:r>
            <a:r>
              <a:rPr lang="pl-PL" sz="2000" dirty="0" smtClean="0">
                <a:latin typeface="Calibri" panose="020F0502020204030204" pitchFamily="34" charset="0"/>
              </a:rPr>
              <a:t>uznać za </a:t>
            </a:r>
            <a:r>
              <a:rPr lang="pl-PL" sz="2000" dirty="0">
                <a:latin typeface="Calibri" panose="020F0502020204030204" pitchFamily="34" charset="0"/>
              </a:rPr>
              <a:t>zaangażowane, w taki czy inny sposób, w przyjęcie danego </a:t>
            </a:r>
            <a:r>
              <a:rPr lang="pl-PL" sz="2000" dirty="0" smtClean="0">
                <a:latin typeface="Calibri" panose="020F0502020204030204" pitchFamily="34" charset="0"/>
              </a:rPr>
              <a:t>środka. Sam </a:t>
            </a:r>
            <a:r>
              <a:rPr lang="pl-PL" sz="2000" dirty="0">
                <a:latin typeface="Calibri" panose="020F0502020204030204" pitchFamily="34" charset="0"/>
              </a:rPr>
              <a:t>fakt, że środek jest podejmowany przez przedsiębiorstwo publiczne, nie </a:t>
            </a:r>
            <a:r>
              <a:rPr lang="pl-PL" sz="2000" dirty="0" smtClean="0">
                <a:latin typeface="Calibri" panose="020F0502020204030204" pitchFamily="34" charset="0"/>
              </a:rPr>
              <a:t>jest wystarczający</a:t>
            </a:r>
            <a:r>
              <a:rPr lang="pl-PL" sz="2000" dirty="0">
                <a:latin typeface="Calibri" panose="020F0502020204030204" pitchFamily="34" charset="0"/>
              </a:rPr>
              <a:t>, aby móc przypisać ten środek </a:t>
            </a:r>
            <a:r>
              <a:rPr lang="pl-PL" sz="2000" dirty="0" smtClean="0">
                <a:latin typeface="Calibri" panose="020F0502020204030204" pitchFamily="34" charset="0"/>
              </a:rPr>
              <a:t>państwu.</a:t>
            </a:r>
            <a:endParaRPr lang="pl-PL" sz="2000" dirty="0">
              <a:latin typeface="Calibri" panose="020F0502020204030204" pitchFamily="34" charset="0"/>
            </a:endParaRPr>
          </a:p>
        </p:txBody>
      </p:sp>
    </p:spTree>
    <p:extLst>
      <p:ext uri="{BB962C8B-B14F-4D97-AF65-F5344CB8AC3E}">
        <p14:creationId xmlns:p14="http://schemas.microsoft.com/office/powerpoint/2010/main" val="342291563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7" y="1027523"/>
            <a:ext cx="8695593" cy="4864230"/>
          </a:xfrm>
        </p:spPr>
        <p:txBody>
          <a:bodyPr wrap="square" anchor="t" anchorCtr="0">
            <a:noAutofit/>
          </a:bodyPr>
          <a:lstStyle/>
          <a:p>
            <a:pPr marL="0" indent="0" algn="just">
              <a:lnSpc>
                <a:spcPct val="120000"/>
              </a:lnSpc>
              <a:buNone/>
            </a:pPr>
            <a:endParaRPr lang="pl-PL" sz="1800" u="sng" dirty="0" smtClean="0">
              <a:latin typeface="Calibri" panose="020F0502020204030204" pitchFamily="34" charset="0"/>
            </a:endParaRPr>
          </a:p>
          <a:p>
            <a:pPr marL="0" indent="0" algn="just">
              <a:lnSpc>
                <a:spcPct val="120000"/>
              </a:lnSpc>
              <a:buNone/>
            </a:pPr>
            <a:r>
              <a:rPr lang="pl-PL" sz="2200" u="sng" dirty="0" smtClean="0">
                <a:latin typeface="Calibri" panose="020F0502020204030204" pitchFamily="34" charset="0"/>
              </a:rPr>
              <a:t>Brak pomocy publicznej w publicznym finansowaniu infrastruktury:</a:t>
            </a:r>
          </a:p>
          <a:p>
            <a:pPr marL="0" indent="0" algn="just">
              <a:lnSpc>
                <a:spcPct val="120000"/>
              </a:lnSpc>
              <a:buNone/>
            </a:pPr>
            <a:endParaRPr lang="pl-PL" sz="1400" dirty="0" smtClean="0">
              <a:latin typeface="Calibri" panose="020F0502020204030204" pitchFamily="34" charset="0"/>
            </a:endParaRPr>
          </a:p>
          <a:p>
            <a:pPr marL="182563" indent="-182563" algn="just">
              <a:lnSpc>
                <a:spcPct val="120000"/>
              </a:lnSpc>
              <a:buFont typeface="Arial" panose="020B0604020202020204" pitchFamily="34" charset="0"/>
              <a:buChar char="•"/>
            </a:pPr>
            <a:r>
              <a:rPr lang="pl-PL" sz="2200" dirty="0">
                <a:latin typeface="Calibri" panose="020F0502020204030204" pitchFamily="34" charset="0"/>
              </a:rPr>
              <a:t>Z zasady wyłączone spod zastosowania przepisów o pomocy publicznej jest finansowanie infrastruktury, </a:t>
            </a:r>
            <a:r>
              <a:rPr lang="pl-PL" sz="2200" b="1" u="sng" dirty="0">
                <a:latin typeface="Calibri" panose="020F0502020204030204" pitchFamily="34" charset="0"/>
              </a:rPr>
              <a:t>która nie jest przeznaczona do komercyjnej eksploatacji</a:t>
            </a:r>
            <a:r>
              <a:rPr lang="pl-PL" sz="2200" dirty="0">
                <a:latin typeface="Calibri" panose="020F0502020204030204" pitchFamily="34" charset="0"/>
              </a:rPr>
              <a:t>, która jest udostępniana bezpłatnie ogółowi </a:t>
            </a:r>
            <a:r>
              <a:rPr lang="pl-PL" sz="2200" dirty="0" smtClean="0">
                <a:latin typeface="Calibri" panose="020F0502020204030204" pitchFamily="34" charset="0"/>
              </a:rPr>
              <a:t>użytkowników.</a:t>
            </a:r>
          </a:p>
          <a:p>
            <a:pPr algn="just">
              <a:lnSpc>
                <a:spcPct val="120000"/>
              </a:lnSpc>
            </a:pPr>
            <a:endParaRPr lang="pl-PL" sz="1000" dirty="0" smtClean="0">
              <a:latin typeface="Calibri" panose="020F0502020204030204" pitchFamily="34" charset="0"/>
            </a:endParaRPr>
          </a:p>
          <a:p>
            <a:pPr marL="179388" indent="0" algn="just">
              <a:lnSpc>
                <a:spcPct val="120000"/>
              </a:lnSpc>
              <a:buNone/>
            </a:pPr>
            <a:r>
              <a:rPr lang="pl-PL" sz="2200" dirty="0" smtClean="0">
                <a:latin typeface="Calibri" panose="020F0502020204030204" pitchFamily="34" charset="0"/>
              </a:rPr>
              <a:t>Przykład: </a:t>
            </a:r>
            <a:r>
              <a:rPr lang="pl-PL" sz="2200" dirty="0">
                <a:latin typeface="Calibri" panose="020F0502020204030204" pitchFamily="34" charset="0"/>
              </a:rPr>
              <a:t>drogi </a:t>
            </a:r>
            <a:r>
              <a:rPr lang="pl-PL" sz="2200" dirty="0" smtClean="0">
                <a:latin typeface="Calibri" panose="020F0502020204030204" pitchFamily="34" charset="0"/>
              </a:rPr>
              <a:t>publiczne.</a:t>
            </a:r>
          </a:p>
          <a:p>
            <a:pPr marL="0" indent="0" algn="just">
              <a:lnSpc>
                <a:spcPct val="120000"/>
              </a:lnSpc>
              <a:buNone/>
            </a:pPr>
            <a:r>
              <a:rPr lang="pl-PL" sz="1600" dirty="0" smtClean="0">
                <a:latin typeface="Calibri" panose="020F0502020204030204" pitchFamily="34" charset="0"/>
              </a:rPr>
              <a:t> </a:t>
            </a:r>
          </a:p>
          <a:p>
            <a:pPr marL="182563" indent="-182563" algn="just">
              <a:lnSpc>
                <a:spcPct val="120000"/>
              </a:lnSpc>
              <a:buFont typeface="Arial" panose="020B0604020202020204" pitchFamily="34" charset="0"/>
              <a:buChar char="•"/>
            </a:pPr>
            <a:r>
              <a:rPr lang="pl-PL" sz="2200" dirty="0" smtClean="0">
                <a:latin typeface="Calibri" panose="020F0502020204030204" pitchFamily="34" charset="0"/>
              </a:rPr>
              <a:t>Tak samo: infrastruktura </a:t>
            </a:r>
            <a:r>
              <a:rPr lang="pl-PL" sz="2200" dirty="0">
                <a:latin typeface="Calibri" panose="020F0502020204030204" pitchFamily="34" charset="0"/>
              </a:rPr>
              <a:t>dla działań wchodzących zwykle w zakres prerogatyw </a:t>
            </a:r>
            <a:r>
              <a:rPr lang="pl-PL" sz="2200" dirty="0" smtClean="0">
                <a:latin typeface="Calibri" panose="020F0502020204030204" pitchFamily="34" charset="0"/>
              </a:rPr>
              <a:t>państwa. </a:t>
            </a:r>
          </a:p>
          <a:p>
            <a:pPr marL="0" indent="0" algn="just">
              <a:lnSpc>
                <a:spcPct val="120000"/>
              </a:lnSpc>
              <a:buNone/>
            </a:pPr>
            <a:endParaRPr lang="pl-PL" sz="1000" dirty="0">
              <a:latin typeface="Calibri" panose="020F0502020204030204" pitchFamily="34" charset="0"/>
            </a:endParaRPr>
          </a:p>
          <a:p>
            <a:pPr marL="179388" indent="0" algn="just">
              <a:lnSpc>
                <a:spcPct val="120000"/>
              </a:lnSpc>
              <a:buNone/>
            </a:pPr>
            <a:r>
              <a:rPr lang="pl-PL" sz="2200" dirty="0" smtClean="0">
                <a:latin typeface="Calibri" panose="020F0502020204030204" pitchFamily="34" charset="0"/>
              </a:rPr>
              <a:t>Przykład: infrastruktura </a:t>
            </a:r>
            <a:r>
              <a:rPr lang="pl-PL" sz="2200" dirty="0">
                <a:latin typeface="Calibri" panose="020F0502020204030204" pitchFamily="34" charset="0"/>
              </a:rPr>
              <a:t>do kontroli ruchu lotniczego w portach lotniczych. </a:t>
            </a:r>
          </a:p>
          <a:p>
            <a:endParaRPr lang="pl-PL" sz="2200" dirty="0"/>
          </a:p>
        </p:txBody>
      </p:sp>
    </p:spTree>
    <p:extLst>
      <p:ext uri="{BB962C8B-B14F-4D97-AF65-F5344CB8AC3E}">
        <p14:creationId xmlns:p14="http://schemas.microsoft.com/office/powerpoint/2010/main" val="241877321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1015" y="1055801"/>
            <a:ext cx="8695594" cy="4817097"/>
          </a:xfrm>
        </p:spPr>
        <p:txBody>
          <a:bodyPr wrap="square" anchor="t" anchorCtr="0">
            <a:normAutofit fontScale="55000" lnSpcReduction="20000"/>
          </a:bodyPr>
          <a:lstStyle/>
          <a:p>
            <a:pPr marL="0" indent="0" algn="just">
              <a:lnSpc>
                <a:spcPct val="120000"/>
              </a:lnSpc>
              <a:buNone/>
            </a:pPr>
            <a:endParaRPr lang="pl-PL" sz="3600" u="sng" dirty="0" smtClean="0">
              <a:latin typeface="Calibri" panose="020F0502020204030204" pitchFamily="34" charset="0"/>
            </a:endParaRPr>
          </a:p>
          <a:p>
            <a:pPr marL="0" indent="0" algn="just">
              <a:lnSpc>
                <a:spcPct val="120000"/>
              </a:lnSpc>
              <a:buNone/>
            </a:pPr>
            <a:r>
              <a:rPr lang="pl-PL" u="sng" dirty="0" smtClean="0">
                <a:latin typeface="Calibri" panose="020F0502020204030204" pitchFamily="34" charset="0"/>
              </a:rPr>
              <a:t>Mieszane, gospodarczo-niegospodarcze wykorzystanie infrastruktury:</a:t>
            </a:r>
          </a:p>
          <a:p>
            <a:pPr marL="0" indent="0" algn="just">
              <a:lnSpc>
                <a:spcPct val="120000"/>
              </a:lnSpc>
              <a:buNone/>
            </a:pPr>
            <a:endParaRPr lang="pl-PL" sz="2900" dirty="0" smtClean="0">
              <a:latin typeface="Calibri" panose="020F0502020204030204" pitchFamily="34" charset="0"/>
            </a:endParaRPr>
          </a:p>
          <a:p>
            <a:pPr marL="0" indent="0" algn="just">
              <a:lnSpc>
                <a:spcPct val="120000"/>
              </a:lnSpc>
              <a:buNone/>
            </a:pPr>
            <a:r>
              <a:rPr lang="pl-PL" dirty="0" smtClean="0">
                <a:latin typeface="Calibri" panose="020F0502020204030204" pitchFamily="34" charset="0"/>
              </a:rPr>
              <a:t>Jeżeli </a:t>
            </a:r>
            <a:r>
              <a:rPr lang="pl-PL" dirty="0">
                <a:latin typeface="Calibri" panose="020F0502020204030204" pitchFamily="34" charset="0"/>
              </a:rPr>
              <a:t>infrastruktura jest wykorzystywana zarówno do prowadzenia działalności gospodarczej, jak i niegospodarczej, finansowanie publiczne podlega zasadom pomocy państwa wyłącznie w zakresie,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w </a:t>
            </a:r>
            <a:r>
              <a:rPr lang="pl-PL" dirty="0">
                <a:latin typeface="Calibri" panose="020F0502020204030204" pitchFamily="34" charset="0"/>
              </a:rPr>
              <a:t>jakim obejmuje koszty związane z działalnością gospodarczą. Jeżeli możliwe jest oddzielenie kosztów i przychodów związanych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z </a:t>
            </a:r>
            <a:r>
              <a:rPr lang="pl-PL" dirty="0">
                <a:latin typeface="Calibri" panose="020F0502020204030204" pitchFamily="34" charset="0"/>
              </a:rPr>
              <a:t>działalnością gospodarczą i </a:t>
            </a:r>
            <a:r>
              <a:rPr lang="pl-PL" dirty="0" smtClean="0">
                <a:latin typeface="Calibri" panose="020F0502020204030204" pitchFamily="34" charset="0"/>
              </a:rPr>
              <a:t>niegospodarczą zasady </a:t>
            </a:r>
            <a:r>
              <a:rPr lang="pl-PL" dirty="0">
                <a:latin typeface="Calibri" panose="020F0502020204030204" pitchFamily="34" charset="0"/>
              </a:rPr>
              <a:t>pomocy państwa mają zastosowanie wyłącznie w odniesieniu do przyznanego wsparcia publicznego w kwocie przewyższającej koszty prowadzenia działalności niegospodarczej. </a:t>
            </a:r>
          </a:p>
          <a:p>
            <a:pPr marL="0" indent="0">
              <a:lnSpc>
                <a:spcPct val="120000"/>
              </a:lnSpc>
              <a:buNone/>
            </a:pPr>
            <a:endParaRPr lang="pl-PL" dirty="0"/>
          </a:p>
        </p:txBody>
      </p:sp>
    </p:spTree>
    <p:extLst>
      <p:ext uri="{BB962C8B-B14F-4D97-AF65-F5344CB8AC3E}">
        <p14:creationId xmlns:p14="http://schemas.microsoft.com/office/powerpoint/2010/main" val="208364196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78069" y="1049153"/>
            <a:ext cx="8458200" cy="4764505"/>
          </a:xfrm>
        </p:spPr>
        <p:txBody>
          <a:bodyPr wrap="square" anchor="t" anchorCtr="0">
            <a:normAutofit/>
          </a:bodyPr>
          <a:lstStyle/>
          <a:p>
            <a:pPr marL="0" indent="0" algn="ctr">
              <a:lnSpc>
                <a:spcPct val="110000"/>
              </a:lnSpc>
              <a:buNone/>
            </a:pPr>
            <a:endParaRPr lang="pl-PL" sz="1600" dirty="0">
              <a:latin typeface="Calibri" panose="020F0502020204030204" pitchFamily="34" charset="0"/>
            </a:endParaRPr>
          </a:p>
          <a:p>
            <a:pPr marL="0" indent="0" algn="ctr">
              <a:lnSpc>
                <a:spcPct val="110000"/>
              </a:lnSpc>
              <a:buNone/>
            </a:pPr>
            <a:r>
              <a:rPr lang="pl-PL" sz="3200" b="1" dirty="0" smtClean="0">
                <a:latin typeface="Calibri" panose="020F0502020204030204" pitchFamily="34" charset="0"/>
              </a:rPr>
              <a:t>Wątpliwości w przypadku finansowania infrastruktury: </a:t>
            </a:r>
          </a:p>
          <a:p>
            <a:pPr marL="0" indent="0" algn="just">
              <a:lnSpc>
                <a:spcPct val="110000"/>
              </a:lnSpc>
              <a:buNone/>
            </a:pPr>
            <a:endParaRPr lang="pl-PL" sz="2600" b="1"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3200" b="1" dirty="0" smtClean="0">
                <a:latin typeface="Calibri" panose="020F0502020204030204" pitchFamily="34" charset="0"/>
              </a:rPr>
              <a:t>Działalność gospodarcza o charakterze czysto pomocniczym (do 15% całkowitych </a:t>
            </a:r>
            <a:r>
              <a:rPr lang="pl-PL" sz="3200" b="1" dirty="0">
                <a:latin typeface="Calibri" panose="020F0502020204030204" pitchFamily="34" charset="0"/>
              </a:rPr>
              <a:t>rocznych </a:t>
            </a:r>
            <a:r>
              <a:rPr lang="pl-PL" sz="3200" b="1" dirty="0" smtClean="0">
                <a:latin typeface="Calibri" panose="020F0502020204030204" pitchFamily="34" charset="0"/>
              </a:rPr>
              <a:t>zasobów)???</a:t>
            </a:r>
          </a:p>
          <a:p>
            <a:pPr marL="571500" indent="-571500" algn="just">
              <a:lnSpc>
                <a:spcPct val="110000"/>
              </a:lnSpc>
              <a:buFont typeface="Arial" panose="020B0604020202020204" pitchFamily="34" charset="0"/>
              <a:buChar char="•"/>
            </a:pPr>
            <a:endParaRPr lang="pl-PL" sz="2600" b="1" dirty="0">
              <a:latin typeface="Calibri" panose="020F0502020204030204" pitchFamily="34" charset="0"/>
            </a:endParaRPr>
          </a:p>
          <a:p>
            <a:pPr marL="571500" indent="-571500" algn="just">
              <a:lnSpc>
                <a:spcPct val="110000"/>
              </a:lnSpc>
              <a:buFont typeface="Arial" panose="020B0604020202020204" pitchFamily="34" charset="0"/>
              <a:buChar char="•"/>
            </a:pPr>
            <a:r>
              <a:rPr lang="pl-PL" sz="3200" b="1" dirty="0" smtClean="0">
                <a:latin typeface="Calibri" panose="020F0502020204030204" pitchFamily="34" charset="0"/>
              </a:rPr>
              <a:t>Infrastruktura o charakterze lokalnym?</a:t>
            </a:r>
          </a:p>
          <a:p>
            <a:pPr marL="571500" indent="-571500" algn="just">
              <a:lnSpc>
                <a:spcPct val="110000"/>
              </a:lnSpc>
              <a:buFont typeface="Arial" panose="020B0604020202020204" pitchFamily="34" charset="0"/>
              <a:buChar char="•"/>
            </a:pPr>
            <a:endParaRPr lang="pl-PL" sz="3200" b="1" dirty="0">
              <a:latin typeface="Calibri" panose="020F0502020204030204" pitchFamily="34" charset="0"/>
            </a:endParaRPr>
          </a:p>
          <a:p>
            <a:pPr marL="571500" indent="-571500" algn="just">
              <a:lnSpc>
                <a:spcPct val="110000"/>
              </a:lnSpc>
              <a:buFont typeface="Arial" panose="020B0604020202020204" pitchFamily="34" charset="0"/>
              <a:buChar char="•"/>
            </a:pPr>
            <a:endParaRPr lang="pl-PL" sz="3200" b="1" dirty="0">
              <a:latin typeface="Calibri" panose="020F0502020204030204" pitchFamily="34" charset="0"/>
            </a:endParaRPr>
          </a:p>
        </p:txBody>
      </p:sp>
    </p:spTree>
    <p:extLst>
      <p:ext uri="{BB962C8B-B14F-4D97-AF65-F5344CB8AC3E}">
        <p14:creationId xmlns:p14="http://schemas.microsoft.com/office/powerpoint/2010/main" val="37212371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457200" y="2843546"/>
            <a:ext cx="8335107" cy="1145160"/>
          </a:xfrm>
        </p:spPr>
        <p:txBody>
          <a:bodyPr wrap="square">
            <a:normAutofit fontScale="77500" lnSpcReduction="20000"/>
          </a:bodyPr>
          <a:lstStyle/>
          <a:p>
            <a:pPr marL="0" indent="0" algn="ctr">
              <a:lnSpc>
                <a:spcPct val="120000"/>
              </a:lnSpc>
              <a:buNone/>
            </a:pPr>
            <a:r>
              <a:rPr lang="pl-PL" b="1" dirty="0" smtClean="0">
                <a:latin typeface="Calibri" panose="020F0502020204030204" pitchFamily="34" charset="0"/>
              </a:rPr>
              <a:t>Przeznaczenia pomocy publicznej udzielanej zgodnie z GBER w ramach RPO WP 2014-2020</a:t>
            </a:r>
            <a:endParaRPr lang="pl-PL" b="1" dirty="0">
              <a:latin typeface="Calibri" panose="020F0502020204030204" pitchFamily="34" charset="0"/>
            </a:endParaRPr>
          </a:p>
        </p:txBody>
      </p:sp>
    </p:spTree>
    <p:extLst>
      <p:ext uri="{BB962C8B-B14F-4D97-AF65-F5344CB8AC3E}">
        <p14:creationId xmlns:p14="http://schemas.microsoft.com/office/powerpoint/2010/main" val="131997590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9823" y="2316025"/>
            <a:ext cx="8229240" cy="1145160"/>
          </a:xfrm>
        </p:spPr>
        <p:txBody>
          <a:bodyPr wrap="square" anchor="t" anchorCtr="0">
            <a:noAutofit/>
          </a:bodyPr>
          <a:lstStyle/>
          <a:p>
            <a:pPr marL="0" indent="0" algn="ctr">
              <a:lnSpc>
                <a:spcPct val="120000"/>
              </a:lnSpc>
              <a:buNone/>
            </a:pPr>
            <a:r>
              <a:rPr lang="pl-PL" sz="3000" dirty="0" smtClean="0">
                <a:latin typeface="Calibri" panose="020F0502020204030204" pitchFamily="34" charset="0"/>
              </a:rPr>
              <a:t>GBER a krajowe programy pomocowe </a:t>
            </a:r>
            <a:br>
              <a:rPr lang="pl-PL" sz="3000" dirty="0" smtClean="0">
                <a:latin typeface="Calibri" panose="020F0502020204030204" pitchFamily="34" charset="0"/>
              </a:rPr>
            </a:br>
            <a:r>
              <a:rPr lang="pl-PL" sz="3000" dirty="0" smtClean="0">
                <a:latin typeface="Calibri" panose="020F0502020204030204" pitchFamily="34" charset="0"/>
              </a:rPr>
              <a:t>w formie rozporządzeń ministra właściwego </a:t>
            </a:r>
            <a:br>
              <a:rPr lang="pl-PL" sz="3000" dirty="0" smtClean="0">
                <a:latin typeface="Calibri" panose="020F0502020204030204" pitchFamily="34" charset="0"/>
              </a:rPr>
            </a:br>
            <a:r>
              <a:rPr lang="pl-PL" sz="3000" dirty="0" smtClean="0">
                <a:latin typeface="Calibri" panose="020F0502020204030204" pitchFamily="34" charset="0"/>
              </a:rPr>
              <a:t>ds. rozwoju regionalnego</a:t>
            </a:r>
          </a:p>
        </p:txBody>
      </p:sp>
    </p:spTree>
    <p:extLst>
      <p:ext uri="{BB962C8B-B14F-4D97-AF65-F5344CB8AC3E}">
        <p14:creationId xmlns:p14="http://schemas.microsoft.com/office/powerpoint/2010/main" val="235387702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418698" y="2468160"/>
            <a:ext cx="8229240" cy="1145160"/>
          </a:xfrm>
        </p:spPr>
        <p:txBody>
          <a:bodyPr anchor="t" anchorCtr="0"/>
          <a:lstStyle/>
          <a:p>
            <a:pPr marL="0" indent="0" algn="ctr">
              <a:buNone/>
            </a:pPr>
            <a:r>
              <a:rPr lang="pl-PL" b="1" dirty="0">
                <a:solidFill>
                  <a:srgbClr val="FF0000"/>
                </a:solidFill>
                <a:latin typeface="Calibri" panose="020F0502020204030204" pitchFamily="34" charset="0"/>
              </a:rPr>
              <a:t>Art. 2 </a:t>
            </a:r>
            <a:r>
              <a:rPr lang="pl-PL" b="1" dirty="0" smtClean="0">
                <a:solidFill>
                  <a:srgbClr val="FF0000"/>
                </a:solidFill>
                <a:latin typeface="Calibri" panose="020F0502020204030204" pitchFamily="34" charset="0"/>
              </a:rPr>
              <a:t>GBER - </a:t>
            </a:r>
            <a:r>
              <a:rPr lang="pl-PL" b="1" dirty="0">
                <a:solidFill>
                  <a:srgbClr val="FF0000"/>
                </a:solidFill>
                <a:latin typeface="Calibri" panose="020F0502020204030204" pitchFamily="34" charset="0"/>
              </a:rPr>
              <a:t>definicje!!!</a:t>
            </a:r>
          </a:p>
          <a:p>
            <a:endParaRPr lang="pl-PL" dirty="0"/>
          </a:p>
        </p:txBody>
      </p:sp>
    </p:spTree>
    <p:extLst>
      <p:ext uri="{BB962C8B-B14F-4D97-AF65-F5344CB8AC3E}">
        <p14:creationId xmlns:p14="http://schemas.microsoft.com/office/powerpoint/2010/main" val="13489858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409074" y="1049275"/>
            <a:ext cx="8229240" cy="1145160"/>
          </a:xfrm>
        </p:spPr>
        <p:txBody>
          <a:bodyPr wrap="square" anchor="t" anchorCtr="0">
            <a:normAutofit fontScale="25000" lnSpcReduction="20000"/>
          </a:bodyPr>
          <a:lstStyle/>
          <a:p>
            <a:pPr marL="0" indent="0" algn="ctr">
              <a:lnSpc>
                <a:spcPct val="120000"/>
              </a:lnSpc>
              <a:buNone/>
            </a:pPr>
            <a:r>
              <a:rPr lang="pl-PL" sz="8000" b="1" dirty="0">
                <a:latin typeface="Calibri" panose="020F0502020204030204" pitchFamily="34" charset="0"/>
              </a:rPr>
              <a:t>Badanie wystąpienia efektu zachęty</a:t>
            </a:r>
          </a:p>
          <a:p>
            <a:pPr algn="ctr">
              <a:lnSpc>
                <a:spcPct val="120000"/>
              </a:lnSpc>
            </a:pPr>
            <a:endParaRPr lang="pl-PL" sz="3200" dirty="0">
              <a:latin typeface="Calibri" panose="020F0502020204030204" pitchFamily="34" charset="0"/>
            </a:endParaRPr>
          </a:p>
          <a:p>
            <a:pPr marL="0" indent="0" algn="just">
              <a:lnSpc>
                <a:spcPct val="120000"/>
              </a:lnSpc>
              <a:buNone/>
            </a:pPr>
            <a:r>
              <a:rPr lang="pl-PL" sz="7200" dirty="0">
                <a:latin typeface="Calibri" panose="020F0502020204030204" pitchFamily="34" charset="0"/>
              </a:rPr>
              <a:t>Art. </a:t>
            </a:r>
            <a:r>
              <a:rPr lang="pl-PL" sz="7200" dirty="0" smtClean="0">
                <a:latin typeface="Calibri" panose="020F0502020204030204" pitchFamily="34" charset="0"/>
              </a:rPr>
              <a:t>6 GBER:</a:t>
            </a:r>
            <a:endParaRPr lang="pl-PL" sz="7200" dirty="0">
              <a:latin typeface="Calibri" panose="020F0502020204030204" pitchFamily="34" charset="0"/>
            </a:endParaRPr>
          </a:p>
          <a:p>
            <a:pPr algn="just">
              <a:lnSpc>
                <a:spcPct val="120000"/>
              </a:lnSpc>
            </a:pPr>
            <a:endParaRPr lang="pl-PL" sz="4800" dirty="0">
              <a:latin typeface="Calibri" panose="020F0502020204030204" pitchFamily="34" charset="0"/>
            </a:endParaRPr>
          </a:p>
          <a:p>
            <a:pPr algn="just">
              <a:lnSpc>
                <a:spcPct val="120000"/>
              </a:lnSpc>
            </a:pPr>
            <a:r>
              <a:rPr lang="pl-PL" sz="7200" b="1" u="sng" dirty="0">
                <a:latin typeface="Calibri" panose="020F0502020204030204" pitchFamily="34" charset="0"/>
              </a:rPr>
              <a:t>Zasada:</a:t>
            </a:r>
            <a:r>
              <a:rPr lang="pl-PL" sz="7200" b="1" dirty="0">
                <a:latin typeface="Calibri" panose="020F0502020204030204" pitchFamily="34" charset="0"/>
              </a:rPr>
              <a:t> </a:t>
            </a:r>
            <a:r>
              <a:rPr lang="pl-PL" sz="7200" dirty="0">
                <a:latin typeface="Calibri" panose="020F0502020204030204" pitchFamily="34" charset="0"/>
              </a:rPr>
              <a:t>beneficjent składa do podmiotu udzielającego pomocy pisemny wniosek </a:t>
            </a:r>
            <a:r>
              <a:rPr lang="pl-PL" sz="7200" dirty="0" smtClean="0">
                <a:latin typeface="Calibri" panose="020F0502020204030204" pitchFamily="34" charset="0"/>
              </a:rPr>
              <a:t/>
            </a:r>
            <a:br>
              <a:rPr lang="pl-PL" sz="7200" dirty="0" smtClean="0">
                <a:latin typeface="Calibri" panose="020F0502020204030204" pitchFamily="34" charset="0"/>
              </a:rPr>
            </a:br>
            <a:r>
              <a:rPr lang="pl-PL" sz="7200" dirty="0" smtClean="0">
                <a:latin typeface="Calibri" panose="020F0502020204030204" pitchFamily="34" charset="0"/>
              </a:rPr>
              <a:t>o </a:t>
            </a:r>
            <a:r>
              <a:rPr lang="pl-PL" sz="7200" dirty="0">
                <a:latin typeface="Calibri" panose="020F0502020204030204" pitchFamily="34" charset="0"/>
              </a:rPr>
              <a:t>udzielenie pomocy przed </a:t>
            </a:r>
            <a:r>
              <a:rPr lang="pl-PL" sz="7200" u="sng" dirty="0">
                <a:latin typeface="Calibri" panose="020F0502020204030204" pitchFamily="34" charset="0"/>
              </a:rPr>
              <a:t>rozpoczęciem prac nad projektem</a:t>
            </a:r>
            <a:r>
              <a:rPr lang="pl-PL" sz="7200" dirty="0">
                <a:latin typeface="Calibri" panose="020F0502020204030204" pitchFamily="34" charset="0"/>
              </a:rPr>
              <a:t> lub </a:t>
            </a:r>
            <a:r>
              <a:rPr lang="pl-PL" sz="7200" u="sng" dirty="0">
                <a:latin typeface="Calibri" panose="020F0502020204030204" pitchFamily="34" charset="0"/>
              </a:rPr>
              <a:t>rozpoczęciem działalności.</a:t>
            </a:r>
          </a:p>
          <a:p>
            <a:pPr algn="just">
              <a:lnSpc>
                <a:spcPct val="120000"/>
              </a:lnSpc>
            </a:pPr>
            <a:endParaRPr lang="pl-PL" sz="4800" u="sng" dirty="0">
              <a:latin typeface="Calibri" panose="020F0502020204030204" pitchFamily="34" charset="0"/>
            </a:endParaRPr>
          </a:p>
          <a:p>
            <a:pPr marL="0" indent="0" algn="just">
              <a:lnSpc>
                <a:spcPct val="120000"/>
              </a:lnSpc>
              <a:buNone/>
            </a:pPr>
            <a:r>
              <a:rPr lang="pl-PL" sz="7200" dirty="0">
                <a:latin typeface="Calibri" panose="020F0502020204030204" pitchFamily="34" charset="0"/>
              </a:rPr>
              <a:t>„Rozpoczęcie prac" oznacza rozpoczęcie robót budowlanych związanych z inwestycją lub pierwsze prawnie wiążące zobowiązanie do zamówienia urządzeń lub inne zobowiązanie, które sprawia, że inwestycja staje się nieodwracalna, zależnie od tego, </a:t>
            </a:r>
            <a:r>
              <a:rPr lang="pl-PL" sz="7200" dirty="0" smtClean="0">
                <a:latin typeface="Calibri" panose="020F0502020204030204" pitchFamily="34" charset="0"/>
              </a:rPr>
              <a:t/>
            </a:r>
            <a:br>
              <a:rPr lang="pl-PL" sz="7200" dirty="0" smtClean="0">
                <a:latin typeface="Calibri" panose="020F0502020204030204" pitchFamily="34" charset="0"/>
              </a:rPr>
            </a:br>
            <a:r>
              <a:rPr lang="pl-PL" sz="7200" dirty="0" smtClean="0">
                <a:latin typeface="Calibri" panose="020F0502020204030204" pitchFamily="34" charset="0"/>
              </a:rPr>
              <a:t>co </a:t>
            </a:r>
            <a:r>
              <a:rPr lang="pl-PL" sz="7200" dirty="0">
                <a:latin typeface="Calibri" panose="020F0502020204030204" pitchFamily="34" charset="0"/>
              </a:rPr>
              <a:t>nastąpi najpierw. Zakupu gruntów ani prac przygotowawczych, takich jak uzyskanie zezwoleń i przeprowadzenie studiów wykonalności, nie uznaje się za rozpoczęcie prac. </a:t>
            </a:r>
            <a:r>
              <a:rPr lang="pl-PL" sz="7200" dirty="0" smtClean="0">
                <a:latin typeface="Calibri" panose="020F0502020204030204" pitchFamily="34" charset="0"/>
              </a:rPr>
              <a:t/>
            </a:r>
            <a:br>
              <a:rPr lang="pl-PL" sz="7200" dirty="0" smtClean="0">
                <a:latin typeface="Calibri" panose="020F0502020204030204" pitchFamily="34" charset="0"/>
              </a:rPr>
            </a:br>
            <a:r>
              <a:rPr lang="pl-PL" sz="7200" dirty="0" smtClean="0">
                <a:latin typeface="Calibri" panose="020F0502020204030204" pitchFamily="34" charset="0"/>
              </a:rPr>
              <a:t>W </a:t>
            </a:r>
            <a:r>
              <a:rPr lang="pl-PL" sz="7200" dirty="0">
                <a:latin typeface="Calibri" panose="020F0502020204030204" pitchFamily="34" charset="0"/>
              </a:rPr>
              <a:t>odniesieniu do przejęć "rozpoczęcie prac" oznacza moment nabycia aktywów bezpośrednio związanych z nabytym zakładem (art. 2 pkt 23 </a:t>
            </a:r>
            <a:r>
              <a:rPr lang="pl-PL" sz="7200" dirty="0" smtClean="0">
                <a:latin typeface="Calibri" panose="020F0502020204030204" pitchFamily="34" charset="0"/>
              </a:rPr>
              <a:t>GBER).</a:t>
            </a:r>
          </a:p>
          <a:p>
            <a:pPr marL="0" indent="0" algn="just">
              <a:lnSpc>
                <a:spcPct val="120000"/>
              </a:lnSpc>
              <a:buNone/>
            </a:pPr>
            <a:endParaRPr lang="pl-PL" sz="4800" dirty="0">
              <a:latin typeface="Calibri" panose="020F0502020204030204" pitchFamily="34" charset="0"/>
            </a:endParaRPr>
          </a:p>
          <a:p>
            <a:pPr algn="just">
              <a:lnSpc>
                <a:spcPct val="120000"/>
              </a:lnSpc>
            </a:pPr>
            <a:r>
              <a:rPr lang="pl-PL" sz="7200" dirty="0" smtClean="0">
                <a:latin typeface="Calibri" panose="020F0502020204030204" pitchFamily="34" charset="0"/>
              </a:rPr>
              <a:t>Wyjątek: </a:t>
            </a:r>
            <a:r>
              <a:rPr lang="pl-PL" sz="7200" b="1" i="1" u="sng" dirty="0">
                <a:latin typeface="Calibri" panose="020F0502020204030204" pitchFamily="34" charset="0"/>
              </a:rPr>
              <a:t>pomoc ad hoc</a:t>
            </a:r>
            <a:r>
              <a:rPr lang="pl-PL" sz="7200" i="1" dirty="0">
                <a:latin typeface="Calibri" panose="020F0502020204030204" pitchFamily="34" charset="0"/>
              </a:rPr>
              <a:t> </a:t>
            </a:r>
            <a:r>
              <a:rPr lang="pl-PL" sz="7200" dirty="0">
                <a:latin typeface="Calibri" panose="020F0502020204030204" pitchFamily="34" charset="0"/>
              </a:rPr>
              <a:t>dla dużych </a:t>
            </a:r>
            <a:r>
              <a:rPr lang="pl-PL" sz="7200" dirty="0" smtClean="0">
                <a:latin typeface="Calibri" panose="020F0502020204030204" pitchFamily="34" charset="0"/>
              </a:rPr>
              <a:t>przedsiębiorstw (</a:t>
            </a:r>
            <a:r>
              <a:rPr lang="pl-PL" sz="7200" dirty="0">
                <a:latin typeface="Calibri" panose="020F0502020204030204" pitchFamily="34" charset="0"/>
              </a:rPr>
              <a:t>zmiana w stosunku do rozporządzenia </a:t>
            </a:r>
            <a:r>
              <a:rPr lang="pl-PL" sz="7200" dirty="0" smtClean="0">
                <a:latin typeface="Calibri" panose="020F0502020204030204" pitchFamily="34" charset="0"/>
              </a:rPr>
              <a:t>800/2008). Pomoc </a:t>
            </a:r>
            <a:r>
              <a:rPr lang="pl-PL" sz="7200" i="1" dirty="0">
                <a:latin typeface="Calibri" panose="020F0502020204030204" pitchFamily="34" charset="0"/>
              </a:rPr>
              <a:t>ad hoc </a:t>
            </a:r>
            <a:r>
              <a:rPr lang="pl-PL" sz="7200" dirty="0">
                <a:latin typeface="Calibri" panose="020F0502020204030204" pitchFamily="34" charset="0"/>
              </a:rPr>
              <a:t>oznacza pomoc nieprzyznaną na podstawie programu </a:t>
            </a:r>
            <a:r>
              <a:rPr lang="pl-PL" sz="7200" dirty="0" smtClean="0">
                <a:latin typeface="Calibri" panose="020F0502020204030204" pitchFamily="34" charset="0"/>
              </a:rPr>
              <a:t>pomocy.</a:t>
            </a:r>
            <a:endParaRPr lang="pl-PL" sz="7200" dirty="0">
              <a:latin typeface="Calibri" panose="020F0502020204030204" pitchFamily="34" charset="0"/>
            </a:endParaRPr>
          </a:p>
          <a:p>
            <a:pPr>
              <a:lnSpc>
                <a:spcPct val="120000"/>
              </a:lnSpc>
            </a:pPr>
            <a:endParaRPr lang="pl-PL" dirty="0"/>
          </a:p>
        </p:txBody>
      </p:sp>
    </p:spTree>
    <p:extLst>
      <p:ext uri="{BB962C8B-B14F-4D97-AF65-F5344CB8AC3E}">
        <p14:creationId xmlns:p14="http://schemas.microsoft.com/office/powerpoint/2010/main" val="165204812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1163470"/>
            <a:ext cx="8466992" cy="1145160"/>
          </a:xfrm>
        </p:spPr>
        <p:txBody>
          <a:bodyPr wrap="square" anchor="t" anchorCtr="0">
            <a:normAutofit fontScale="25000" lnSpcReduction="20000"/>
          </a:bodyPr>
          <a:lstStyle/>
          <a:p>
            <a:pPr marL="0" indent="0" algn="just">
              <a:lnSpc>
                <a:spcPct val="120000"/>
              </a:lnSpc>
              <a:buNone/>
            </a:pPr>
            <a:r>
              <a:rPr lang="pl-PL" sz="8000" dirty="0" smtClean="0">
                <a:latin typeface="Calibri" panose="020F0502020204030204" pitchFamily="34" charset="0"/>
              </a:rPr>
              <a:t>Inne wyjątki:</a:t>
            </a:r>
          </a:p>
          <a:p>
            <a:pPr marL="0" indent="0" algn="just">
              <a:lnSpc>
                <a:spcPct val="120000"/>
              </a:lnSpc>
              <a:buNone/>
            </a:pPr>
            <a:endParaRPr lang="pl-PL" sz="8000" dirty="0" smtClean="0">
              <a:latin typeface="Calibri" panose="020F0502020204030204" pitchFamily="34" charset="0"/>
            </a:endParaRPr>
          </a:p>
          <a:p>
            <a:pPr marL="182563" indent="-182563" algn="just">
              <a:lnSpc>
                <a:spcPct val="120000"/>
              </a:lnSpc>
              <a:buFont typeface="Arial" panose="020B0604020202020204" pitchFamily="34" charset="0"/>
              <a:buChar char="•"/>
            </a:pPr>
            <a:r>
              <a:rPr lang="pl-PL" sz="8000" dirty="0" smtClean="0">
                <a:latin typeface="Calibri" panose="020F0502020204030204" pitchFamily="34" charset="0"/>
              </a:rPr>
              <a:t>pomoc </a:t>
            </a:r>
            <a:r>
              <a:rPr lang="pl-PL" sz="8000" dirty="0">
                <a:latin typeface="Calibri" panose="020F0502020204030204" pitchFamily="34" charset="0"/>
              </a:rPr>
              <a:t>na dostęp do finansowania dla MŚP, jeżeli spełnione zostały odpowiednie warunki ustanowione w art. 21 i </a:t>
            </a:r>
            <a:r>
              <a:rPr lang="pl-PL" sz="8000" dirty="0" smtClean="0">
                <a:latin typeface="Calibri" panose="020F0502020204030204" pitchFamily="34" charset="0"/>
              </a:rPr>
              <a:t>22 GBER;</a:t>
            </a:r>
          </a:p>
          <a:p>
            <a:pPr marL="182563" indent="-182563" algn="just">
              <a:lnSpc>
                <a:spcPct val="120000"/>
              </a:lnSpc>
              <a:buFont typeface="Arial" panose="020B0604020202020204" pitchFamily="34" charset="0"/>
              <a:buChar char="•"/>
            </a:pPr>
            <a:endParaRPr lang="pl-PL" sz="8000" dirty="0">
              <a:latin typeface="Calibri" panose="020F0502020204030204" pitchFamily="34" charset="0"/>
            </a:endParaRPr>
          </a:p>
          <a:p>
            <a:pPr marL="182563" indent="-182563" algn="just">
              <a:lnSpc>
                <a:spcPct val="120000"/>
              </a:lnSpc>
              <a:buFont typeface="Arial" panose="020B0604020202020204" pitchFamily="34" charset="0"/>
              <a:buChar char="•"/>
            </a:pPr>
            <a:r>
              <a:rPr lang="pl-PL" sz="8000" dirty="0" smtClean="0">
                <a:latin typeface="Calibri" panose="020F0502020204030204" pitchFamily="34" charset="0"/>
              </a:rPr>
              <a:t>pomoc </a:t>
            </a:r>
            <a:r>
              <a:rPr lang="pl-PL" sz="8000" dirty="0">
                <a:latin typeface="Calibri" panose="020F0502020204030204" pitchFamily="34" charset="0"/>
              </a:rPr>
              <a:t>w formie subsydiowania wynagrodzeń na rekrutację pracowników znajdujących się w szczególnie niekorzystnej sytuacji oraz pomoc w formie subsydiowania wynagrodzeń na zatrudnienie pracowników niepełnosprawnych, jeżeli spełnione są odnośne warunki określone odpowiednio w art. 32 i </a:t>
            </a:r>
            <a:r>
              <a:rPr lang="pl-PL" sz="8000" dirty="0" smtClean="0">
                <a:latin typeface="Calibri" panose="020F0502020204030204" pitchFamily="34" charset="0"/>
              </a:rPr>
              <a:t>33 GBER;</a:t>
            </a:r>
          </a:p>
          <a:p>
            <a:pPr marL="182563" indent="-182563" algn="just">
              <a:lnSpc>
                <a:spcPct val="120000"/>
              </a:lnSpc>
              <a:buFont typeface="Arial" panose="020B0604020202020204" pitchFamily="34" charset="0"/>
              <a:buChar char="•"/>
            </a:pPr>
            <a:endParaRPr lang="pl-PL" sz="8000" dirty="0">
              <a:latin typeface="Calibri" panose="020F0502020204030204" pitchFamily="34" charset="0"/>
            </a:endParaRPr>
          </a:p>
          <a:p>
            <a:pPr marL="182563" indent="-182563" algn="just">
              <a:lnSpc>
                <a:spcPct val="120000"/>
              </a:lnSpc>
              <a:buFont typeface="Arial" panose="020B0604020202020204" pitchFamily="34" charset="0"/>
              <a:buChar char="•"/>
            </a:pPr>
            <a:r>
              <a:rPr lang="pl-PL" sz="8000" dirty="0" smtClean="0">
                <a:latin typeface="Calibri" panose="020F0502020204030204" pitchFamily="34" charset="0"/>
              </a:rPr>
              <a:t>pomoc </a:t>
            </a:r>
            <a:r>
              <a:rPr lang="pl-PL" sz="8000" dirty="0">
                <a:latin typeface="Calibri" panose="020F0502020204030204" pitchFamily="34" charset="0"/>
              </a:rPr>
              <a:t>na rekompensatę dodatkowych kosztów zatrudnienia pracowników niepełnosprawnych, jeśli spełnione są warunki określone w art. </a:t>
            </a:r>
            <a:r>
              <a:rPr lang="pl-PL" sz="8000" dirty="0" smtClean="0">
                <a:latin typeface="Calibri" panose="020F0502020204030204" pitchFamily="34" charset="0"/>
              </a:rPr>
              <a:t>34 GBER;</a:t>
            </a:r>
          </a:p>
          <a:p>
            <a:pPr marL="182563" indent="-182563" algn="just">
              <a:lnSpc>
                <a:spcPct val="120000"/>
              </a:lnSpc>
              <a:buFont typeface="Arial" panose="020B0604020202020204" pitchFamily="34" charset="0"/>
              <a:buChar char="•"/>
            </a:pPr>
            <a:endParaRPr lang="pl-PL" sz="8000" dirty="0">
              <a:latin typeface="Calibri" panose="020F0502020204030204" pitchFamily="34" charset="0"/>
            </a:endParaRPr>
          </a:p>
          <a:p>
            <a:pPr marL="182563" indent="-182563" algn="just">
              <a:lnSpc>
                <a:spcPct val="120000"/>
              </a:lnSpc>
              <a:buFont typeface="Arial" panose="020B0604020202020204" pitchFamily="34" charset="0"/>
              <a:buChar char="•"/>
            </a:pPr>
            <a:r>
              <a:rPr lang="pl-PL" sz="8000" dirty="0" smtClean="0">
                <a:latin typeface="Calibri" panose="020F0502020204030204" pitchFamily="34" charset="0"/>
              </a:rPr>
              <a:t>pomoc </a:t>
            </a:r>
            <a:r>
              <a:rPr lang="pl-PL" sz="8000" dirty="0">
                <a:latin typeface="Calibri" panose="020F0502020204030204" pitchFamily="34" charset="0"/>
              </a:rPr>
              <a:t>na kulturę i zachowanie dziedzictwa kulturowego, jeżeli spełnione są warunki ustanowione w art. </a:t>
            </a:r>
            <a:r>
              <a:rPr lang="pl-PL" sz="8000" dirty="0" smtClean="0">
                <a:latin typeface="Calibri" panose="020F0502020204030204" pitchFamily="34" charset="0"/>
              </a:rPr>
              <a:t>53 GBER.</a:t>
            </a:r>
            <a:endParaRPr lang="pl-PL" sz="8000" dirty="0">
              <a:latin typeface="Calibri" panose="020F0502020204030204" pitchFamily="34" charset="0"/>
            </a:endParaRPr>
          </a:p>
          <a:p>
            <a:pPr marL="0" indent="0">
              <a:lnSpc>
                <a:spcPct val="120000"/>
              </a:lnSpc>
              <a:buNone/>
            </a:pPr>
            <a:endParaRPr lang="pl-PL" dirty="0"/>
          </a:p>
        </p:txBody>
      </p:sp>
    </p:spTree>
    <p:extLst>
      <p:ext uri="{BB962C8B-B14F-4D97-AF65-F5344CB8AC3E}">
        <p14:creationId xmlns:p14="http://schemas.microsoft.com/office/powerpoint/2010/main" val="123372067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2" y="980387"/>
            <a:ext cx="8549748" cy="4892511"/>
          </a:xfrm>
        </p:spPr>
        <p:txBody>
          <a:bodyPr wrap="square">
            <a:normAutofit lnSpcReduction="10000"/>
          </a:bodyPr>
          <a:lstStyle/>
          <a:p>
            <a:pPr algn="just"/>
            <a:endParaRPr lang="pl-PL" sz="1700" b="1" dirty="0" smtClean="0">
              <a:latin typeface="Calibri" panose="020F0502020204030204" pitchFamily="34" charset="0"/>
            </a:endParaRPr>
          </a:p>
          <a:p>
            <a:pPr marL="0" indent="0" algn="ctr">
              <a:lnSpc>
                <a:spcPct val="100000"/>
              </a:lnSpc>
              <a:spcBef>
                <a:spcPts val="0"/>
              </a:spcBef>
              <a:buNone/>
            </a:pPr>
            <a:r>
              <a:rPr lang="pl-PL" sz="2200" b="1" dirty="0" smtClean="0">
                <a:latin typeface="Calibri" panose="020F0502020204030204" pitchFamily="34" charset="0"/>
              </a:rPr>
              <a:t>REGIONALNA </a:t>
            </a:r>
            <a:r>
              <a:rPr lang="pl-PL" sz="2200" b="1" dirty="0">
                <a:latin typeface="Calibri" panose="020F0502020204030204" pitchFamily="34" charset="0"/>
              </a:rPr>
              <a:t>POMOC </a:t>
            </a:r>
            <a:r>
              <a:rPr lang="pl-PL" sz="2200" b="1" dirty="0" smtClean="0">
                <a:latin typeface="Calibri" panose="020F0502020204030204" pitchFamily="34" charset="0"/>
              </a:rPr>
              <a:t>INWESTYCYJNA - </a:t>
            </a:r>
            <a:r>
              <a:rPr lang="pl-PL" sz="2200" dirty="0" smtClean="0">
                <a:latin typeface="Calibri" panose="020F0502020204030204" pitchFamily="34" charset="0"/>
              </a:rPr>
              <a:t>art</a:t>
            </a:r>
            <a:r>
              <a:rPr lang="pl-PL" sz="2200" dirty="0">
                <a:latin typeface="Calibri" panose="020F0502020204030204" pitchFamily="34" charset="0"/>
              </a:rPr>
              <a:t>. 14 </a:t>
            </a:r>
            <a:r>
              <a:rPr lang="pl-PL" sz="2200" dirty="0" smtClean="0">
                <a:latin typeface="Calibri" panose="020F0502020204030204" pitchFamily="34" charset="0"/>
              </a:rPr>
              <a:t>GBER</a:t>
            </a:r>
            <a:endParaRPr lang="pl-PL" sz="2200" dirty="0">
              <a:latin typeface="Calibri" panose="020F0502020204030204" pitchFamily="34" charset="0"/>
            </a:endParaRPr>
          </a:p>
          <a:p>
            <a:pPr marL="285750" indent="-285750" algn="just">
              <a:lnSpc>
                <a:spcPct val="100000"/>
              </a:lnSpc>
              <a:spcBef>
                <a:spcPts val="0"/>
              </a:spcBef>
            </a:pPr>
            <a:endParaRPr lang="pl-PL" sz="1700" dirty="0" smtClean="0">
              <a:latin typeface="Calibri" panose="020F0502020204030204" pitchFamily="34" charset="0"/>
            </a:endParaRPr>
          </a:p>
          <a:p>
            <a:pPr marL="285750" indent="-285750" algn="just">
              <a:lnSpc>
                <a:spcPct val="100000"/>
              </a:lnSpc>
              <a:spcBef>
                <a:spcPts val="0"/>
              </a:spcBef>
            </a:pPr>
            <a:r>
              <a:rPr lang="pl-PL" sz="1700" dirty="0" smtClean="0">
                <a:latin typeface="Calibri" panose="020F0502020204030204" pitchFamily="34" charset="0"/>
              </a:rPr>
              <a:t>Nowe</a:t>
            </a:r>
            <a:r>
              <a:rPr lang="pl-PL" sz="1700" dirty="0">
                <a:latin typeface="Calibri" panose="020F0502020204030204" pitchFamily="34" charset="0"/>
              </a:rPr>
              <a:t>, istotne wyłączenia:</a:t>
            </a:r>
          </a:p>
          <a:p>
            <a:pPr marL="742950" lvl="1" indent="-285750" algn="just">
              <a:buFont typeface="Wingdings" panose="05000000000000000000" pitchFamily="2" charset="2"/>
              <a:buChar char="v"/>
            </a:pPr>
            <a:r>
              <a:rPr lang="pl-PL" sz="1700" dirty="0">
                <a:latin typeface="Calibri" panose="020F0502020204030204" pitchFamily="34" charset="0"/>
              </a:rPr>
              <a:t>sektor transportu i związana z nim infrastruktura, </a:t>
            </a:r>
          </a:p>
          <a:p>
            <a:pPr marL="742950" lvl="1" indent="-285750" algn="just">
              <a:buFont typeface="Wingdings" panose="05000000000000000000" pitchFamily="2" charset="2"/>
              <a:buChar char="v"/>
            </a:pPr>
            <a:r>
              <a:rPr lang="pl-PL" sz="1700" dirty="0">
                <a:latin typeface="Calibri" panose="020F0502020204030204" pitchFamily="34" charset="0"/>
              </a:rPr>
              <a:t>sektor wytwarzania energii, jej dystrybucji i infrastruktury.</a:t>
            </a:r>
          </a:p>
          <a:p>
            <a:pPr marL="285750" indent="-285750" algn="just">
              <a:lnSpc>
                <a:spcPct val="100000"/>
              </a:lnSpc>
              <a:spcBef>
                <a:spcPts val="0"/>
              </a:spcBef>
            </a:pPr>
            <a:endParaRPr lang="pl-PL" sz="1700" dirty="0" smtClean="0">
              <a:latin typeface="Calibri" panose="020F0502020204030204" pitchFamily="34" charset="0"/>
            </a:endParaRPr>
          </a:p>
          <a:p>
            <a:pPr marL="285750" indent="-285750" algn="just">
              <a:lnSpc>
                <a:spcPct val="100000"/>
              </a:lnSpc>
              <a:spcBef>
                <a:spcPts val="0"/>
              </a:spcBef>
            </a:pPr>
            <a:r>
              <a:rPr lang="pl-PL" sz="1700" dirty="0" smtClean="0">
                <a:latin typeface="Calibri" panose="020F0502020204030204" pitchFamily="34" charset="0"/>
              </a:rPr>
              <a:t>Pomoc </a:t>
            </a:r>
            <a:r>
              <a:rPr lang="pl-PL" sz="1700" dirty="0">
                <a:latin typeface="Calibri" panose="020F0502020204030204" pitchFamily="34" charset="0"/>
              </a:rPr>
              <a:t>przyznaje się w obszarach objętych pomocą.</a:t>
            </a:r>
          </a:p>
          <a:p>
            <a:pPr algn="just">
              <a:lnSpc>
                <a:spcPct val="100000"/>
              </a:lnSpc>
              <a:spcBef>
                <a:spcPts val="0"/>
              </a:spcBef>
            </a:pPr>
            <a:endParaRPr lang="pl-PL" sz="1700" u="sng" dirty="0" smtClean="0">
              <a:latin typeface="Calibri" panose="020F0502020204030204" pitchFamily="34" charset="0"/>
            </a:endParaRPr>
          </a:p>
          <a:p>
            <a:pPr algn="just">
              <a:lnSpc>
                <a:spcPct val="100000"/>
              </a:lnSpc>
              <a:spcBef>
                <a:spcPts val="0"/>
              </a:spcBef>
            </a:pPr>
            <a:r>
              <a:rPr lang="pl-PL" sz="1700" u="sng" dirty="0" smtClean="0">
                <a:latin typeface="Calibri" panose="020F0502020204030204" pitchFamily="34" charset="0"/>
              </a:rPr>
              <a:t>Mapa </a:t>
            </a:r>
            <a:r>
              <a:rPr lang="pl-PL" sz="1700" u="sng" dirty="0">
                <a:latin typeface="Calibri" panose="020F0502020204030204" pitchFamily="34" charset="0"/>
              </a:rPr>
              <a:t>pomocy regionalnej:</a:t>
            </a:r>
            <a:r>
              <a:rPr lang="pl-PL" sz="1700" dirty="0">
                <a:latin typeface="Calibri" panose="020F0502020204030204" pitchFamily="34" charset="0"/>
              </a:rPr>
              <a:t> rozporządzenie Rady Ministrów z dnia 30 czerwca 2014 r. w sprawie ustanowienia mapy pomocy regionalnej na lata 2014-2020 (Dz. U. poz. 878).</a:t>
            </a:r>
          </a:p>
          <a:p>
            <a:pPr algn="just">
              <a:lnSpc>
                <a:spcPct val="100000"/>
              </a:lnSpc>
              <a:spcBef>
                <a:spcPts val="0"/>
              </a:spcBef>
            </a:pPr>
            <a:endParaRPr lang="pl-PL" sz="1700" u="sng" dirty="0" smtClean="0">
              <a:latin typeface="Calibri" panose="020F0502020204030204" pitchFamily="34" charset="0"/>
            </a:endParaRPr>
          </a:p>
          <a:p>
            <a:pPr algn="just">
              <a:lnSpc>
                <a:spcPct val="100000"/>
              </a:lnSpc>
              <a:spcBef>
                <a:spcPts val="0"/>
              </a:spcBef>
            </a:pPr>
            <a:r>
              <a:rPr lang="pl-PL" sz="1700" u="sng" dirty="0" smtClean="0">
                <a:latin typeface="Calibri" panose="020F0502020204030204" pitchFamily="34" charset="0"/>
              </a:rPr>
              <a:t>Podstawowa </a:t>
            </a:r>
            <a:r>
              <a:rPr lang="pl-PL" sz="1700" u="sng" dirty="0">
                <a:latin typeface="Calibri" panose="020F0502020204030204" pitchFamily="34" charset="0"/>
              </a:rPr>
              <a:t>intensywność RPI dla woj. pomorskiego: 35%. </a:t>
            </a:r>
          </a:p>
          <a:p>
            <a:pPr algn="just">
              <a:lnSpc>
                <a:spcPct val="100000"/>
              </a:lnSpc>
              <a:spcBef>
                <a:spcPts val="0"/>
              </a:spcBef>
            </a:pPr>
            <a:endParaRPr lang="pl-PL" sz="1700" dirty="0" smtClean="0">
              <a:latin typeface="Calibri" panose="020F0502020204030204" pitchFamily="34" charset="0"/>
            </a:endParaRPr>
          </a:p>
          <a:p>
            <a:pPr algn="just">
              <a:lnSpc>
                <a:spcPct val="100000"/>
              </a:lnSpc>
              <a:spcBef>
                <a:spcPts val="0"/>
              </a:spcBef>
            </a:pPr>
            <a:r>
              <a:rPr lang="pl-PL" sz="1700" dirty="0" smtClean="0">
                <a:latin typeface="Calibri" panose="020F0502020204030204" pitchFamily="34" charset="0"/>
              </a:rPr>
              <a:t>Możliwość </a:t>
            </a:r>
            <a:r>
              <a:rPr lang="pl-PL" sz="1700" dirty="0">
                <a:latin typeface="Calibri" panose="020F0502020204030204" pitchFamily="34" charset="0"/>
              </a:rPr>
              <a:t>zwiększenia o 20 pkt proc dla małych przedsiębiorców i o 10 pkt proc. dla średnich przedsiębiorców </a:t>
            </a:r>
            <a:r>
              <a:rPr lang="pl-PL" sz="1700" dirty="0" smtClean="0">
                <a:latin typeface="Calibri" panose="020F0502020204030204" pitchFamily="34" charset="0"/>
              </a:rPr>
              <a:t>- </a:t>
            </a:r>
            <a:r>
              <a:rPr lang="pl-PL" sz="1700" dirty="0">
                <a:latin typeface="Calibri" panose="020F0502020204030204" pitchFamily="34" charset="0"/>
              </a:rPr>
              <a:t>z wyłączeniem nowych inwestycji o kosztach kwalifikowanych przekraczających 50 mln euro.</a:t>
            </a:r>
          </a:p>
          <a:p>
            <a:pPr algn="just">
              <a:lnSpc>
                <a:spcPct val="100000"/>
              </a:lnSpc>
              <a:spcBef>
                <a:spcPts val="0"/>
              </a:spcBef>
            </a:pPr>
            <a:endParaRPr lang="pl-PL" sz="1700" dirty="0">
              <a:latin typeface="Calibri" panose="020F0502020204030204" pitchFamily="34" charset="0"/>
            </a:endParaRPr>
          </a:p>
          <a:p>
            <a:pPr algn="just">
              <a:lnSpc>
                <a:spcPct val="100000"/>
              </a:lnSpc>
              <a:spcBef>
                <a:spcPts val="0"/>
              </a:spcBef>
            </a:pPr>
            <a:r>
              <a:rPr lang="pl-PL" sz="1700" dirty="0" smtClean="0">
                <a:latin typeface="Calibri" panose="020F0502020204030204" pitchFamily="34" charset="0"/>
              </a:rPr>
              <a:t>Inna intensywność </a:t>
            </a:r>
            <a:r>
              <a:rPr lang="pl-PL" sz="1700" dirty="0">
                <a:latin typeface="Calibri" panose="020F0502020204030204" pitchFamily="34" charset="0"/>
              </a:rPr>
              <a:t>dla dużych projektów </a:t>
            </a:r>
            <a:r>
              <a:rPr lang="pl-PL" sz="1700" dirty="0" smtClean="0">
                <a:latin typeface="Calibri" panose="020F0502020204030204" pitchFamily="34" charset="0"/>
              </a:rPr>
              <a:t>inwestycyjnych.</a:t>
            </a:r>
          </a:p>
          <a:p>
            <a:pPr algn="just">
              <a:lnSpc>
                <a:spcPct val="100000"/>
              </a:lnSpc>
              <a:spcBef>
                <a:spcPts val="0"/>
              </a:spcBef>
            </a:pPr>
            <a:endParaRPr lang="pl-PL" sz="1700" dirty="0">
              <a:latin typeface="Calibri" panose="020F0502020204030204" pitchFamily="34" charset="0"/>
            </a:endParaRPr>
          </a:p>
          <a:p>
            <a:pPr algn="just">
              <a:lnSpc>
                <a:spcPct val="100000"/>
              </a:lnSpc>
              <a:spcBef>
                <a:spcPts val="0"/>
              </a:spcBef>
            </a:pPr>
            <a:endParaRPr lang="pl-PL" sz="1200" dirty="0">
              <a:latin typeface="Calibri" panose="020F0502020204030204" pitchFamily="34" charset="0"/>
            </a:endParaRPr>
          </a:p>
        </p:txBody>
      </p:sp>
    </p:spTree>
    <p:extLst>
      <p:ext uri="{BB962C8B-B14F-4D97-AF65-F5344CB8AC3E}">
        <p14:creationId xmlns:p14="http://schemas.microsoft.com/office/powerpoint/2010/main" val="153118122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28600" y="1055801"/>
            <a:ext cx="8678008" cy="4845377"/>
          </a:xfrm>
        </p:spPr>
        <p:txBody>
          <a:bodyPr wrap="square">
            <a:normAutofit/>
          </a:bodyPr>
          <a:lstStyle/>
          <a:p>
            <a:pPr marL="0" indent="0" algn="just">
              <a:lnSpc>
                <a:spcPct val="120000"/>
              </a:lnSpc>
              <a:buNone/>
            </a:pPr>
            <a:r>
              <a:rPr lang="pl-PL" sz="2000" dirty="0" smtClean="0">
                <a:latin typeface="Calibri" panose="020F0502020204030204" pitchFamily="34" charset="0"/>
              </a:rPr>
              <a:t>Inwestycje początkowe (definicja właściwa dla </a:t>
            </a:r>
            <a:r>
              <a:rPr lang="pl-PL" sz="2000" dirty="0">
                <a:latin typeface="Calibri" panose="020F0502020204030204" pitchFamily="34" charset="0"/>
              </a:rPr>
              <a:t>województwa pomorskiego, niezależnie od wielkości </a:t>
            </a:r>
            <a:r>
              <a:rPr lang="pl-PL" sz="2000" dirty="0" smtClean="0">
                <a:latin typeface="Calibri" panose="020F0502020204030204" pitchFamily="34" charset="0"/>
              </a:rPr>
              <a:t>przedsiębiorstwa):</a:t>
            </a:r>
          </a:p>
          <a:p>
            <a:pPr marL="0" indent="0" algn="just">
              <a:lnSpc>
                <a:spcPct val="120000"/>
              </a:lnSpc>
              <a:buNone/>
            </a:pPr>
            <a:endParaRPr lang="pl-PL" sz="800" dirty="0">
              <a:latin typeface="Calibri" panose="020F0502020204030204" pitchFamily="34" charset="0"/>
            </a:endParaRPr>
          </a:p>
          <a:p>
            <a:pPr marL="571500" lvl="0" indent="-571500" algn="just">
              <a:lnSpc>
                <a:spcPct val="120000"/>
              </a:lnSpc>
              <a:buFont typeface="Arial" panose="020B0604020202020204" pitchFamily="34" charset="0"/>
              <a:buChar char="•"/>
            </a:pPr>
            <a:r>
              <a:rPr lang="pl-PL" sz="2000" dirty="0" smtClean="0">
                <a:latin typeface="Calibri" panose="020F0502020204030204" pitchFamily="34" charset="0"/>
              </a:rPr>
              <a:t>inwestycje </a:t>
            </a:r>
            <a:r>
              <a:rPr lang="pl-PL" sz="2000" dirty="0">
                <a:latin typeface="Calibri" panose="020F0502020204030204" pitchFamily="34" charset="0"/>
              </a:rPr>
              <a:t>w rzeczowe aktywa trwałe lub wartości niematerialne i prawne związane z założeniem nowego zakładu, zwiększeniem zdolności produkcyjnej istniejącego zakładu, dywersyfikacją produkcji zakładu poprzez wprowadzenie produktów uprzednio nieprodukowanych w zakładzie lub zasadniczą zmianą dotyczącą procesu produkcyjnego istniejącego zakładu; </a:t>
            </a:r>
            <a:r>
              <a:rPr lang="pl-PL" sz="2000" dirty="0" smtClean="0">
                <a:latin typeface="Calibri" panose="020F0502020204030204" pitchFamily="34" charset="0"/>
              </a:rPr>
              <a:t>lub</a:t>
            </a:r>
          </a:p>
          <a:p>
            <a:pPr marL="571500" lvl="0" indent="-571500" algn="just">
              <a:lnSpc>
                <a:spcPct val="120000"/>
              </a:lnSpc>
              <a:buFont typeface="Arial" panose="020B0604020202020204" pitchFamily="34" charset="0"/>
              <a:buChar char="•"/>
            </a:pPr>
            <a:endParaRPr lang="pl-PL" sz="800" dirty="0">
              <a:latin typeface="Calibri" panose="020F0502020204030204" pitchFamily="34" charset="0"/>
            </a:endParaRPr>
          </a:p>
          <a:p>
            <a:pPr marL="571500" indent="-571500" algn="just">
              <a:lnSpc>
                <a:spcPct val="120000"/>
              </a:lnSpc>
              <a:buFont typeface="Arial" panose="020B0604020202020204" pitchFamily="34" charset="0"/>
              <a:buChar char="•"/>
            </a:pPr>
            <a:r>
              <a:rPr lang="pl-PL" sz="2000" dirty="0">
                <a:latin typeface="Calibri" panose="020F0502020204030204" pitchFamily="34" charset="0"/>
              </a:rPr>
              <a:t>nabycie aktywów należących do zakładu, który został zamknięty lub zostałby zamknięty, gdyby zakup nie nastąpił, przy czym aktywa nabywane są przez inwestora niezwiązanego ze sprzedawcą i wyklucza się samo nabycie akcji </a:t>
            </a:r>
            <a:r>
              <a:rPr lang="pl-PL" sz="2000" dirty="0" smtClean="0">
                <a:latin typeface="Calibri" panose="020F0502020204030204" pitchFamily="34" charset="0"/>
              </a:rPr>
              <a:t/>
            </a:r>
            <a:br>
              <a:rPr lang="pl-PL" sz="2000" dirty="0" smtClean="0">
                <a:latin typeface="Calibri" panose="020F0502020204030204" pitchFamily="34" charset="0"/>
              </a:rPr>
            </a:br>
            <a:r>
              <a:rPr lang="pl-PL" sz="2000" dirty="0" smtClean="0">
                <a:latin typeface="Calibri" panose="020F0502020204030204" pitchFamily="34" charset="0"/>
              </a:rPr>
              <a:t>lub </a:t>
            </a:r>
            <a:r>
              <a:rPr lang="pl-PL" sz="2000" dirty="0">
                <a:latin typeface="Calibri" panose="020F0502020204030204" pitchFamily="34" charset="0"/>
              </a:rPr>
              <a:t>udziałów przedsiębiorstwa</a:t>
            </a:r>
            <a:r>
              <a:rPr lang="pl-PL" sz="200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sz="1600" dirty="0">
              <a:latin typeface="Calibri" panose="020F0502020204030204" pitchFamily="34" charset="0"/>
            </a:endParaRPr>
          </a:p>
        </p:txBody>
      </p:sp>
    </p:spTree>
    <p:extLst>
      <p:ext uri="{BB962C8B-B14F-4D97-AF65-F5344CB8AC3E}">
        <p14:creationId xmlns:p14="http://schemas.microsoft.com/office/powerpoint/2010/main" val="508120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9" y="914401"/>
            <a:ext cx="8704384" cy="5043638"/>
          </a:xfrm>
        </p:spPr>
        <p:txBody>
          <a:bodyPr wrap="square">
            <a:normAutofit/>
          </a:bodyPr>
          <a:lstStyle/>
          <a:p>
            <a:pPr marL="0" indent="0" algn="just">
              <a:buNone/>
            </a:pPr>
            <a:r>
              <a:rPr lang="pl-PL" sz="1800" dirty="0" smtClean="0">
                <a:latin typeface="Calibri" panose="020F0502020204030204" pitchFamily="34" charset="0"/>
              </a:rPr>
              <a:t>Przykładowe przesłanki świadczące o </a:t>
            </a:r>
            <a:r>
              <a:rPr lang="pl-PL" sz="1800" dirty="0" err="1" smtClean="0">
                <a:latin typeface="Calibri" panose="020F0502020204030204" pitchFamily="34" charset="0"/>
              </a:rPr>
              <a:t>przypisywalności</a:t>
            </a:r>
            <a:r>
              <a:rPr lang="pl-PL" sz="1800" dirty="0" smtClean="0">
                <a:latin typeface="Calibri" panose="020F0502020204030204" pitchFamily="34" charset="0"/>
              </a:rPr>
              <a:t>:</a:t>
            </a:r>
          </a:p>
          <a:p>
            <a:pPr marL="0" indent="0" algn="just">
              <a:buNone/>
            </a:pPr>
            <a:endParaRPr lang="pl-PL" sz="600" dirty="0" smtClean="0">
              <a:latin typeface="Calibri" panose="020F0502020204030204" pitchFamily="34" charset="0"/>
            </a:endParaRPr>
          </a:p>
          <a:p>
            <a:pPr marL="0" indent="0" algn="just">
              <a:buNone/>
            </a:pPr>
            <a:r>
              <a:rPr lang="pl-PL" sz="1800" dirty="0" smtClean="0">
                <a:latin typeface="Calibri" panose="020F0502020204030204" pitchFamily="34" charset="0"/>
              </a:rPr>
              <a:t>(</a:t>
            </a:r>
            <a:r>
              <a:rPr lang="pl-PL" sz="1800" dirty="0">
                <a:latin typeface="Calibri" panose="020F0502020204030204" pitchFamily="34" charset="0"/>
              </a:rPr>
              <a:t>i) dany podmiot nie mógł podjąć kwestionowanej decyzji bez </a:t>
            </a:r>
            <a:r>
              <a:rPr lang="pl-PL" sz="1800" dirty="0" smtClean="0">
                <a:latin typeface="Calibri" panose="020F0502020204030204" pitchFamily="34" charset="0"/>
              </a:rPr>
              <a:t>uwzględnienia wymogów </a:t>
            </a:r>
            <a:r>
              <a:rPr lang="pl-PL" sz="1800" dirty="0">
                <a:latin typeface="Calibri" panose="020F0502020204030204" pitchFamily="34" charset="0"/>
              </a:rPr>
              <a:t>organów publicznych;</a:t>
            </a:r>
          </a:p>
          <a:p>
            <a:pPr marL="0" indent="0" algn="just">
              <a:buNone/>
            </a:pPr>
            <a:endParaRPr lang="pl-PL" sz="600" dirty="0" smtClean="0">
              <a:latin typeface="Calibri" panose="020F0502020204030204" pitchFamily="34" charset="0"/>
            </a:endParaRPr>
          </a:p>
          <a:p>
            <a:pPr marL="0" indent="0" algn="just">
              <a:buNone/>
            </a:pPr>
            <a:r>
              <a:rPr lang="pl-PL" sz="1800" dirty="0" smtClean="0">
                <a:latin typeface="Calibri" panose="020F0502020204030204" pitchFamily="34" charset="0"/>
              </a:rPr>
              <a:t>(</a:t>
            </a:r>
            <a:r>
              <a:rPr lang="pl-PL" sz="1800" dirty="0">
                <a:latin typeface="Calibri" panose="020F0502020204030204" pitchFamily="34" charset="0"/>
              </a:rPr>
              <a:t>ii) fakt, że poza czynnikami natury organicznej, które łączą </a:t>
            </a:r>
            <a:r>
              <a:rPr lang="pl-PL" sz="1800" dirty="0" smtClean="0">
                <a:latin typeface="Calibri" panose="020F0502020204030204" pitchFamily="34" charset="0"/>
              </a:rPr>
              <a:t>przedsiębiorstwo publiczne </a:t>
            </a:r>
            <a:br>
              <a:rPr lang="pl-PL" sz="1800" dirty="0" smtClean="0">
                <a:latin typeface="Calibri" panose="020F0502020204030204" pitchFamily="34" charset="0"/>
              </a:rPr>
            </a:br>
            <a:r>
              <a:rPr lang="pl-PL" sz="1800" dirty="0" smtClean="0">
                <a:latin typeface="Calibri" panose="020F0502020204030204" pitchFamily="34" charset="0"/>
              </a:rPr>
              <a:t>z </a:t>
            </a:r>
            <a:r>
              <a:rPr lang="pl-PL" sz="1800" dirty="0">
                <a:latin typeface="Calibri" panose="020F0502020204030204" pitchFamily="34" charset="0"/>
              </a:rPr>
              <a:t>państwem, przedsiębiorstwo, za pośrednictwem którego </a:t>
            </a:r>
            <a:r>
              <a:rPr lang="pl-PL" sz="1800" dirty="0" smtClean="0">
                <a:latin typeface="Calibri" panose="020F0502020204030204" pitchFamily="34" charset="0"/>
              </a:rPr>
              <a:t>przyznano pomoc</a:t>
            </a:r>
            <a:r>
              <a:rPr lang="pl-PL" sz="1800" dirty="0">
                <a:latin typeface="Calibri" panose="020F0502020204030204" pitchFamily="34" charset="0"/>
              </a:rPr>
              <a:t>, musiało uwzględnić wytyczne organów rządowych;</a:t>
            </a:r>
          </a:p>
          <a:p>
            <a:pPr marL="0" indent="0" algn="just">
              <a:buNone/>
            </a:pPr>
            <a:endParaRPr lang="pl-PL" sz="600" dirty="0" smtClean="0">
              <a:latin typeface="Calibri" panose="020F0502020204030204" pitchFamily="34" charset="0"/>
            </a:endParaRPr>
          </a:p>
          <a:p>
            <a:pPr marL="0" indent="0" algn="just">
              <a:buNone/>
            </a:pPr>
            <a:r>
              <a:rPr lang="pl-PL" sz="1800" dirty="0" smtClean="0">
                <a:latin typeface="Calibri" panose="020F0502020204030204" pitchFamily="34" charset="0"/>
              </a:rPr>
              <a:t>(</a:t>
            </a:r>
            <a:r>
              <a:rPr lang="pl-PL" sz="1800" dirty="0">
                <a:latin typeface="Calibri" panose="020F0502020204030204" pitchFamily="34" charset="0"/>
              </a:rPr>
              <a:t>iii) zintegrowanie przedsiębiorstwa publicznego ze strukturami </a:t>
            </a:r>
            <a:r>
              <a:rPr lang="pl-PL" sz="1800" dirty="0" smtClean="0">
                <a:latin typeface="Calibri" panose="020F0502020204030204" pitchFamily="34" charset="0"/>
              </a:rPr>
              <a:t>administracji publicznej</a:t>
            </a:r>
            <a:r>
              <a:rPr lang="pl-PL" sz="1800" dirty="0">
                <a:latin typeface="Calibri" panose="020F0502020204030204" pitchFamily="34" charset="0"/>
              </a:rPr>
              <a:t>;</a:t>
            </a:r>
          </a:p>
          <a:p>
            <a:pPr marL="0" indent="0" algn="just">
              <a:buNone/>
            </a:pPr>
            <a:endParaRPr lang="pl-PL" sz="600" dirty="0" smtClean="0">
              <a:latin typeface="Calibri" panose="020F0502020204030204" pitchFamily="34" charset="0"/>
            </a:endParaRPr>
          </a:p>
          <a:p>
            <a:pPr marL="0" indent="0" algn="just">
              <a:buNone/>
            </a:pPr>
            <a:r>
              <a:rPr lang="pl-PL" sz="1800" dirty="0" smtClean="0">
                <a:latin typeface="Calibri" panose="020F0502020204030204" pitchFamily="34" charset="0"/>
              </a:rPr>
              <a:t>(</a:t>
            </a:r>
            <a:r>
              <a:rPr lang="pl-PL" sz="1800" dirty="0">
                <a:latin typeface="Calibri" panose="020F0502020204030204" pitchFamily="34" charset="0"/>
              </a:rPr>
              <a:t>iv) charakter działalności </a:t>
            </a:r>
            <a:r>
              <a:rPr lang="pl-PL" sz="1800" dirty="0" smtClean="0">
                <a:latin typeface="Calibri" panose="020F0502020204030204" pitchFamily="34" charset="0"/>
              </a:rPr>
              <a:t>przedsiębiorstwa </a:t>
            </a:r>
            <a:r>
              <a:rPr lang="pl-PL" sz="1800" dirty="0">
                <a:latin typeface="Calibri" panose="020F0502020204030204" pitchFamily="34" charset="0"/>
              </a:rPr>
              <a:t>i prowadzenie jej na rynku </a:t>
            </a:r>
            <a:r>
              <a:rPr lang="pl-PL" sz="1800" dirty="0" smtClean="0">
                <a:latin typeface="Calibri" panose="020F0502020204030204" pitchFamily="34" charset="0"/>
              </a:rPr>
              <a:t>w warunkach </a:t>
            </a:r>
            <a:r>
              <a:rPr lang="pl-PL" sz="1800" dirty="0">
                <a:latin typeface="Calibri" panose="020F0502020204030204" pitchFamily="34" charset="0"/>
              </a:rPr>
              <a:t>normalnej konkurencji z podmiotami prywatnymi;</a:t>
            </a:r>
          </a:p>
          <a:p>
            <a:pPr marL="0" indent="0" algn="just">
              <a:buNone/>
            </a:pPr>
            <a:endParaRPr lang="pl-PL" sz="600" dirty="0" smtClean="0">
              <a:latin typeface="Calibri" panose="020F0502020204030204" pitchFamily="34" charset="0"/>
            </a:endParaRPr>
          </a:p>
          <a:p>
            <a:pPr marL="0" indent="0" algn="just">
              <a:buNone/>
            </a:pPr>
            <a:r>
              <a:rPr lang="pl-PL" sz="1800" dirty="0" smtClean="0">
                <a:latin typeface="Calibri" panose="020F0502020204030204" pitchFamily="34" charset="0"/>
              </a:rPr>
              <a:t>(</a:t>
            </a:r>
            <a:r>
              <a:rPr lang="pl-PL" sz="1800" dirty="0">
                <a:latin typeface="Calibri" panose="020F0502020204030204" pitchFamily="34" charset="0"/>
              </a:rPr>
              <a:t>v) status prawny przedsiębiorstwa (określenie, czy podlega ono prawu </a:t>
            </a:r>
            <a:r>
              <a:rPr lang="pl-PL" sz="1800" dirty="0" smtClean="0">
                <a:latin typeface="Calibri" panose="020F0502020204030204" pitchFamily="34" charset="0"/>
              </a:rPr>
              <a:t>publicznemu, czy </a:t>
            </a:r>
            <a:r>
              <a:rPr lang="pl-PL" sz="1800" dirty="0">
                <a:latin typeface="Calibri" panose="020F0502020204030204" pitchFamily="34" charset="0"/>
              </a:rPr>
              <a:t>też prawu ogólnemu spółek). Sam fakt, że przedsiębiorstwo publiczne </a:t>
            </a:r>
            <a:r>
              <a:rPr lang="pl-PL" sz="1800" dirty="0" smtClean="0">
                <a:latin typeface="Calibri" panose="020F0502020204030204" pitchFamily="34" charset="0"/>
              </a:rPr>
              <a:t>zostało utworzone </a:t>
            </a:r>
            <a:br>
              <a:rPr lang="pl-PL" sz="1800" dirty="0" smtClean="0">
                <a:latin typeface="Calibri" panose="020F0502020204030204" pitchFamily="34" charset="0"/>
              </a:rPr>
            </a:br>
            <a:r>
              <a:rPr lang="pl-PL" sz="1800" dirty="0" smtClean="0">
                <a:latin typeface="Calibri" panose="020F0502020204030204" pitchFamily="34" charset="0"/>
              </a:rPr>
              <a:t>w </a:t>
            </a:r>
            <a:r>
              <a:rPr lang="pl-PL" sz="1800" dirty="0">
                <a:latin typeface="Calibri" panose="020F0502020204030204" pitchFamily="34" charset="0"/>
              </a:rPr>
              <a:t>formie spółki kapitałowej na mocy prawa ogólnego spółek, nie </a:t>
            </a:r>
            <a:r>
              <a:rPr lang="pl-PL" sz="1800" dirty="0" smtClean="0">
                <a:latin typeface="Calibri" panose="020F0502020204030204" pitchFamily="34" charset="0"/>
              </a:rPr>
              <a:t>może jednak </a:t>
            </a:r>
            <a:r>
              <a:rPr lang="pl-PL" sz="1800" dirty="0">
                <a:latin typeface="Calibri" panose="020F0502020204030204" pitchFamily="34" charset="0"/>
              </a:rPr>
              <a:t>zostać uznany </a:t>
            </a:r>
            <a:r>
              <a:rPr lang="pl-PL" sz="1800" dirty="0" smtClean="0">
                <a:latin typeface="Calibri" panose="020F0502020204030204" pitchFamily="34" charset="0"/>
              </a:rPr>
              <a:t/>
            </a:r>
            <a:br>
              <a:rPr lang="pl-PL" sz="1800" dirty="0" smtClean="0">
                <a:latin typeface="Calibri" panose="020F0502020204030204" pitchFamily="34" charset="0"/>
              </a:rPr>
            </a:br>
            <a:r>
              <a:rPr lang="pl-PL" sz="1800" dirty="0" smtClean="0">
                <a:latin typeface="Calibri" panose="020F0502020204030204" pitchFamily="34" charset="0"/>
              </a:rPr>
              <a:t>za </a:t>
            </a:r>
            <a:r>
              <a:rPr lang="pl-PL" sz="1800" dirty="0">
                <a:latin typeface="Calibri" panose="020F0502020204030204" pitchFamily="34" charset="0"/>
              </a:rPr>
              <a:t>wystarczający, aby wykluczyć możliwość </a:t>
            </a:r>
            <a:r>
              <a:rPr lang="pl-PL" sz="1800" dirty="0" smtClean="0">
                <a:latin typeface="Calibri" panose="020F0502020204030204" pitchFamily="34" charset="0"/>
              </a:rPr>
              <a:t>przypisania środka </a:t>
            </a:r>
            <a:r>
              <a:rPr lang="pl-PL" sz="1800" dirty="0">
                <a:latin typeface="Calibri" panose="020F0502020204030204" pitchFamily="34" charset="0"/>
              </a:rPr>
              <a:t>państwu65, zważywszy </a:t>
            </a:r>
            <a:r>
              <a:rPr lang="pl-PL" sz="1800" dirty="0" smtClean="0">
                <a:latin typeface="Calibri" panose="020F0502020204030204" pitchFamily="34" charset="0"/>
              </a:rPr>
              <a:t/>
            </a:r>
            <a:br>
              <a:rPr lang="pl-PL" sz="1800" dirty="0" smtClean="0">
                <a:latin typeface="Calibri" panose="020F0502020204030204" pitchFamily="34" charset="0"/>
              </a:rPr>
            </a:br>
            <a:r>
              <a:rPr lang="pl-PL" sz="1800" dirty="0" smtClean="0">
                <a:latin typeface="Calibri" panose="020F0502020204030204" pitchFamily="34" charset="0"/>
              </a:rPr>
              <a:t>na </a:t>
            </a:r>
            <a:r>
              <a:rPr lang="pl-PL" sz="1800" dirty="0">
                <a:latin typeface="Calibri" panose="020F0502020204030204" pitchFamily="34" charset="0"/>
              </a:rPr>
              <a:t>niezależność, jaka wiąże się z taką formą prawną</a:t>
            </a:r>
            <a:r>
              <a:rPr lang="pl-PL" sz="1800" dirty="0" smtClean="0">
                <a:latin typeface="Calibri" panose="020F0502020204030204" pitchFamily="34" charset="0"/>
              </a:rPr>
              <a:t>;</a:t>
            </a:r>
          </a:p>
          <a:p>
            <a:pPr marL="0" indent="0" algn="just">
              <a:buNone/>
            </a:pPr>
            <a:endParaRPr lang="pl-PL" sz="600" dirty="0" smtClean="0">
              <a:latin typeface="Calibri" panose="020F0502020204030204" pitchFamily="34" charset="0"/>
            </a:endParaRPr>
          </a:p>
          <a:p>
            <a:pPr marL="0" indent="0" algn="just">
              <a:buNone/>
            </a:pPr>
            <a:r>
              <a:rPr lang="pl-PL" sz="1800" dirty="0" smtClean="0">
                <a:latin typeface="Calibri" panose="020F0502020204030204" pitchFamily="34" charset="0"/>
              </a:rPr>
              <a:t>(</a:t>
            </a:r>
            <a:r>
              <a:rPr lang="pl-PL" sz="1800" dirty="0">
                <a:latin typeface="Calibri" panose="020F0502020204030204" pitchFamily="34" charset="0"/>
              </a:rPr>
              <a:t>vi) stopień, w jakim organy publiczne nadzorują zarządzanie przedsiębiorstwem;</a:t>
            </a:r>
          </a:p>
          <a:p>
            <a:pPr marL="0" indent="0" algn="just">
              <a:buNone/>
            </a:pPr>
            <a:endParaRPr lang="pl-PL" sz="600" dirty="0" smtClean="0">
              <a:latin typeface="Calibri" panose="020F0502020204030204" pitchFamily="34" charset="0"/>
            </a:endParaRPr>
          </a:p>
          <a:p>
            <a:pPr marL="0" indent="0" algn="just">
              <a:buNone/>
            </a:pPr>
            <a:r>
              <a:rPr lang="pl-PL" sz="1800" dirty="0" smtClean="0">
                <a:latin typeface="Calibri" panose="020F0502020204030204" pitchFamily="34" charset="0"/>
              </a:rPr>
              <a:t>(</a:t>
            </a:r>
            <a:r>
              <a:rPr lang="pl-PL" sz="1800" dirty="0">
                <a:latin typeface="Calibri" panose="020F0502020204030204" pitchFamily="34" charset="0"/>
              </a:rPr>
              <a:t>vii) dowolny inny element wskazujący na uczestnictwo organów publicznych </a:t>
            </a:r>
            <a:r>
              <a:rPr lang="pl-PL" sz="1800" dirty="0" smtClean="0">
                <a:latin typeface="Calibri" panose="020F0502020204030204" pitchFamily="34" charset="0"/>
              </a:rPr>
              <a:t>w przyjęciu </a:t>
            </a:r>
            <a:r>
              <a:rPr lang="pl-PL" sz="1800" dirty="0">
                <a:latin typeface="Calibri" panose="020F0502020204030204" pitchFamily="34" charset="0"/>
              </a:rPr>
              <a:t>danego środka lub na nieprawdopodobieństwo braku </a:t>
            </a:r>
            <a:r>
              <a:rPr lang="pl-PL" sz="1800" dirty="0" smtClean="0">
                <a:latin typeface="Calibri" panose="020F0502020204030204" pitchFamily="34" charset="0"/>
              </a:rPr>
              <a:t>zaangażowania, biorąc </a:t>
            </a:r>
            <a:r>
              <a:rPr lang="pl-PL" sz="1800" dirty="0">
                <a:latin typeface="Calibri" panose="020F0502020204030204" pitchFamily="34" charset="0"/>
              </a:rPr>
              <a:t>pod uwagę zakres tego środka, jego treść lub określające go warunki.</a:t>
            </a:r>
          </a:p>
        </p:txBody>
      </p:sp>
    </p:spTree>
    <p:extLst>
      <p:ext uri="{BB962C8B-B14F-4D97-AF65-F5344CB8AC3E}">
        <p14:creationId xmlns:p14="http://schemas.microsoft.com/office/powerpoint/2010/main" val="366124206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19808" y="1052627"/>
            <a:ext cx="8669215" cy="4930219"/>
          </a:xfrm>
        </p:spPr>
        <p:txBody>
          <a:bodyPr wrap="square" anchor="t" anchorCtr="0">
            <a:noAutofit/>
          </a:bodyPr>
          <a:lstStyle/>
          <a:p>
            <a:pPr marL="0" indent="0" algn="just">
              <a:lnSpc>
                <a:spcPct val="120000"/>
              </a:lnSpc>
              <a:buNone/>
            </a:pPr>
            <a:r>
              <a:rPr lang="pl-PL" sz="1200" dirty="0">
                <a:latin typeface="Calibri" panose="020F0502020204030204" pitchFamily="34" charset="0"/>
              </a:rPr>
              <a:t>Koszty kwalifikowalne:</a:t>
            </a:r>
          </a:p>
          <a:p>
            <a:pPr marL="0" indent="0" algn="just">
              <a:lnSpc>
                <a:spcPct val="120000"/>
              </a:lnSpc>
              <a:buNone/>
            </a:pPr>
            <a:r>
              <a:rPr lang="pl-PL" sz="1200" dirty="0">
                <a:latin typeface="Calibri" panose="020F0502020204030204" pitchFamily="34" charset="0"/>
              </a:rPr>
              <a:t>a)    koszty inwestycji w rzeczowe aktywa trwałe oraz wartości niematerialne i prawne;</a:t>
            </a:r>
          </a:p>
          <a:p>
            <a:pPr marL="0" indent="0" algn="just">
              <a:lnSpc>
                <a:spcPct val="120000"/>
              </a:lnSpc>
              <a:buNone/>
            </a:pPr>
            <a:r>
              <a:rPr lang="pl-PL" sz="1200" dirty="0">
                <a:latin typeface="Calibri" panose="020F0502020204030204" pitchFamily="34" charset="0"/>
              </a:rPr>
              <a:t>b)    szacunkowe koszty płacy wynikające z utworzenia miejsc pracy w następstwie inwestycji początkowej, obliczone za okres dwóch lat; </a:t>
            </a:r>
            <a:r>
              <a:rPr lang="pl-PL" sz="1200" dirty="0" smtClean="0">
                <a:latin typeface="Calibri" panose="020F0502020204030204" pitchFamily="34" charset="0"/>
              </a:rPr>
              <a:t>lub</a:t>
            </a:r>
            <a:endParaRPr lang="pl-PL" sz="1200" dirty="0">
              <a:latin typeface="Calibri" panose="020F0502020204030204" pitchFamily="34" charset="0"/>
            </a:endParaRPr>
          </a:p>
          <a:p>
            <a:pPr marL="0" indent="0" algn="just">
              <a:lnSpc>
                <a:spcPct val="120000"/>
              </a:lnSpc>
              <a:buNone/>
            </a:pPr>
            <a:r>
              <a:rPr lang="pl-PL" sz="1200" dirty="0">
                <a:latin typeface="Calibri" panose="020F0502020204030204" pitchFamily="34" charset="0"/>
              </a:rPr>
              <a:t>c)    połączenie kosztów wchodzących w zakres lit. a) i b) nieprzekraczające kwoty a) lub b), w zależności od tego, która z tych kwot </a:t>
            </a:r>
            <a:r>
              <a:rPr lang="pl-PL" sz="1200" dirty="0" smtClean="0">
                <a:latin typeface="Calibri" panose="020F0502020204030204" pitchFamily="34" charset="0"/>
              </a:rPr>
              <a:t/>
            </a:r>
            <a:br>
              <a:rPr lang="pl-PL" sz="1200" dirty="0" smtClean="0">
                <a:latin typeface="Calibri" panose="020F0502020204030204" pitchFamily="34" charset="0"/>
              </a:rPr>
            </a:br>
            <a:r>
              <a:rPr lang="pl-PL" sz="1200" dirty="0" smtClean="0">
                <a:latin typeface="Calibri" panose="020F0502020204030204" pitchFamily="34" charset="0"/>
              </a:rPr>
              <a:t>jest </a:t>
            </a:r>
            <a:r>
              <a:rPr lang="pl-PL" sz="1200" dirty="0">
                <a:latin typeface="Calibri" panose="020F0502020204030204" pitchFamily="34" charset="0"/>
              </a:rPr>
              <a:t>wyższa.</a:t>
            </a:r>
          </a:p>
          <a:p>
            <a:pPr algn="just">
              <a:lnSpc>
                <a:spcPct val="120000"/>
              </a:lnSpc>
            </a:pPr>
            <a:endParaRPr lang="pl-PL" sz="1000" dirty="0">
              <a:latin typeface="Calibri" panose="020F0502020204030204" pitchFamily="34" charset="0"/>
            </a:endParaRPr>
          </a:p>
          <a:p>
            <a:pPr marL="0" indent="0" algn="just">
              <a:lnSpc>
                <a:spcPct val="120000"/>
              </a:lnSpc>
              <a:buNone/>
            </a:pPr>
            <a:r>
              <a:rPr lang="pl-PL" sz="1200" dirty="0">
                <a:latin typeface="Calibri" panose="020F0502020204030204" pitchFamily="34" charset="0"/>
              </a:rPr>
              <a:t>Wartości niematerialne i prawne kwalifikują się do obliczania kosztów inwestycyjnych, jeżeli spełniają następujące warunki:</a:t>
            </a:r>
          </a:p>
          <a:p>
            <a:pPr marL="0" indent="0" algn="just">
              <a:lnSpc>
                <a:spcPct val="120000"/>
              </a:lnSpc>
              <a:buNone/>
            </a:pPr>
            <a:r>
              <a:rPr lang="pl-PL" sz="1200" dirty="0">
                <a:latin typeface="Calibri" panose="020F0502020204030204" pitchFamily="34" charset="0"/>
              </a:rPr>
              <a:t>a)    należy z nich korzystać wyłącznie w zakładzie otrzymującym pomoc;</a:t>
            </a:r>
          </a:p>
          <a:p>
            <a:pPr marL="0" indent="0" algn="just">
              <a:lnSpc>
                <a:spcPct val="120000"/>
              </a:lnSpc>
              <a:buNone/>
            </a:pPr>
            <a:r>
              <a:rPr lang="pl-PL" sz="1200" dirty="0">
                <a:latin typeface="Calibri" panose="020F0502020204030204" pitchFamily="34" charset="0"/>
              </a:rPr>
              <a:t>b)    muszą podlegać amortyzacji;</a:t>
            </a:r>
          </a:p>
          <a:p>
            <a:pPr marL="0" indent="0" algn="just">
              <a:lnSpc>
                <a:spcPct val="120000"/>
              </a:lnSpc>
              <a:buNone/>
            </a:pPr>
            <a:r>
              <a:rPr lang="pl-PL" sz="1200" dirty="0">
                <a:latin typeface="Calibri" panose="020F0502020204030204" pitchFamily="34" charset="0"/>
              </a:rPr>
              <a:t>c)    należy je nabyć na warunkach rynkowych od osób trzecich niepowiązanych z nabywcą; oraz</a:t>
            </a:r>
          </a:p>
          <a:p>
            <a:pPr marL="0" indent="0" algn="just">
              <a:lnSpc>
                <a:spcPct val="120000"/>
              </a:lnSpc>
              <a:buNone/>
            </a:pPr>
            <a:r>
              <a:rPr lang="pl-PL" sz="1200" dirty="0">
                <a:latin typeface="Calibri" panose="020F0502020204030204" pitchFamily="34" charset="0"/>
              </a:rPr>
              <a:t>d)   muszą być włączone do aktywów przedsiębiorstwa otrzymującego pomoc i muszą pozostać związane z projektem, na który przyznano pomoc, przez co najmniej pięć lat lub trzy lata w przypadku MŚP.</a:t>
            </a:r>
          </a:p>
          <a:p>
            <a:pPr marL="0" indent="0" algn="just">
              <a:lnSpc>
                <a:spcPct val="120000"/>
              </a:lnSpc>
              <a:buNone/>
            </a:pPr>
            <a:endParaRPr lang="pl-PL" sz="1000" dirty="0" smtClean="0">
              <a:latin typeface="Calibri" panose="020F0502020204030204" pitchFamily="34" charset="0"/>
            </a:endParaRPr>
          </a:p>
          <a:p>
            <a:pPr marL="0" indent="0" algn="just">
              <a:lnSpc>
                <a:spcPct val="120000"/>
              </a:lnSpc>
              <a:buNone/>
            </a:pPr>
            <a:r>
              <a:rPr lang="pl-PL" sz="1200" dirty="0" smtClean="0">
                <a:latin typeface="Calibri" panose="020F0502020204030204" pitchFamily="34" charset="0"/>
              </a:rPr>
              <a:t>W </a:t>
            </a:r>
            <a:r>
              <a:rPr lang="pl-PL" sz="1200" dirty="0">
                <a:latin typeface="Calibri" panose="020F0502020204030204" pitchFamily="34" charset="0"/>
              </a:rPr>
              <a:t>przypadku dużych przedsiębiorstw koszty wartości niematerialnych i prawnych są kwalifikowalne jedynie do wysokości 50% całkowitych kwalifikowalnych kosztów inwestycji początkowej</a:t>
            </a:r>
            <a:r>
              <a:rPr lang="pl-PL" sz="1200" dirty="0" smtClean="0">
                <a:latin typeface="Calibri" panose="020F0502020204030204" pitchFamily="34" charset="0"/>
              </a:rPr>
              <a:t>.</a:t>
            </a:r>
          </a:p>
          <a:p>
            <a:pPr marL="0" indent="0" algn="just">
              <a:lnSpc>
                <a:spcPct val="120000"/>
              </a:lnSpc>
              <a:buNone/>
            </a:pPr>
            <a:endParaRPr lang="pl-PL" sz="1000" dirty="0">
              <a:latin typeface="Calibri" panose="020F0502020204030204" pitchFamily="34" charset="0"/>
            </a:endParaRPr>
          </a:p>
          <a:p>
            <a:pPr marL="0" indent="0" algn="just">
              <a:lnSpc>
                <a:spcPct val="120000"/>
              </a:lnSpc>
              <a:buNone/>
            </a:pPr>
            <a:r>
              <a:rPr lang="pl-PL" sz="1200" dirty="0">
                <a:latin typeface="Calibri" panose="020F0502020204030204" pitchFamily="34" charset="0"/>
              </a:rPr>
              <a:t>Jeżeli koszty kwalifikowalne oblicza się w odniesieniu do szacunkowych kosztów płacy, muszą być spełnione następujące warunki:</a:t>
            </a:r>
          </a:p>
          <a:p>
            <a:pPr marL="0" indent="0" algn="just">
              <a:lnSpc>
                <a:spcPct val="120000"/>
              </a:lnSpc>
              <a:buNone/>
            </a:pPr>
            <a:r>
              <a:rPr lang="pl-PL" sz="1200" dirty="0">
                <a:latin typeface="Calibri" panose="020F0502020204030204" pitchFamily="34" charset="0"/>
              </a:rPr>
              <a:t>a)    projekt inwestycyjny prowadzi do wzrostu netto liczby pracowników w danym zakładzie w porównaniu ze średnią z poprzednich </a:t>
            </a:r>
            <a:r>
              <a:rPr lang="pl-PL" sz="1200" dirty="0" smtClean="0">
                <a:latin typeface="Calibri" panose="020F0502020204030204" pitchFamily="34" charset="0"/>
              </a:rPr>
              <a:t/>
            </a:r>
            <a:br>
              <a:rPr lang="pl-PL" sz="1200" dirty="0" smtClean="0">
                <a:latin typeface="Calibri" panose="020F0502020204030204" pitchFamily="34" charset="0"/>
              </a:rPr>
            </a:br>
            <a:r>
              <a:rPr lang="pl-PL" sz="1200" dirty="0" smtClean="0">
                <a:latin typeface="Calibri" panose="020F0502020204030204" pitchFamily="34" charset="0"/>
              </a:rPr>
              <a:t>12 </a:t>
            </a:r>
            <a:r>
              <a:rPr lang="pl-PL" sz="1200" dirty="0">
                <a:latin typeface="Calibri" panose="020F0502020204030204" pitchFamily="34" charset="0"/>
              </a:rPr>
              <a:t>miesięcy, co oznacza, że od liczby miejsc pracy utworzonych w tym okresie należy odjąć każde zlikwidowane miejsce pracy;</a:t>
            </a:r>
          </a:p>
          <a:p>
            <a:pPr marL="0" indent="0" algn="just">
              <a:lnSpc>
                <a:spcPct val="120000"/>
              </a:lnSpc>
              <a:buNone/>
            </a:pPr>
            <a:r>
              <a:rPr lang="pl-PL" sz="1200" dirty="0">
                <a:latin typeface="Calibri" panose="020F0502020204030204" pitchFamily="34" charset="0"/>
              </a:rPr>
              <a:t>b)    każde stanowisko zostaje obsadzone w ciągu trzech lat od zakończenia prac; oraz</a:t>
            </a:r>
          </a:p>
          <a:p>
            <a:pPr marL="0" indent="0" algn="just">
              <a:lnSpc>
                <a:spcPct val="120000"/>
              </a:lnSpc>
              <a:buNone/>
            </a:pPr>
            <a:r>
              <a:rPr lang="pl-PL" sz="1200" dirty="0">
                <a:latin typeface="Calibri" panose="020F0502020204030204" pitchFamily="34" charset="0"/>
              </a:rPr>
              <a:t>c)   każde miejsce pracy utworzone dzięki inwestycji jest utrzymane na danym obszarze przez okres co najmniej pięciu lat od dnia pierwszego obsadzenia stanowiska lub trzech lat w przypadku MŚP.</a:t>
            </a:r>
          </a:p>
          <a:p>
            <a:pPr marL="0" indent="0">
              <a:lnSpc>
                <a:spcPct val="120000"/>
              </a:lnSpc>
              <a:buNone/>
            </a:pPr>
            <a:endParaRPr lang="pl-PL" sz="1200" dirty="0"/>
          </a:p>
        </p:txBody>
      </p:sp>
    </p:spTree>
    <p:extLst>
      <p:ext uri="{BB962C8B-B14F-4D97-AF65-F5344CB8AC3E}">
        <p14:creationId xmlns:p14="http://schemas.microsoft.com/office/powerpoint/2010/main" val="206424573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86861" y="1065229"/>
            <a:ext cx="8370277" cy="4807670"/>
          </a:xfrm>
        </p:spPr>
        <p:txBody>
          <a:bodyPr wrap="square" anchor="t" anchorCtr="0">
            <a:normAutofit fontScale="40000" lnSpcReduction="20000"/>
          </a:bodyPr>
          <a:lstStyle/>
          <a:p>
            <a:pPr marL="0" indent="0" algn="just">
              <a:lnSpc>
                <a:spcPct val="120000"/>
              </a:lnSpc>
              <a:buNone/>
            </a:pPr>
            <a:endParaRPr lang="pl-PL" dirty="0" smtClean="0">
              <a:latin typeface="Calibri" panose="020F0502020204030204" pitchFamily="34" charset="0"/>
            </a:endParaRPr>
          </a:p>
          <a:p>
            <a:pPr marL="0" indent="0" algn="just">
              <a:lnSpc>
                <a:spcPct val="120000"/>
              </a:lnSpc>
              <a:buNone/>
            </a:pPr>
            <a:r>
              <a:rPr lang="pl-PL" dirty="0" smtClean="0">
                <a:latin typeface="Calibri" panose="020F0502020204030204" pitchFamily="34" charset="0"/>
              </a:rPr>
              <a:t>Minimalny </a:t>
            </a:r>
            <a:r>
              <a:rPr lang="pl-PL" u="sng" dirty="0">
                <a:latin typeface="Calibri" panose="020F0502020204030204" pitchFamily="34" charset="0"/>
              </a:rPr>
              <a:t>wkład finansowy</a:t>
            </a:r>
            <a:r>
              <a:rPr lang="pl-PL" dirty="0">
                <a:latin typeface="Calibri" panose="020F0502020204030204" pitchFamily="34" charset="0"/>
              </a:rPr>
              <a:t> </a:t>
            </a:r>
            <a:r>
              <a:rPr lang="pl-PL" dirty="0" smtClean="0">
                <a:latin typeface="Calibri" panose="020F0502020204030204" pitchFamily="34" charset="0"/>
              </a:rPr>
              <a:t>(a więc nie rzeczowy) beneficjenta</a:t>
            </a:r>
            <a:r>
              <a:rPr lang="pl-PL" dirty="0">
                <a:latin typeface="Calibri" panose="020F0502020204030204" pitchFamily="34" charset="0"/>
              </a:rPr>
              <a:t>: 25% kosztów kwalifikowalnych</a:t>
            </a:r>
          </a:p>
          <a:p>
            <a:pPr marL="285750" indent="-285750" algn="just">
              <a:lnSpc>
                <a:spcPct val="120000"/>
              </a:lnSpc>
              <a:buFontTx/>
              <a:buChar char="-"/>
            </a:pPr>
            <a:r>
              <a:rPr lang="pl-PL" dirty="0">
                <a:latin typeface="Calibri" panose="020F0502020204030204" pitchFamily="34" charset="0"/>
              </a:rPr>
              <a:t>ze środków własnych lub zewnętrznych źródeł finansowania, w postaci wolnej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od </a:t>
            </a:r>
            <a:r>
              <a:rPr lang="pl-PL" dirty="0">
                <a:latin typeface="Calibri" panose="020F0502020204030204" pitchFamily="34" charset="0"/>
              </a:rPr>
              <a:t>wszelkiego publicznego wsparcia finansowego.</a:t>
            </a:r>
          </a:p>
          <a:p>
            <a:pPr marL="285750" indent="-285750" algn="just">
              <a:lnSpc>
                <a:spcPct val="120000"/>
              </a:lnSpc>
              <a:buFontTx/>
              <a:buChar char="-"/>
            </a:pPr>
            <a:endParaRPr lang="pl-PL" sz="3500" dirty="0">
              <a:latin typeface="Calibri" panose="020F0502020204030204" pitchFamily="34" charset="0"/>
            </a:endParaRPr>
          </a:p>
          <a:p>
            <a:pPr algn="just">
              <a:lnSpc>
                <a:spcPct val="120000"/>
              </a:lnSpc>
            </a:pPr>
            <a:r>
              <a:rPr lang="pl-PL" dirty="0">
                <a:latin typeface="Calibri" panose="020F0502020204030204" pitchFamily="34" charset="0"/>
              </a:rPr>
              <a:t>Nabywane aktywa są nowe, z wyjątkiem aktywów nabywanych przez MŚP i z wyjątkiem przejęcia zakładu. Warunki uwzględnienia kosztów związanych z dzierżawą </a:t>
            </a:r>
            <a:r>
              <a:rPr lang="pl-PL" dirty="0" smtClean="0">
                <a:latin typeface="Calibri" panose="020F0502020204030204" pitchFamily="34" charset="0"/>
              </a:rPr>
              <a:t>- </a:t>
            </a:r>
            <a:r>
              <a:rPr lang="pl-PL" dirty="0">
                <a:latin typeface="Calibri" panose="020F0502020204030204" pitchFamily="34" charset="0"/>
              </a:rPr>
              <a:t>w art. 14 </a:t>
            </a:r>
            <a:r>
              <a:rPr lang="pl-PL" dirty="0" smtClean="0">
                <a:latin typeface="Calibri" panose="020F0502020204030204" pitchFamily="34" charset="0"/>
              </a:rPr>
              <a:t/>
            </a:r>
            <a:br>
              <a:rPr lang="pl-PL" dirty="0" smtClean="0">
                <a:latin typeface="Calibri" panose="020F0502020204030204" pitchFamily="34" charset="0"/>
              </a:rPr>
            </a:br>
            <a:r>
              <a:rPr lang="pl-PL" dirty="0" smtClean="0">
                <a:latin typeface="Calibri" panose="020F0502020204030204" pitchFamily="34" charset="0"/>
              </a:rPr>
              <a:t>ust</a:t>
            </a:r>
            <a:r>
              <a:rPr lang="pl-PL" dirty="0">
                <a:latin typeface="Calibri" panose="020F0502020204030204" pitchFamily="34" charset="0"/>
              </a:rPr>
              <a:t>. 6 </a:t>
            </a:r>
            <a:r>
              <a:rPr lang="pl-PL" dirty="0" smtClean="0">
                <a:latin typeface="Calibri" panose="020F0502020204030204" pitchFamily="34" charset="0"/>
              </a:rPr>
              <a:t>GBER).</a:t>
            </a:r>
            <a:endParaRPr lang="pl-PL" dirty="0">
              <a:latin typeface="Calibri" panose="020F0502020204030204" pitchFamily="34" charset="0"/>
            </a:endParaRPr>
          </a:p>
          <a:p>
            <a:pPr algn="just">
              <a:lnSpc>
                <a:spcPct val="120000"/>
              </a:lnSpc>
            </a:pPr>
            <a:endParaRPr lang="pl-PL" dirty="0">
              <a:latin typeface="Calibri" panose="020F0502020204030204" pitchFamily="34" charset="0"/>
            </a:endParaRPr>
          </a:p>
          <a:p>
            <a:pPr algn="just">
              <a:lnSpc>
                <a:spcPct val="120000"/>
              </a:lnSpc>
            </a:pPr>
            <a:endParaRPr lang="pl-PL" sz="3000" dirty="0">
              <a:latin typeface="Calibri" panose="020F0502020204030204" pitchFamily="34" charset="0"/>
            </a:endParaRPr>
          </a:p>
          <a:p>
            <a:pPr algn="just">
              <a:lnSpc>
                <a:spcPct val="120000"/>
              </a:lnSpc>
            </a:pPr>
            <a:r>
              <a:rPr lang="pl-PL" dirty="0">
                <a:latin typeface="Calibri" panose="020F0502020204030204" pitchFamily="34" charset="0"/>
              </a:rPr>
              <a:t>W przypadku pomocy przyznanej na zasadniczą zmianę procesu produkcji koszty kwalifikowalne muszą przekraczać koszty amortyzacji aktywów związanej z działalnością podlegającą modernizacji w ciągu poprzedzających trzech lat obrotowych. W przypadku pomocy przyznanej na dywersyfikację istniejącego zakładu koszty kwalifikowalne muszą przekraczać o co najmniej 200% wartość księgową ponownie wykorzystywanych aktywów, odnotowaną w roku obrotowym poprzedzającym rozpoczęcie prac.</a:t>
            </a:r>
          </a:p>
          <a:p>
            <a:pPr marL="0" indent="0">
              <a:buNone/>
            </a:pPr>
            <a:endParaRPr lang="pl-PL" dirty="0"/>
          </a:p>
        </p:txBody>
      </p:sp>
    </p:spTree>
    <p:extLst>
      <p:ext uri="{BB962C8B-B14F-4D97-AF65-F5344CB8AC3E}">
        <p14:creationId xmlns:p14="http://schemas.microsoft.com/office/powerpoint/2010/main" val="135010788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370572" y="1177369"/>
            <a:ext cx="8386566" cy="1145160"/>
          </a:xfrm>
        </p:spPr>
        <p:txBody>
          <a:bodyPr wrap="square" anchor="t" anchorCtr="0">
            <a:normAutofit fontScale="25000" lnSpcReduction="20000"/>
          </a:bodyPr>
          <a:lstStyle/>
          <a:p>
            <a:pPr algn="just">
              <a:lnSpc>
                <a:spcPct val="120000"/>
              </a:lnSpc>
            </a:pPr>
            <a:endParaRPr lang="pl-PL" sz="3200" u="sng" dirty="0" smtClean="0">
              <a:latin typeface="Calibri" panose="020F0502020204030204" pitchFamily="34" charset="0"/>
            </a:endParaRPr>
          </a:p>
          <a:p>
            <a:pPr algn="just">
              <a:lnSpc>
                <a:spcPct val="120000"/>
              </a:lnSpc>
            </a:pPr>
            <a:r>
              <a:rPr lang="pl-PL" sz="8000" u="sng" dirty="0" smtClean="0">
                <a:latin typeface="Calibri" panose="020F0502020204030204" pitchFamily="34" charset="0"/>
              </a:rPr>
              <a:t>Trwałość </a:t>
            </a:r>
            <a:r>
              <a:rPr lang="pl-PL" sz="8000" u="sng" dirty="0">
                <a:latin typeface="Calibri" panose="020F0502020204030204" pitchFamily="34" charset="0"/>
              </a:rPr>
              <a:t>projektu (art. 14 ust. 5 </a:t>
            </a:r>
            <a:r>
              <a:rPr lang="pl-PL" sz="8000" u="sng" dirty="0" smtClean="0">
                <a:latin typeface="Calibri" panose="020F0502020204030204" pitchFamily="34" charset="0"/>
              </a:rPr>
              <a:t>GBER)</a:t>
            </a:r>
            <a:r>
              <a:rPr lang="pl-PL" sz="8000" dirty="0" smtClean="0">
                <a:latin typeface="Calibri" panose="020F0502020204030204" pitchFamily="34" charset="0"/>
              </a:rPr>
              <a:t>:</a:t>
            </a:r>
            <a:endParaRPr lang="pl-PL" sz="2400" dirty="0">
              <a:latin typeface="Calibri" panose="020F0502020204030204" pitchFamily="34" charset="0"/>
            </a:endParaRPr>
          </a:p>
          <a:p>
            <a:pPr marL="0" indent="0" algn="just">
              <a:lnSpc>
                <a:spcPct val="120000"/>
              </a:lnSpc>
              <a:buNone/>
            </a:pPr>
            <a:endParaRPr lang="pl-PL" sz="2400" dirty="0" smtClean="0">
              <a:latin typeface="Calibri" panose="020F0502020204030204" pitchFamily="34" charset="0"/>
            </a:endParaRPr>
          </a:p>
          <a:p>
            <a:pPr marL="0" indent="0" algn="just">
              <a:lnSpc>
                <a:spcPct val="120000"/>
              </a:lnSpc>
              <a:buNone/>
            </a:pPr>
            <a:r>
              <a:rPr lang="pl-PL" sz="7200" dirty="0" smtClean="0">
                <a:latin typeface="Calibri" panose="020F0502020204030204" pitchFamily="34" charset="0"/>
              </a:rPr>
              <a:t>Inwestycja </a:t>
            </a:r>
            <a:r>
              <a:rPr lang="pl-PL" sz="7200" dirty="0">
                <a:latin typeface="Calibri" panose="020F0502020204030204" pitchFamily="34" charset="0"/>
              </a:rPr>
              <a:t>jest utrzymywana w obszarze otrzymującym pomoc przez co najmniej pięć lat lub, w przypadku MŚP, przez co najmniej trzy lata, od daty jej ukończenia. Powyższa zasada nie wyklucza wymiany w tym okresie przestarzałych lub zepsutych instalacji lub sprzętu, pod warunkiem że działalność gospodarcza zostanie utrzymana na danym obszarze przez stosowny minimalny okres.</a:t>
            </a:r>
          </a:p>
          <a:p>
            <a:pPr algn="just">
              <a:lnSpc>
                <a:spcPct val="120000"/>
              </a:lnSpc>
            </a:pPr>
            <a:endParaRPr lang="pl-PL" sz="8000" dirty="0">
              <a:latin typeface="Calibri" panose="020F0502020204030204" pitchFamily="34" charset="0"/>
            </a:endParaRPr>
          </a:p>
          <a:p>
            <a:pPr algn="just">
              <a:lnSpc>
                <a:spcPct val="120000"/>
              </a:lnSpc>
            </a:pPr>
            <a:r>
              <a:rPr lang="pl-PL" sz="8000" u="sng" dirty="0">
                <a:latin typeface="Calibri" panose="020F0502020204030204" pitchFamily="34" charset="0"/>
              </a:rPr>
              <a:t>Zasada jednego projektu inwestycyjnego (art. 14 ust. 13 </a:t>
            </a:r>
            <a:r>
              <a:rPr lang="pl-PL" sz="8000" u="sng" dirty="0" smtClean="0">
                <a:latin typeface="Calibri" panose="020F0502020204030204" pitchFamily="34" charset="0"/>
              </a:rPr>
              <a:t>GBER)</a:t>
            </a:r>
            <a:r>
              <a:rPr lang="pl-PL" sz="8000" dirty="0" smtClean="0">
                <a:latin typeface="Calibri" panose="020F0502020204030204" pitchFamily="34" charset="0"/>
              </a:rPr>
              <a:t>:</a:t>
            </a:r>
            <a:endParaRPr lang="pl-PL" sz="2400" dirty="0" smtClean="0">
              <a:latin typeface="Calibri" panose="020F0502020204030204" pitchFamily="34" charset="0"/>
            </a:endParaRPr>
          </a:p>
          <a:p>
            <a:pPr marL="0" indent="0" algn="just">
              <a:lnSpc>
                <a:spcPct val="120000"/>
              </a:lnSpc>
              <a:buNone/>
            </a:pPr>
            <a:endParaRPr lang="pl-PL" sz="1600" dirty="0" smtClean="0">
              <a:latin typeface="Calibri" panose="020F0502020204030204" pitchFamily="34" charset="0"/>
            </a:endParaRPr>
          </a:p>
          <a:p>
            <a:pPr marL="0" indent="0" algn="just">
              <a:lnSpc>
                <a:spcPct val="120000"/>
              </a:lnSpc>
              <a:buNone/>
            </a:pPr>
            <a:r>
              <a:rPr lang="pl-PL" sz="7200" dirty="0" smtClean="0">
                <a:latin typeface="Calibri" panose="020F0502020204030204" pitchFamily="34" charset="0"/>
              </a:rPr>
              <a:t>Każdą </a:t>
            </a:r>
            <a:r>
              <a:rPr lang="pl-PL" sz="7200" dirty="0">
                <a:latin typeface="Calibri" panose="020F0502020204030204" pitchFamily="34" charset="0"/>
              </a:rPr>
              <a:t>inwestycję początkową rozpoczętą przez tego samego beneficjenta (na poziomie grupy) w okresie trzech lat od daty rozpoczęcia prac nad inną inwestycją objętą pomocą </a:t>
            </a:r>
            <a:r>
              <a:rPr lang="pl-PL" sz="7200" dirty="0" smtClean="0">
                <a:latin typeface="Calibri" panose="020F0502020204030204" pitchFamily="34" charset="0"/>
              </a:rPr>
              <a:t/>
            </a:r>
            <a:br>
              <a:rPr lang="pl-PL" sz="7200" dirty="0" smtClean="0">
                <a:latin typeface="Calibri" panose="020F0502020204030204" pitchFamily="34" charset="0"/>
              </a:rPr>
            </a:br>
            <a:r>
              <a:rPr lang="pl-PL" sz="7200" dirty="0" smtClean="0">
                <a:latin typeface="Calibri" panose="020F0502020204030204" pitchFamily="34" charset="0"/>
              </a:rPr>
              <a:t>w </a:t>
            </a:r>
            <a:r>
              <a:rPr lang="pl-PL" sz="7200" dirty="0">
                <a:latin typeface="Calibri" panose="020F0502020204030204" pitchFamily="34" charset="0"/>
              </a:rPr>
              <a:t>tym samym regionie na poziomie 3 wspólnej klasyfikacji jednostek terytorialnych </a:t>
            </a:r>
            <a:r>
              <a:rPr lang="pl-PL" sz="7200" dirty="0" smtClean="0">
                <a:latin typeface="Calibri" panose="020F0502020204030204" pitchFamily="34" charset="0"/>
              </a:rPr>
              <a:t/>
            </a:r>
            <a:br>
              <a:rPr lang="pl-PL" sz="7200" dirty="0" smtClean="0">
                <a:latin typeface="Calibri" panose="020F0502020204030204" pitchFamily="34" charset="0"/>
              </a:rPr>
            </a:br>
            <a:r>
              <a:rPr lang="pl-PL" sz="7200" dirty="0" smtClean="0">
                <a:latin typeface="Calibri" panose="020F0502020204030204" pitchFamily="34" charset="0"/>
              </a:rPr>
              <a:t>do </a:t>
            </a:r>
            <a:r>
              <a:rPr lang="pl-PL" sz="7200" dirty="0">
                <a:latin typeface="Calibri" panose="020F0502020204030204" pitchFamily="34" charset="0"/>
              </a:rPr>
              <a:t>celów statystycznych uznaje się za część jednostkowego projektu inwestycyjnego. Jeżeli taki jednostkowy projekt inwestycyjny jest dużym projektem inwestycyjnym, łączna kwota pomocy na jednostkowy projekt inwestycyjny nie przekracza skorygowanej kwoty pomocy na duże projekty inwestycyjne.</a:t>
            </a:r>
          </a:p>
          <a:p>
            <a:pPr marL="0" indent="0">
              <a:lnSpc>
                <a:spcPct val="120000"/>
              </a:lnSpc>
              <a:buNone/>
            </a:pPr>
            <a:endParaRPr lang="pl-PL" sz="7200" dirty="0"/>
          </a:p>
        </p:txBody>
      </p:sp>
    </p:spTree>
    <p:extLst>
      <p:ext uri="{BB962C8B-B14F-4D97-AF65-F5344CB8AC3E}">
        <p14:creationId xmlns:p14="http://schemas.microsoft.com/office/powerpoint/2010/main" val="298215217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476451" y="2025398"/>
            <a:ext cx="8229240" cy="1145160"/>
          </a:xfrm>
        </p:spPr>
        <p:txBody>
          <a:bodyPr wrap="square" anchor="t" anchorCtr="0">
            <a:noAutofit/>
          </a:bodyPr>
          <a:lstStyle/>
          <a:p>
            <a:pPr marL="0" indent="0" algn="ctr">
              <a:lnSpc>
                <a:spcPct val="120000"/>
              </a:lnSpc>
              <a:buNone/>
            </a:pPr>
            <a:r>
              <a:rPr lang="pl-PL" sz="2400" dirty="0">
                <a:latin typeface="Calibri" panose="020F0502020204030204" pitchFamily="34" charset="0"/>
                <a:cs typeface="Arial Narrow"/>
              </a:rPr>
              <a:t>Ważne dla interpretacji przepisów o pomocy regionalnej:</a:t>
            </a:r>
          </a:p>
          <a:p>
            <a:pPr algn="ctr">
              <a:lnSpc>
                <a:spcPct val="120000"/>
              </a:lnSpc>
            </a:pPr>
            <a:endParaRPr lang="pl-PL" sz="2400" dirty="0">
              <a:latin typeface="Calibri" panose="020F0502020204030204" pitchFamily="34" charset="0"/>
              <a:cs typeface="Arial Narrow"/>
            </a:endParaRPr>
          </a:p>
          <a:p>
            <a:pPr marL="0" indent="0" algn="ctr">
              <a:lnSpc>
                <a:spcPct val="120000"/>
              </a:lnSpc>
              <a:buNone/>
            </a:pPr>
            <a:r>
              <a:rPr lang="pl-PL" sz="2400" b="1" dirty="0">
                <a:latin typeface="Calibri" panose="020F0502020204030204" pitchFamily="34" charset="0"/>
                <a:cs typeface="Arial Narrow"/>
              </a:rPr>
              <a:t>Wytyczne w sprawie pomocy regionalnej na lata </a:t>
            </a:r>
            <a:r>
              <a:rPr lang="pl-PL" sz="2400" b="1" dirty="0" smtClean="0">
                <a:latin typeface="Calibri" panose="020F0502020204030204" pitchFamily="34" charset="0"/>
                <a:cs typeface="Arial Narrow"/>
              </a:rPr>
              <a:t>2014-2020</a:t>
            </a:r>
          </a:p>
          <a:p>
            <a:pPr marL="0" indent="0" algn="ctr">
              <a:lnSpc>
                <a:spcPct val="120000"/>
              </a:lnSpc>
              <a:buNone/>
            </a:pPr>
            <a:r>
              <a:rPr lang="pl-PL" sz="2400" dirty="0" smtClean="0">
                <a:latin typeface="Calibri" panose="020F0502020204030204" pitchFamily="34" charset="0"/>
                <a:cs typeface="Arial Narrow"/>
              </a:rPr>
              <a:t>(Dz</a:t>
            </a:r>
            <a:r>
              <a:rPr lang="pl-PL" sz="2400" dirty="0">
                <a:latin typeface="Calibri" panose="020F0502020204030204" pitchFamily="34" charset="0"/>
                <a:cs typeface="Arial Narrow"/>
              </a:rPr>
              <a:t>. Urz. UE C 209 z 23.07.2013 r., s. 1</a:t>
            </a:r>
            <a:r>
              <a:rPr lang="pl-PL" sz="2400" dirty="0" smtClean="0">
                <a:latin typeface="Calibri" panose="020F0502020204030204" pitchFamily="34" charset="0"/>
                <a:cs typeface="Arial Narrow"/>
              </a:rPr>
              <a:t>)</a:t>
            </a:r>
            <a:endParaRPr lang="pl-PL" sz="2400" dirty="0">
              <a:latin typeface="Calibri" panose="020F0502020204030204" pitchFamily="34" charset="0"/>
              <a:cs typeface="Arial Narrow"/>
            </a:endParaRPr>
          </a:p>
          <a:p>
            <a:pPr>
              <a:lnSpc>
                <a:spcPct val="120000"/>
              </a:lnSpc>
            </a:pPr>
            <a:endParaRPr lang="pl-PL" sz="2400" dirty="0"/>
          </a:p>
        </p:txBody>
      </p:sp>
    </p:spTree>
    <p:extLst>
      <p:ext uri="{BB962C8B-B14F-4D97-AF65-F5344CB8AC3E}">
        <p14:creationId xmlns:p14="http://schemas.microsoft.com/office/powerpoint/2010/main" val="7712012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144379" y="1006860"/>
            <a:ext cx="8787865" cy="4860758"/>
          </a:xfrm>
        </p:spPr>
        <p:txBody>
          <a:bodyPr wrap="square">
            <a:normAutofit fontScale="32500" lnSpcReduction="20000"/>
          </a:bodyPr>
          <a:lstStyle/>
          <a:p>
            <a:pPr marL="0" indent="0" algn="ctr">
              <a:buNone/>
            </a:pPr>
            <a:r>
              <a:rPr lang="pl-PL" sz="7400" b="1" dirty="0">
                <a:latin typeface="Calibri" panose="020F0502020204030204" pitchFamily="34" charset="0"/>
              </a:rPr>
              <a:t>POMOC DLA </a:t>
            </a:r>
            <a:r>
              <a:rPr lang="pl-PL" sz="7400" b="1" dirty="0" smtClean="0">
                <a:latin typeface="Calibri" panose="020F0502020204030204" pitchFamily="34" charset="0"/>
              </a:rPr>
              <a:t>MŚP</a:t>
            </a:r>
            <a:endParaRPr lang="pl-PL" sz="7400" dirty="0">
              <a:latin typeface="Calibri" panose="020F0502020204030204" pitchFamily="34" charset="0"/>
            </a:endParaRPr>
          </a:p>
          <a:p>
            <a:pPr marL="0" indent="0" algn="ctr">
              <a:buNone/>
            </a:pPr>
            <a:endParaRPr lang="pl-PL" sz="3100" dirty="0" smtClean="0">
              <a:latin typeface="Calibri" panose="020F0502020204030204" pitchFamily="34" charset="0"/>
            </a:endParaRPr>
          </a:p>
          <a:p>
            <a:pPr marL="285750" indent="-285750" algn="ctr"/>
            <a:endParaRPr lang="pl-PL" sz="6200" dirty="0" smtClean="0">
              <a:latin typeface="Calibri" panose="020F0502020204030204" pitchFamily="34" charset="0"/>
            </a:endParaRPr>
          </a:p>
          <a:p>
            <a:pPr marL="285750" indent="-285750" algn="just">
              <a:lnSpc>
                <a:spcPct val="120000"/>
              </a:lnSpc>
            </a:pPr>
            <a:r>
              <a:rPr lang="pl-PL" sz="6200" b="1" dirty="0" smtClean="0">
                <a:latin typeface="Calibri" panose="020F0502020204030204" pitchFamily="34" charset="0"/>
              </a:rPr>
              <a:t>Pomoc na usługi doradcze na rzecz MŚP </a:t>
            </a:r>
            <a:r>
              <a:rPr lang="pl-PL" sz="6200" dirty="0" smtClean="0">
                <a:latin typeface="Calibri" panose="020F0502020204030204" pitchFamily="34" charset="0"/>
              </a:rPr>
              <a:t>- art. 18 GBER:</a:t>
            </a:r>
          </a:p>
          <a:p>
            <a:pPr marL="285750" indent="-285750" algn="just">
              <a:lnSpc>
                <a:spcPct val="120000"/>
              </a:lnSpc>
              <a:buFont typeface="Wingdings" panose="05000000000000000000" pitchFamily="2" charset="2"/>
              <a:buChar char="Ø"/>
            </a:pPr>
            <a:r>
              <a:rPr lang="pl-PL" sz="6200" dirty="0" smtClean="0">
                <a:latin typeface="Calibri" panose="020F0502020204030204" pitchFamily="34" charset="0"/>
              </a:rPr>
              <a:t>Maksymalna </a:t>
            </a:r>
            <a:r>
              <a:rPr lang="pl-PL" sz="6200" dirty="0">
                <a:latin typeface="Calibri" panose="020F0502020204030204" pitchFamily="34" charset="0"/>
              </a:rPr>
              <a:t>intensywność: 50% kosztów kwalifikowalnych.</a:t>
            </a:r>
          </a:p>
          <a:p>
            <a:pPr marL="285750" indent="-285750" algn="just">
              <a:lnSpc>
                <a:spcPct val="120000"/>
              </a:lnSpc>
              <a:buFont typeface="Wingdings" panose="05000000000000000000" pitchFamily="2" charset="2"/>
              <a:buChar char="Ø"/>
            </a:pPr>
            <a:r>
              <a:rPr lang="pl-PL" sz="6200" dirty="0">
                <a:latin typeface="Calibri" panose="020F0502020204030204" pitchFamily="34" charset="0"/>
              </a:rPr>
              <a:t>Kosztami kwalifikowalnymi są koszty usług doradczych świadczonych przez doradców zewnętrznych. Usługi takie nie mają charakteru ciągłego ani okresowego, nie są też związane ze zwykłymi kosztami operacyjnymi przedsiębiorstwa, takimi jak rutynowe usługi doradztwa podatkowego, regularne usługi prawnicze lub reklama.</a:t>
            </a:r>
          </a:p>
          <a:p>
            <a:pPr algn="just">
              <a:lnSpc>
                <a:spcPct val="120000"/>
              </a:lnSpc>
            </a:pPr>
            <a:endParaRPr lang="pl-PL" sz="8000" dirty="0">
              <a:latin typeface="Calibri" panose="020F0502020204030204" pitchFamily="34" charset="0"/>
            </a:endParaRPr>
          </a:p>
          <a:p>
            <a:pPr marL="285750" indent="-285750" algn="just">
              <a:lnSpc>
                <a:spcPct val="120000"/>
              </a:lnSpc>
            </a:pPr>
            <a:r>
              <a:rPr lang="pl-PL" sz="6200" b="1" dirty="0">
                <a:latin typeface="Calibri" panose="020F0502020204030204" pitchFamily="34" charset="0"/>
              </a:rPr>
              <a:t>Pomoc na udział MŚP w targach </a:t>
            </a:r>
            <a:r>
              <a:rPr lang="pl-PL" sz="6200" dirty="0" smtClean="0">
                <a:latin typeface="Calibri" panose="020F0502020204030204" pitchFamily="34" charset="0"/>
              </a:rPr>
              <a:t>- </a:t>
            </a:r>
            <a:r>
              <a:rPr lang="pl-PL" sz="6200" dirty="0">
                <a:latin typeface="Calibri" panose="020F0502020204030204" pitchFamily="34" charset="0"/>
              </a:rPr>
              <a:t>art. 19 </a:t>
            </a:r>
            <a:r>
              <a:rPr lang="pl-PL" sz="6200" dirty="0" smtClean="0">
                <a:latin typeface="Calibri" panose="020F0502020204030204" pitchFamily="34" charset="0"/>
              </a:rPr>
              <a:t>GBER:</a:t>
            </a:r>
            <a:endParaRPr lang="pl-PL" sz="6200" dirty="0">
              <a:latin typeface="Calibri" panose="020F0502020204030204" pitchFamily="34" charset="0"/>
            </a:endParaRPr>
          </a:p>
          <a:p>
            <a:pPr marL="285750" indent="-285750" algn="just">
              <a:lnSpc>
                <a:spcPct val="120000"/>
              </a:lnSpc>
              <a:buFont typeface="Wingdings" panose="05000000000000000000" pitchFamily="2" charset="2"/>
              <a:buChar char="Ø"/>
            </a:pPr>
            <a:r>
              <a:rPr lang="pl-PL" sz="6200" dirty="0">
                <a:latin typeface="Calibri" panose="020F0502020204030204" pitchFamily="34" charset="0"/>
              </a:rPr>
              <a:t>Maksymalna intensywność: 50% kosztów kwalifikowalnych.</a:t>
            </a:r>
          </a:p>
          <a:p>
            <a:pPr marL="285750" indent="-285750" algn="just">
              <a:lnSpc>
                <a:spcPct val="120000"/>
              </a:lnSpc>
              <a:buFont typeface="Wingdings" panose="05000000000000000000" pitchFamily="2" charset="2"/>
              <a:buChar char="Ø"/>
            </a:pPr>
            <a:r>
              <a:rPr lang="pl-PL" sz="6200" dirty="0">
                <a:latin typeface="Calibri" panose="020F0502020204030204" pitchFamily="34" charset="0"/>
              </a:rPr>
              <a:t>Koszty kwalifikowalne: koszty wynajmu, budowy i obsługi stoiska wystawowego podczas uczestnictwa przedsiębiorcy w danych targach lub danej wystawie</a:t>
            </a:r>
            <a:r>
              <a:rPr lang="pl-PL" sz="6200" dirty="0" smtClean="0">
                <a:latin typeface="Calibri" panose="020F0502020204030204" pitchFamily="34" charset="0"/>
              </a:rPr>
              <a:t>.</a:t>
            </a:r>
            <a:endParaRPr lang="pl-PL" sz="6200" dirty="0">
              <a:latin typeface="Calibri" panose="020F0502020204030204" pitchFamily="34" charset="0"/>
            </a:endParaRPr>
          </a:p>
        </p:txBody>
      </p:sp>
    </p:spTree>
    <p:extLst>
      <p:ext uri="{BB962C8B-B14F-4D97-AF65-F5344CB8AC3E}">
        <p14:creationId xmlns:p14="http://schemas.microsoft.com/office/powerpoint/2010/main" val="335382152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Podtytuł 2"/>
          <p:cNvSpPr>
            <a:spLocks noGrp="1"/>
          </p:cNvSpPr>
          <p:nvPr>
            <p:ph type="subTitle"/>
          </p:nvPr>
        </p:nvSpPr>
        <p:spPr>
          <a:xfrm>
            <a:off x="298938" y="1079322"/>
            <a:ext cx="8719934" cy="4908884"/>
          </a:xfrm>
        </p:spPr>
        <p:txBody>
          <a:bodyPr wrap="square" anchor="t" anchorCtr="0">
            <a:normAutofit fontScale="25000" lnSpcReduction="20000"/>
          </a:bodyPr>
          <a:lstStyle/>
          <a:p>
            <a:pPr marL="0" indent="0" algn="ctr">
              <a:buNone/>
            </a:pPr>
            <a:r>
              <a:rPr lang="pl-PL" sz="9600" b="1" dirty="0">
                <a:latin typeface="Calibri" panose="020F0502020204030204" pitchFamily="34" charset="0"/>
              </a:rPr>
              <a:t>POMOC DLA MŚP NA DOSTĘP DO FINANSOWANIA</a:t>
            </a:r>
          </a:p>
          <a:p>
            <a:pPr algn="ctr"/>
            <a:endParaRPr lang="pl-PL" sz="4800" dirty="0">
              <a:latin typeface="Calibri" panose="020F0502020204030204" pitchFamily="34" charset="0"/>
            </a:endParaRPr>
          </a:p>
          <a:p>
            <a:pPr marL="285750" indent="-285750" algn="just">
              <a:lnSpc>
                <a:spcPct val="120000"/>
              </a:lnSpc>
            </a:pPr>
            <a:r>
              <a:rPr lang="pl-PL" sz="6400" u="sng" dirty="0">
                <a:latin typeface="Calibri" panose="020F0502020204030204" pitchFamily="34" charset="0"/>
              </a:rPr>
              <a:t>Pomoc na finansowanie ryzyka -</a:t>
            </a:r>
            <a:r>
              <a:rPr lang="pl-PL" sz="6400" u="sng" dirty="0" smtClean="0">
                <a:latin typeface="Calibri" panose="020F0502020204030204" pitchFamily="34" charset="0"/>
              </a:rPr>
              <a:t> </a:t>
            </a:r>
            <a:r>
              <a:rPr lang="pl-PL" sz="6400" u="sng" dirty="0">
                <a:latin typeface="Calibri" panose="020F0502020204030204" pitchFamily="34" charset="0"/>
              </a:rPr>
              <a:t>art. 21 </a:t>
            </a:r>
            <a:r>
              <a:rPr lang="pl-PL" sz="6400" u="sng" dirty="0" smtClean="0">
                <a:latin typeface="Calibri" panose="020F0502020204030204" pitchFamily="34" charset="0"/>
              </a:rPr>
              <a:t>GBER</a:t>
            </a:r>
            <a:r>
              <a:rPr lang="pl-PL" sz="6400" dirty="0" smtClean="0">
                <a:latin typeface="Calibri" panose="020F0502020204030204" pitchFamily="34" charset="0"/>
              </a:rPr>
              <a:t>:</a:t>
            </a:r>
            <a:endParaRPr lang="pl-PL" sz="6400" dirty="0">
              <a:latin typeface="Calibri" panose="020F0502020204030204" pitchFamily="34" charset="0"/>
            </a:endParaRPr>
          </a:p>
          <a:p>
            <a:pPr algn="just">
              <a:lnSpc>
                <a:spcPct val="120000"/>
              </a:lnSpc>
            </a:pPr>
            <a:endParaRPr lang="pl-PL" sz="1600" dirty="0">
              <a:latin typeface="Calibri" panose="020F0502020204030204" pitchFamily="34" charset="0"/>
            </a:endParaRPr>
          </a:p>
          <a:p>
            <a:pPr marL="285750" indent="-285750" algn="just">
              <a:lnSpc>
                <a:spcPct val="120000"/>
              </a:lnSpc>
              <a:buFont typeface="Wingdings" panose="05000000000000000000" pitchFamily="2" charset="2"/>
              <a:buChar char="Ø"/>
            </a:pPr>
            <a:r>
              <a:rPr lang="pl-PL" sz="6400" dirty="0">
                <a:latin typeface="Calibri" panose="020F0502020204030204" pitchFamily="34" charset="0"/>
              </a:rPr>
              <a:t>Zwiększenie zakresu i uelastycznienie form, w jakich może być udzielana pomoc.</a:t>
            </a:r>
          </a:p>
          <a:p>
            <a:pPr marL="285750" indent="-285750" algn="just">
              <a:lnSpc>
                <a:spcPct val="120000"/>
              </a:lnSpc>
              <a:buFont typeface="Wingdings" panose="05000000000000000000" pitchFamily="2" charset="2"/>
              <a:buChar char="Ø"/>
            </a:pPr>
            <a:r>
              <a:rPr lang="pl-PL" sz="6400" dirty="0">
                <a:latin typeface="Calibri" panose="020F0502020204030204" pitchFamily="34" charset="0"/>
              </a:rPr>
              <a:t>Łączna kwota finansowania ryzyka nie przekracza 15 mln euro na kwalifikowalne przedsiębiorstwo </a:t>
            </a:r>
            <a:r>
              <a:rPr lang="pl-PL" sz="6400" dirty="0" smtClean="0">
                <a:latin typeface="Calibri" panose="020F0502020204030204" pitchFamily="34" charset="0"/>
              </a:rPr>
              <a:t/>
            </a:r>
            <a:br>
              <a:rPr lang="pl-PL" sz="6400" dirty="0" smtClean="0">
                <a:latin typeface="Calibri" panose="020F0502020204030204" pitchFamily="34" charset="0"/>
              </a:rPr>
            </a:br>
            <a:r>
              <a:rPr lang="pl-PL" sz="6400" dirty="0" smtClean="0">
                <a:latin typeface="Calibri" panose="020F0502020204030204" pitchFamily="34" charset="0"/>
              </a:rPr>
              <a:t>w </a:t>
            </a:r>
            <a:r>
              <a:rPr lang="pl-PL" sz="6400" dirty="0">
                <a:latin typeface="Calibri" panose="020F0502020204030204" pitchFamily="34" charset="0"/>
              </a:rPr>
              <a:t>ramach dowolnego środka finansowania ryzyka (wcześniej - wysokość rat inwestycji prowadzonych przez fundusz inwestycyjny nie mogła przekraczać 1,5 mln euro na jedno przedsiębiorstwo docelowe w okresie dwunastu miesięcy).</a:t>
            </a:r>
          </a:p>
          <a:p>
            <a:pPr algn="just">
              <a:lnSpc>
                <a:spcPct val="120000"/>
              </a:lnSpc>
            </a:pPr>
            <a:endParaRPr lang="pl-PL" sz="4800" u="sng" dirty="0" smtClean="0">
              <a:latin typeface="Calibri" panose="020F0502020204030204" pitchFamily="34" charset="0"/>
            </a:endParaRPr>
          </a:p>
          <a:p>
            <a:pPr marL="285750" indent="-285750" algn="just">
              <a:lnSpc>
                <a:spcPct val="120000"/>
              </a:lnSpc>
            </a:pPr>
            <a:r>
              <a:rPr lang="pl-PL" sz="6400" u="sng" dirty="0" smtClean="0">
                <a:latin typeface="Calibri" panose="020F0502020204030204" pitchFamily="34" charset="0"/>
              </a:rPr>
              <a:t>Pomoc </a:t>
            </a:r>
            <a:r>
              <a:rPr lang="pl-PL" sz="6400" u="sng" dirty="0">
                <a:latin typeface="Calibri" panose="020F0502020204030204" pitchFamily="34" charset="0"/>
              </a:rPr>
              <a:t>dla przedsiębiorców rozpoczynających działalność </a:t>
            </a:r>
            <a:r>
              <a:rPr lang="pl-PL" sz="6400" u="sng" dirty="0" smtClean="0">
                <a:latin typeface="Calibri" panose="020F0502020204030204" pitchFamily="34" charset="0"/>
              </a:rPr>
              <a:t>- </a:t>
            </a:r>
            <a:r>
              <a:rPr lang="pl-PL" sz="6400" u="sng" dirty="0">
                <a:latin typeface="Calibri" panose="020F0502020204030204" pitchFamily="34" charset="0"/>
              </a:rPr>
              <a:t>art. 22 </a:t>
            </a:r>
            <a:r>
              <a:rPr lang="pl-PL" sz="6400" u="sng" dirty="0" smtClean="0">
                <a:latin typeface="Calibri" panose="020F0502020204030204" pitchFamily="34" charset="0"/>
              </a:rPr>
              <a:t>GBER</a:t>
            </a:r>
            <a:r>
              <a:rPr lang="pl-PL" sz="6400" dirty="0" smtClean="0">
                <a:latin typeface="Calibri" panose="020F0502020204030204" pitchFamily="34" charset="0"/>
              </a:rPr>
              <a:t>:</a:t>
            </a:r>
          </a:p>
          <a:p>
            <a:pPr marL="285750" indent="-285750" algn="just">
              <a:lnSpc>
                <a:spcPct val="120000"/>
              </a:lnSpc>
            </a:pPr>
            <a:endParaRPr lang="pl-PL" sz="1600" u="sng" dirty="0">
              <a:latin typeface="Calibri" panose="020F0502020204030204" pitchFamily="34" charset="0"/>
            </a:endParaRPr>
          </a:p>
          <a:p>
            <a:pPr marL="285750" indent="-285750" algn="just">
              <a:lnSpc>
                <a:spcPct val="120000"/>
              </a:lnSpc>
              <a:buFont typeface="Wingdings" panose="05000000000000000000" pitchFamily="2" charset="2"/>
              <a:buChar char="Ø"/>
            </a:pPr>
            <a:r>
              <a:rPr lang="pl-PL" sz="6400" dirty="0">
                <a:latin typeface="Calibri" panose="020F0502020204030204" pitchFamily="34" charset="0"/>
              </a:rPr>
              <a:t>Za przedsiębiorstwa kwalifikowalne uznaje się małe przedsiębiorstwa nienotowane na giełdzie </a:t>
            </a:r>
            <a:r>
              <a:rPr lang="pl-PL" sz="6400" dirty="0" smtClean="0">
                <a:latin typeface="Calibri" panose="020F0502020204030204" pitchFamily="34" charset="0"/>
              </a:rPr>
              <a:t/>
            </a:r>
            <a:br>
              <a:rPr lang="pl-PL" sz="6400" dirty="0" smtClean="0">
                <a:latin typeface="Calibri" panose="020F0502020204030204" pitchFamily="34" charset="0"/>
              </a:rPr>
            </a:br>
            <a:r>
              <a:rPr lang="pl-PL" sz="6400" dirty="0" smtClean="0">
                <a:latin typeface="Calibri" panose="020F0502020204030204" pitchFamily="34" charset="0"/>
              </a:rPr>
              <a:t>w </a:t>
            </a:r>
            <a:r>
              <a:rPr lang="pl-PL" sz="6400" dirty="0">
                <a:latin typeface="Calibri" panose="020F0502020204030204" pitchFamily="34" charset="0"/>
              </a:rPr>
              <a:t>okresie do pięciu lat po ich rejestracji, które nie dokonały jeszcze podziału zysków i nie zostały utworzone w wyniku połączenia. W przypadku przedsiębiorstw kwalifikowalnych, które nie podlegają rejestracji, można uznać, że pięcioletni okres kwalifikowalności zaczyna się od momentu, kiedy przedsiębiorstwo albo rozpoczyna swoją działalność gospodarczą, albo podlega opodatkowaniu </a:t>
            </a:r>
            <a:r>
              <a:rPr lang="pl-PL" sz="6400" dirty="0" smtClean="0">
                <a:latin typeface="Calibri" panose="020F0502020204030204" pitchFamily="34" charset="0"/>
              </a:rPr>
              <a:t/>
            </a:r>
            <a:br>
              <a:rPr lang="pl-PL" sz="6400" dirty="0" smtClean="0">
                <a:latin typeface="Calibri" panose="020F0502020204030204" pitchFamily="34" charset="0"/>
              </a:rPr>
            </a:br>
            <a:r>
              <a:rPr lang="pl-PL" sz="6400" dirty="0" smtClean="0">
                <a:latin typeface="Calibri" panose="020F0502020204030204" pitchFamily="34" charset="0"/>
              </a:rPr>
              <a:t>z </a:t>
            </a:r>
            <a:r>
              <a:rPr lang="pl-PL" sz="6400" dirty="0">
                <a:latin typeface="Calibri" panose="020F0502020204030204" pitchFamily="34" charset="0"/>
              </a:rPr>
              <a:t>tytułu swojej działalności gospodarczej.</a:t>
            </a:r>
          </a:p>
          <a:p>
            <a:pPr marL="285750" indent="-285750" algn="just">
              <a:lnSpc>
                <a:spcPct val="120000"/>
              </a:lnSpc>
              <a:buFont typeface="Wingdings" panose="05000000000000000000" pitchFamily="2" charset="2"/>
              <a:buChar char="Ø"/>
            </a:pPr>
            <a:r>
              <a:rPr lang="pl-PL" sz="6400" dirty="0">
                <a:latin typeface="Calibri" panose="020F0502020204030204" pitchFamily="34" charset="0"/>
              </a:rPr>
              <a:t>Formy: pożyczki (preferencyjne), gwarancje (preferencyjne), dotacje oraz inwestycje kapitałowe </a:t>
            </a:r>
            <a:r>
              <a:rPr lang="pl-PL" sz="6400" dirty="0" smtClean="0">
                <a:latin typeface="Calibri" panose="020F0502020204030204" pitchFamily="34" charset="0"/>
              </a:rPr>
              <a:t/>
            </a:r>
            <a:br>
              <a:rPr lang="pl-PL" sz="6400" dirty="0" smtClean="0">
                <a:latin typeface="Calibri" panose="020F0502020204030204" pitchFamily="34" charset="0"/>
              </a:rPr>
            </a:br>
            <a:r>
              <a:rPr lang="pl-PL" sz="6400" dirty="0" smtClean="0">
                <a:latin typeface="Calibri" panose="020F0502020204030204" pitchFamily="34" charset="0"/>
              </a:rPr>
              <a:t>i </a:t>
            </a:r>
            <a:r>
              <a:rPr lang="pl-PL" sz="6400" dirty="0">
                <a:latin typeface="Calibri" panose="020F0502020204030204" pitchFamily="34" charset="0"/>
              </a:rPr>
              <a:t>quasi-kapitałowe. Dla każdej z tych form kwotowo określone zostały maksymalne poziomy pomocy publicznej. Dla małych innowacyjnych przedsiębiorstw te kwoty maksymalne mogą zostać podwojone.</a:t>
            </a:r>
          </a:p>
          <a:p>
            <a:pPr marL="285750" indent="-285750" algn="just">
              <a:lnSpc>
                <a:spcPct val="120000"/>
              </a:lnSpc>
              <a:buFont typeface="Wingdings" panose="05000000000000000000" pitchFamily="2" charset="2"/>
              <a:buChar char="Ø"/>
            </a:pPr>
            <a:r>
              <a:rPr lang="pl-PL" sz="6400" dirty="0">
                <a:latin typeface="Calibri" panose="020F0502020204030204" pitchFamily="34" charset="0"/>
              </a:rPr>
              <a:t>Możliwe łączenie instrumentów.</a:t>
            </a:r>
          </a:p>
          <a:p>
            <a:pPr marL="0" indent="0">
              <a:lnSpc>
                <a:spcPct val="120000"/>
              </a:lnSpc>
              <a:buNone/>
            </a:pPr>
            <a:endParaRPr lang="pl-PL" sz="6400" dirty="0"/>
          </a:p>
        </p:txBody>
      </p:sp>
    </p:spTree>
    <p:extLst>
      <p:ext uri="{BB962C8B-B14F-4D97-AF65-F5344CB8AC3E}">
        <p14:creationId xmlns:p14="http://schemas.microsoft.com/office/powerpoint/2010/main" val="105735081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34754" y="1268413"/>
            <a:ext cx="8829859" cy="4739759"/>
          </a:xfrm>
          <a:prstGeom prst="rect">
            <a:avLst/>
          </a:prstGeom>
          <a:noFill/>
        </p:spPr>
        <p:txBody>
          <a:bodyPr wrap="square">
            <a:spAutoFit/>
          </a:bodyPr>
          <a:lstStyle/>
          <a:p>
            <a:pPr algn="ctr" fontAlgn="base">
              <a:spcBef>
                <a:spcPct val="0"/>
              </a:spcBef>
              <a:spcAft>
                <a:spcPct val="0"/>
              </a:spcAft>
              <a:defRPr/>
            </a:pPr>
            <a:r>
              <a:rPr lang="pl-PL" sz="2200" b="1" dirty="0" smtClean="0">
                <a:solidFill>
                  <a:prstClr val="black"/>
                </a:solidFill>
              </a:rPr>
              <a:t>Pomoc na projekty badawcze, rozwojowe i innowacyjne </a:t>
            </a:r>
            <a:r>
              <a:rPr lang="pl-PL" sz="2200" dirty="0" smtClean="0">
                <a:solidFill>
                  <a:prstClr val="black"/>
                </a:solidFill>
              </a:rPr>
              <a:t>- art. 25 GBER</a:t>
            </a:r>
          </a:p>
          <a:p>
            <a:pPr algn="just" fontAlgn="base">
              <a:spcBef>
                <a:spcPct val="0"/>
              </a:spcBef>
              <a:spcAft>
                <a:spcPct val="0"/>
              </a:spcAft>
              <a:defRPr/>
            </a:pPr>
            <a:endParaRPr lang="pl-PL" dirty="0">
              <a:solidFill>
                <a:prstClr val="black"/>
              </a:solidFill>
            </a:endParaRPr>
          </a:p>
          <a:p>
            <a:pPr algn="just" fontAlgn="base">
              <a:spcBef>
                <a:spcPct val="0"/>
              </a:spcBef>
              <a:spcAft>
                <a:spcPct val="0"/>
              </a:spcAft>
              <a:defRPr/>
            </a:pPr>
            <a:r>
              <a:rPr lang="pl-PL" dirty="0" smtClean="0">
                <a:solidFill>
                  <a:prstClr val="black"/>
                </a:solidFill>
              </a:rPr>
              <a:t>Podstawowe </a:t>
            </a:r>
            <a:r>
              <a:rPr lang="pl-PL" dirty="0">
                <a:solidFill>
                  <a:prstClr val="black"/>
                </a:solidFill>
              </a:rPr>
              <a:t>pojęcia</a:t>
            </a:r>
            <a:r>
              <a:rPr lang="pl-PL" dirty="0" smtClean="0">
                <a:solidFill>
                  <a:prstClr val="black"/>
                </a:solidFill>
              </a:rPr>
              <a:t>:</a:t>
            </a:r>
          </a:p>
          <a:p>
            <a:pPr algn="just" fontAlgn="base">
              <a:spcBef>
                <a:spcPct val="0"/>
              </a:spcBef>
              <a:spcAft>
                <a:spcPct val="0"/>
              </a:spcAft>
              <a:defRPr/>
            </a:pPr>
            <a:endParaRPr lang="pl-PL" sz="1200" dirty="0">
              <a:solidFill>
                <a:prstClr val="black"/>
              </a:solidFill>
            </a:endParaRPr>
          </a:p>
          <a:p>
            <a:pPr marL="285750" indent="-285750" algn="just" fontAlgn="base">
              <a:spcBef>
                <a:spcPct val="0"/>
              </a:spcBef>
              <a:spcAft>
                <a:spcPct val="0"/>
              </a:spcAft>
              <a:buFont typeface="Arial" panose="020B0604020202020204" pitchFamily="34" charset="0"/>
              <a:buChar char="•"/>
              <a:defRPr/>
            </a:pPr>
            <a:r>
              <a:rPr lang="pl-PL" u="sng" dirty="0" smtClean="0">
                <a:solidFill>
                  <a:prstClr val="black"/>
                </a:solidFill>
              </a:rPr>
              <a:t>badania </a:t>
            </a:r>
            <a:r>
              <a:rPr lang="pl-PL" u="sng" dirty="0">
                <a:solidFill>
                  <a:prstClr val="black"/>
                </a:solidFill>
              </a:rPr>
              <a:t>podstawowe</a:t>
            </a:r>
            <a:r>
              <a:rPr lang="pl-PL" dirty="0">
                <a:solidFill>
                  <a:prstClr val="black"/>
                </a:solidFill>
              </a:rPr>
              <a:t> </a:t>
            </a:r>
            <a:r>
              <a:rPr lang="pl-PL" dirty="0" smtClean="0">
                <a:solidFill>
                  <a:prstClr val="black"/>
                </a:solidFill>
              </a:rPr>
              <a:t>- (TRL 1) brak możliwości dofinansowania w ramach RPO WP </a:t>
            </a:r>
            <a:br>
              <a:rPr lang="pl-PL" dirty="0" smtClean="0">
                <a:solidFill>
                  <a:prstClr val="black"/>
                </a:solidFill>
              </a:rPr>
            </a:br>
            <a:r>
              <a:rPr lang="pl-PL" dirty="0" smtClean="0">
                <a:solidFill>
                  <a:prstClr val="black"/>
                </a:solidFill>
              </a:rPr>
              <a:t>2014-2020.</a:t>
            </a:r>
            <a:endParaRPr lang="pl-PL" dirty="0">
              <a:solidFill>
                <a:prstClr val="black"/>
              </a:solidFill>
            </a:endParaRPr>
          </a:p>
          <a:p>
            <a:pPr marL="285750" indent="-285750" algn="just" fontAlgn="base">
              <a:spcBef>
                <a:spcPct val="0"/>
              </a:spcBef>
              <a:spcAft>
                <a:spcPct val="0"/>
              </a:spcAft>
              <a:buFont typeface="Arial" panose="020B0604020202020204" pitchFamily="34" charset="0"/>
              <a:buChar char="•"/>
              <a:defRPr/>
            </a:pPr>
            <a:endParaRPr lang="pl-PL" sz="1200" dirty="0">
              <a:solidFill>
                <a:prstClr val="black"/>
              </a:solidFill>
            </a:endParaRPr>
          </a:p>
          <a:p>
            <a:pPr marL="285750" indent="-285750" algn="just" fontAlgn="base">
              <a:spcBef>
                <a:spcPct val="0"/>
              </a:spcBef>
              <a:spcAft>
                <a:spcPct val="0"/>
              </a:spcAft>
              <a:buFont typeface="Arial" panose="020B0604020202020204" pitchFamily="34" charset="0"/>
              <a:buChar char="•"/>
              <a:defRPr/>
            </a:pPr>
            <a:r>
              <a:rPr lang="pl-PL" u="sng" dirty="0">
                <a:solidFill>
                  <a:prstClr val="black"/>
                </a:solidFill>
              </a:rPr>
              <a:t>badania przemysłowe</a:t>
            </a:r>
            <a:r>
              <a:rPr lang="pl-PL" dirty="0">
                <a:solidFill>
                  <a:prstClr val="black"/>
                </a:solidFill>
              </a:rPr>
              <a:t> </a:t>
            </a:r>
            <a:r>
              <a:rPr lang="pl-PL" dirty="0" smtClean="0">
                <a:solidFill>
                  <a:prstClr val="black"/>
                </a:solidFill>
              </a:rPr>
              <a:t>- </a:t>
            </a:r>
            <a:r>
              <a:rPr lang="pl-PL" dirty="0">
                <a:solidFill>
                  <a:prstClr val="black"/>
                </a:solidFill>
              </a:rPr>
              <a:t>badania planowane lub badania krytyczne mające na celu zdobycie nowej wiedzy oraz umiejętności celem opracowania nowych produktów, procesów lub usług, lub też wprowadzenia znaczących ulepszeń do istniejących produktów, procesów lub usług. Uwzględniają one tworzenie elementów składowych systemów złożonych i mogą obejmować budowę prototypów w środowisku laboratoryjnym lub środowisku interfejsu symulującego istniejące systemy, a także linii pilotażowych, kiedy są one konieczne do badań przemysłowych, a zwłaszcza uzyskania dowodu w przypadku technologii generycznych.</a:t>
            </a:r>
          </a:p>
          <a:p>
            <a:pPr marL="266700" algn="just" fontAlgn="base">
              <a:spcBef>
                <a:spcPct val="0"/>
              </a:spcBef>
              <a:spcAft>
                <a:spcPct val="0"/>
              </a:spcAft>
              <a:defRPr/>
            </a:pPr>
            <a:endParaRPr lang="pl-PL" sz="600" dirty="0" smtClean="0">
              <a:solidFill>
                <a:prstClr val="black"/>
              </a:solidFill>
            </a:endParaRPr>
          </a:p>
          <a:p>
            <a:pPr marL="266700" algn="just" fontAlgn="base">
              <a:spcBef>
                <a:spcPct val="0"/>
              </a:spcBef>
              <a:spcAft>
                <a:spcPct val="0"/>
              </a:spcAft>
              <a:defRPr/>
            </a:pPr>
            <a:r>
              <a:rPr lang="pl-PL" dirty="0" smtClean="0">
                <a:solidFill>
                  <a:prstClr val="black"/>
                </a:solidFill>
              </a:rPr>
              <a:t>W </a:t>
            </a:r>
            <a:r>
              <a:rPr lang="pl-PL" dirty="0">
                <a:solidFill>
                  <a:prstClr val="black"/>
                </a:solidFill>
              </a:rPr>
              <a:t>nomenklaturze Komisji Europejskiej: TRL 2-4.</a:t>
            </a:r>
          </a:p>
          <a:p>
            <a:pPr marL="285750" indent="-285750" fontAlgn="base">
              <a:spcBef>
                <a:spcPct val="0"/>
              </a:spcBef>
              <a:spcAft>
                <a:spcPct val="0"/>
              </a:spcAft>
              <a:buFont typeface="Arial" panose="020B0604020202020204" pitchFamily="34" charset="0"/>
              <a:buChar char="•"/>
              <a:defRPr/>
            </a:pPr>
            <a:endParaRPr lang="pl-PL" i="1" dirty="0">
              <a:solidFill>
                <a:prstClr val="black"/>
              </a:solidFill>
              <a:latin typeface="Arial" charset="0"/>
            </a:endParaRPr>
          </a:p>
        </p:txBody>
      </p:sp>
    </p:spTree>
    <p:extLst>
      <p:ext uri="{BB962C8B-B14F-4D97-AF65-F5344CB8AC3E}">
        <p14:creationId xmlns:p14="http://schemas.microsoft.com/office/powerpoint/2010/main" val="448654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0825" y="1170599"/>
            <a:ext cx="8713788" cy="4924425"/>
          </a:xfrm>
          <a:prstGeom prst="rect">
            <a:avLst/>
          </a:prstGeom>
          <a:noFill/>
        </p:spPr>
        <p:txBody>
          <a:bodyPr>
            <a:spAutoFit/>
          </a:bodyPr>
          <a:lstStyle/>
          <a:p>
            <a:pPr marL="285750" indent="-285750" algn="just" fontAlgn="base">
              <a:spcBef>
                <a:spcPct val="0"/>
              </a:spcBef>
              <a:spcAft>
                <a:spcPct val="0"/>
              </a:spcAft>
              <a:buFont typeface="Arial" panose="020B0604020202020204" pitchFamily="34" charset="0"/>
              <a:buChar char="•"/>
              <a:defRPr/>
            </a:pPr>
            <a:r>
              <a:rPr lang="pl-PL" sz="1600" dirty="0">
                <a:solidFill>
                  <a:prstClr val="black"/>
                </a:solidFill>
              </a:rPr>
              <a:t>eksperymentalne prace rozwojowe – zdobywanie, łączenie, kształtowanie i wykorzystywanie dostępnej aktualnie wiedzy i umiejętności z dziedziny nauki, technologii i biznesu oraz innej stosownej wiedzy i umiejętności w celu opracowywania nowych lub ulepszonych produktów, procesów lub usług. Mogą one także obejmować na przykład czynności mające na celu pojęciowe definiowanie, planowanie oraz dokumentowanie nowych produktów, procesów i usług.</a:t>
            </a:r>
          </a:p>
          <a:p>
            <a:pPr marL="266700" algn="just" fontAlgn="base">
              <a:spcBef>
                <a:spcPct val="0"/>
              </a:spcBef>
              <a:spcAft>
                <a:spcPct val="0"/>
              </a:spcAft>
              <a:defRPr/>
            </a:pPr>
            <a:endParaRPr lang="pl-PL" sz="400" dirty="0" smtClean="0">
              <a:solidFill>
                <a:prstClr val="black"/>
              </a:solidFill>
            </a:endParaRPr>
          </a:p>
          <a:p>
            <a:pPr marL="266700" algn="just" fontAlgn="base">
              <a:spcBef>
                <a:spcPct val="0"/>
              </a:spcBef>
              <a:spcAft>
                <a:spcPct val="0"/>
              </a:spcAft>
              <a:defRPr/>
            </a:pPr>
            <a:r>
              <a:rPr lang="pl-PL" sz="1600" dirty="0" smtClean="0">
                <a:solidFill>
                  <a:prstClr val="black"/>
                </a:solidFill>
              </a:rPr>
              <a:t>Eksperymentalne </a:t>
            </a:r>
            <a:r>
              <a:rPr lang="pl-PL" sz="1600" dirty="0">
                <a:solidFill>
                  <a:prstClr val="black"/>
                </a:solidFill>
              </a:rPr>
              <a:t>prace rozwojowe mogą obejmować opracowanie prototypów, demonstracje, opracowanie projektów pilotażowych, testowanie i walidację nowych lub ulepszonych produktów, procesów lub usług w otoczeniu stanowiącym model warunków rzeczywistego funkcjonowania, których głównym celem jest dalsze udoskonalenie techniczne produktów, procesów lub usług, których ostateczny kształt zasadniczo nie jest jeszcze określony. Mogą obejmować opracowanie prototypów i projektów pilotażowych, które można wykorzystać do celów komercyjnych, w przypadku gdy prototyp lub projekt pilotażowy z konieczności jest produktem końcowym do wykorzystania do celów komercyjnych, a jego produkcja jest zbyt kosztowna, aby służył on jedynie do demonstracji i walidacji.</a:t>
            </a:r>
          </a:p>
          <a:p>
            <a:pPr marL="266700" algn="just" fontAlgn="base">
              <a:spcBef>
                <a:spcPct val="0"/>
              </a:spcBef>
              <a:spcAft>
                <a:spcPct val="0"/>
              </a:spcAft>
              <a:defRPr/>
            </a:pPr>
            <a:endParaRPr lang="pl-PL" sz="400" dirty="0" smtClean="0">
              <a:solidFill>
                <a:prstClr val="black"/>
              </a:solidFill>
            </a:endParaRPr>
          </a:p>
          <a:p>
            <a:pPr marL="266700" algn="just" fontAlgn="base">
              <a:spcBef>
                <a:spcPct val="0"/>
              </a:spcBef>
              <a:spcAft>
                <a:spcPct val="0"/>
              </a:spcAft>
              <a:defRPr/>
            </a:pPr>
            <a:r>
              <a:rPr lang="pl-PL" sz="1600" dirty="0" smtClean="0">
                <a:solidFill>
                  <a:prstClr val="black"/>
                </a:solidFill>
              </a:rPr>
              <a:t>Eksperymentalne </a:t>
            </a:r>
            <a:r>
              <a:rPr lang="pl-PL" sz="1600" dirty="0">
                <a:solidFill>
                  <a:prstClr val="black"/>
                </a:solidFill>
              </a:rPr>
              <a:t>prace rozwojowe nie obejmują rutynowych i okresowych zmian wprowadzanych do istniejących produktów, linii produkcyjnych, procesów wytwórczych, usług oraz innych operacji w toku, nawet jeśli takie zmiany mają charakter </a:t>
            </a:r>
            <a:r>
              <a:rPr lang="pl-PL" dirty="0">
                <a:solidFill>
                  <a:prstClr val="black"/>
                </a:solidFill>
              </a:rPr>
              <a:t>ulepszeń.</a:t>
            </a:r>
          </a:p>
          <a:p>
            <a:pPr fontAlgn="base">
              <a:spcBef>
                <a:spcPct val="0"/>
              </a:spcBef>
              <a:spcAft>
                <a:spcPct val="0"/>
              </a:spcAft>
              <a:defRPr/>
            </a:pPr>
            <a:endParaRPr lang="pl-PL" sz="1000" dirty="0">
              <a:solidFill>
                <a:prstClr val="black"/>
              </a:solidFill>
            </a:endParaRPr>
          </a:p>
          <a:p>
            <a:pPr marL="266700" fontAlgn="base">
              <a:spcBef>
                <a:spcPct val="0"/>
              </a:spcBef>
              <a:spcAft>
                <a:spcPct val="0"/>
              </a:spcAft>
              <a:defRPr/>
            </a:pPr>
            <a:r>
              <a:rPr lang="pl-PL" sz="1600" dirty="0">
                <a:solidFill>
                  <a:prstClr val="black"/>
                </a:solidFill>
              </a:rPr>
              <a:t>W nomenklaturze Komisji Europejskiej: TRL 5-8.</a:t>
            </a:r>
          </a:p>
        </p:txBody>
      </p:sp>
    </p:spTree>
    <p:extLst>
      <p:ext uri="{BB962C8B-B14F-4D97-AF65-F5344CB8AC3E}">
        <p14:creationId xmlns:p14="http://schemas.microsoft.com/office/powerpoint/2010/main" val="330243224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4977" y="1487120"/>
            <a:ext cx="8669215" cy="1323975"/>
          </a:xfrm>
          <a:prstGeom prst="rect">
            <a:avLst/>
          </a:prstGeom>
          <a:noFill/>
        </p:spPr>
        <p:txBody>
          <a:bodyPr wrap="square">
            <a:spAutoFit/>
          </a:bodyPr>
          <a:lstStyle/>
          <a:p>
            <a:pPr marL="285750" indent="-285750" algn="just" fontAlgn="base">
              <a:spcBef>
                <a:spcPct val="0"/>
              </a:spcBef>
              <a:spcAft>
                <a:spcPct val="0"/>
              </a:spcAft>
              <a:buFont typeface="Arial" panose="020B0604020202020204" pitchFamily="34" charset="0"/>
              <a:buChar char="•"/>
              <a:defRPr/>
            </a:pPr>
            <a:r>
              <a:rPr lang="pl-PL" sz="2000" dirty="0">
                <a:solidFill>
                  <a:prstClr val="black"/>
                </a:solidFill>
              </a:rPr>
              <a:t>opracowanie studium wykonalności </a:t>
            </a:r>
            <a:r>
              <a:rPr lang="pl-PL" sz="2000" dirty="0" smtClean="0">
                <a:solidFill>
                  <a:prstClr val="black"/>
                </a:solidFill>
              </a:rPr>
              <a:t>- </a:t>
            </a:r>
            <a:r>
              <a:rPr lang="pl-PL" sz="2000" dirty="0">
                <a:solidFill>
                  <a:prstClr val="black"/>
                </a:solidFill>
              </a:rPr>
              <a:t>ocena i analiza potencjału projektu, która ma wesprzeć proces decyzyjny poprzez obiektywne i racjonalne określenie jego mocnych i słabych stron oraz możliwości i zagrożeń z nim związanych, zasobów, jakie będą niezbędne do realizacji projektu, oraz ocenę szans jego powodzenia.</a:t>
            </a:r>
          </a:p>
        </p:txBody>
      </p:sp>
    </p:spTree>
    <p:extLst>
      <p:ext uri="{BB962C8B-B14F-4D97-AF65-F5344CB8AC3E}">
        <p14:creationId xmlns:p14="http://schemas.microsoft.com/office/powerpoint/2010/main" val="56795844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07950" y="1196975"/>
            <a:ext cx="9036050" cy="5046663"/>
          </a:xfrm>
          <a:prstGeom prst="rect">
            <a:avLst/>
          </a:prstGeom>
          <a:noFill/>
        </p:spPr>
        <p:txBody>
          <a:bodyPr>
            <a:spAutoFit/>
          </a:bodyPr>
          <a:lstStyle/>
          <a:p>
            <a:pPr algn="just" fontAlgn="base">
              <a:spcBef>
                <a:spcPct val="0"/>
              </a:spcBef>
              <a:spcAft>
                <a:spcPct val="0"/>
              </a:spcAft>
              <a:defRPr/>
            </a:pPr>
            <a:r>
              <a:rPr lang="pl-PL" sz="1600" dirty="0">
                <a:solidFill>
                  <a:prstClr val="black"/>
                </a:solidFill>
              </a:rPr>
              <a:t>Koszty kwalifikowalne przypisuje się do konkretnej kategorii działalności badawczo-rozwojowej. Obejmują one:</a:t>
            </a:r>
          </a:p>
          <a:p>
            <a:pPr marL="285750" indent="-285750" algn="just" fontAlgn="base">
              <a:spcBef>
                <a:spcPct val="0"/>
              </a:spcBef>
              <a:spcAft>
                <a:spcPct val="0"/>
              </a:spcAft>
              <a:buFont typeface="Arial" panose="020B0604020202020204" pitchFamily="34" charset="0"/>
              <a:buChar char="•"/>
              <a:defRPr/>
            </a:pPr>
            <a:r>
              <a:rPr lang="pl-PL" sz="1600" dirty="0">
                <a:solidFill>
                  <a:prstClr val="black"/>
                </a:solidFill>
              </a:rPr>
              <a:t>koszty personelu: badaczy, techników i pozostałych pracowników pomocniczych w zakresie, w jakim są oni zatrudnieni przy danym projekcie;</a:t>
            </a:r>
          </a:p>
          <a:p>
            <a:pPr marL="285750" indent="-285750" algn="just" fontAlgn="base">
              <a:spcBef>
                <a:spcPct val="0"/>
              </a:spcBef>
              <a:spcAft>
                <a:spcPct val="0"/>
              </a:spcAft>
              <a:buFont typeface="Arial" panose="020B0604020202020204" pitchFamily="34" charset="0"/>
              <a:buChar char="•"/>
              <a:defRPr/>
            </a:pPr>
            <a:r>
              <a:rPr lang="pl-PL" sz="1600" dirty="0">
                <a:solidFill>
                  <a:prstClr val="black"/>
                </a:solidFill>
              </a:rPr>
              <a:t>koszty aparatury i sprzętu w zakresie i przez okres, w jakim są one wykorzystywane na potrzeby projektu. Jeśli aparatura i sprzęt nie są wykorzystywane na potrzeby projektu przez cały okres ich użytkowania, za koszty kwalifikowalne uznaje się tylko koszty amortyzacji odpowiadające okresowi realizacji projektu obliczone na podstawie powszechnie przyjętych zasad rachunkowości;</a:t>
            </a:r>
          </a:p>
          <a:p>
            <a:pPr marL="285750" indent="-285750" algn="just" fontAlgn="base">
              <a:spcBef>
                <a:spcPct val="0"/>
              </a:spcBef>
              <a:spcAft>
                <a:spcPct val="0"/>
              </a:spcAft>
              <a:buFont typeface="Arial" panose="020B0604020202020204" pitchFamily="34" charset="0"/>
              <a:buChar char="•"/>
              <a:defRPr/>
            </a:pPr>
            <a:r>
              <a:rPr lang="pl-PL" sz="1600" dirty="0">
                <a:solidFill>
                  <a:prstClr val="black"/>
                </a:solidFill>
              </a:rPr>
              <a:t>koszty budynków i gruntów w zakresie i przez okres, w jakim są one wykorzystywane na potrzeby projektu. Jeżeli chodzi o budynki, za koszty kwalifikowalne uznaje się tylko koszty amortyzacji odpowiadające okresowi realizacji projektu obliczone na podstawie powszechnie przyjętych zasad rachunkowości. W przypadku gruntów kosztami kwalifikowalnymi są koszty przekazania na zasadach handlowych lub faktycznie poniesione koszty kapitałowe;</a:t>
            </a:r>
          </a:p>
          <a:p>
            <a:pPr marL="285750" indent="-285750" algn="just" fontAlgn="base">
              <a:spcBef>
                <a:spcPct val="0"/>
              </a:spcBef>
              <a:spcAft>
                <a:spcPct val="0"/>
              </a:spcAft>
              <a:buFont typeface="Arial" panose="020B0604020202020204" pitchFamily="34" charset="0"/>
              <a:buChar char="•"/>
              <a:defRPr/>
            </a:pPr>
            <a:r>
              <a:rPr lang="pl-PL" sz="1600" dirty="0">
                <a:solidFill>
                  <a:prstClr val="black"/>
                </a:solidFill>
              </a:rPr>
              <a:t>koszty badań wykonywanych na podstawie umowy, wiedzy i patentów zakupionych lub użytkowanych na podstawie licencji udzielonej przez źródła zewnętrzne na warunkach pełnej konkurencji oraz koszty doradztwa i równorzędnych usług wykorzystywanych wyłącznie na potrzeby projektu;</a:t>
            </a:r>
          </a:p>
          <a:p>
            <a:pPr marL="285750" indent="-285750" algn="just" fontAlgn="base">
              <a:spcBef>
                <a:spcPct val="0"/>
              </a:spcBef>
              <a:spcAft>
                <a:spcPct val="0"/>
              </a:spcAft>
              <a:buFont typeface="Arial" panose="020B0604020202020204" pitchFamily="34" charset="0"/>
              <a:buChar char="•"/>
              <a:defRPr/>
            </a:pPr>
            <a:r>
              <a:rPr lang="pl-PL" sz="1600" dirty="0">
                <a:solidFill>
                  <a:prstClr val="black"/>
                </a:solidFill>
              </a:rPr>
              <a:t>dodatkowe koszty ogólne i inne koszty operacyjne, w tym koszty materiałów, dostaw i podobnych produktów, ponoszone bezpośrednio w wyniku realizacji projektu</a:t>
            </a:r>
          </a:p>
          <a:p>
            <a:pPr marL="285750" indent="-285750" algn="just" fontAlgn="base">
              <a:spcBef>
                <a:spcPct val="0"/>
              </a:spcBef>
              <a:spcAft>
                <a:spcPct val="0"/>
              </a:spcAft>
              <a:buFont typeface="Arial" panose="020B0604020202020204" pitchFamily="34" charset="0"/>
              <a:buChar char="•"/>
              <a:defRPr/>
            </a:pPr>
            <a:r>
              <a:rPr lang="pl-PL" sz="1600" dirty="0">
                <a:solidFill>
                  <a:prstClr val="black"/>
                </a:solidFill>
              </a:rPr>
              <a:t>w przypadku studium wykonalności </a:t>
            </a:r>
            <a:r>
              <a:rPr lang="pl-PL" sz="1600" dirty="0" smtClean="0">
                <a:solidFill>
                  <a:prstClr val="black"/>
                </a:solidFill>
              </a:rPr>
              <a:t>- </a:t>
            </a:r>
            <a:r>
              <a:rPr lang="pl-PL" sz="1600" dirty="0">
                <a:solidFill>
                  <a:prstClr val="black"/>
                </a:solidFill>
              </a:rPr>
              <a:t>koszty jego realizacji.</a:t>
            </a:r>
          </a:p>
          <a:p>
            <a:pPr fontAlgn="base">
              <a:spcBef>
                <a:spcPct val="0"/>
              </a:spcBef>
              <a:spcAft>
                <a:spcPct val="0"/>
              </a:spcAft>
              <a:defRPr/>
            </a:pPr>
            <a:endParaRPr lang="pl-PL" i="1" dirty="0">
              <a:solidFill>
                <a:prstClr val="black"/>
              </a:solidFill>
              <a:latin typeface="Arial" charset="0"/>
            </a:endParaRPr>
          </a:p>
        </p:txBody>
      </p:sp>
    </p:spTree>
    <p:extLst>
      <p:ext uri="{BB962C8B-B14F-4D97-AF65-F5344CB8AC3E}">
        <p14:creationId xmlns:p14="http://schemas.microsoft.com/office/powerpoint/2010/main" val="3613970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3082</TotalTime>
  <Words>7490</Words>
  <Application>Microsoft Office PowerPoint</Application>
  <PresentationFormat>Pokaz na ekranie (4:3)</PresentationFormat>
  <Paragraphs>1062</Paragraphs>
  <Slides>143</Slides>
  <Notes>3</Notes>
  <HiddenSlides>0</HiddenSlides>
  <MMClips>0</MMClips>
  <ScaleCrop>false</ScaleCrop>
  <HeadingPairs>
    <vt:vector size="4" baseType="variant">
      <vt:variant>
        <vt:lpstr>Motyw</vt:lpstr>
      </vt:variant>
      <vt:variant>
        <vt:i4>3</vt:i4>
      </vt:variant>
      <vt:variant>
        <vt:lpstr>Tytuły slajdów</vt:lpstr>
      </vt:variant>
      <vt:variant>
        <vt:i4>143</vt:i4>
      </vt:variant>
    </vt:vector>
  </HeadingPairs>
  <TitlesOfParts>
    <vt:vector size="146" baseType="lpstr">
      <vt:lpstr>Office Theme</vt:lpstr>
      <vt:lpstr>Projekt niestandardowy</vt:lpstr>
      <vt:lpstr>1_Projekt niestandardowy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Acer</dc:creator>
  <cp:lastModifiedBy>DPR - Ciupak Kamil</cp:lastModifiedBy>
  <cp:revision>344</cp:revision>
  <cp:lastPrinted>2015-11-25T11:20:00Z</cp:lastPrinted>
  <dcterms:modified xsi:type="dcterms:W3CDTF">2015-12-03T09:34:45Z</dcterms:modified>
</cp:coreProperties>
</file>