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392" r:id="rId3"/>
    <p:sldId id="395" r:id="rId4"/>
    <p:sldId id="396" r:id="rId5"/>
    <p:sldId id="397" r:id="rId6"/>
    <p:sldId id="401" r:id="rId7"/>
    <p:sldId id="398" r:id="rId8"/>
    <p:sldId id="402" r:id="rId9"/>
    <p:sldId id="404" r:id="rId10"/>
    <p:sldId id="403" r:id="rId11"/>
    <p:sldId id="405" r:id="rId12"/>
    <p:sldId id="399" r:id="rId13"/>
    <p:sldId id="337" r:id="rId14"/>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99"/>
    <a:srgbClr val="006600"/>
    <a:srgbClr val="000099"/>
    <a:srgbClr val="33CC33"/>
    <a:srgbClr val="336699"/>
    <a:srgbClr val="FFFF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78" autoAdjust="0"/>
    <p:restoredTop sz="94660"/>
  </p:normalViewPr>
  <p:slideViewPr>
    <p:cSldViewPr>
      <p:cViewPr varScale="1">
        <p:scale>
          <a:sx n="99" d="100"/>
          <a:sy n="99" d="100"/>
        </p:scale>
        <p:origin x="-55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13</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520280"/>
          </a:xfrm>
        </p:spPr>
        <p:txBody>
          <a:bodyPr/>
          <a:lstStyle/>
          <a:p>
            <a:r>
              <a:rPr lang="pl-PL" altLang="pl-PL" sz="3200" b="1" i="1" kern="1200" dirty="0" smtClean="0">
                <a:solidFill>
                  <a:schemeClr val="bg1"/>
                </a:solidFill>
                <a:latin typeface="Calibri" panose="020F0502020204030204" pitchFamily="34" charset="0"/>
                <a:ea typeface="+mn-ea"/>
                <a:cs typeface="Arial" charset="0"/>
              </a:rPr>
              <a:t>POMOC PUBLICZNA</a:t>
            </a:r>
            <a:br>
              <a:rPr lang="pl-PL" altLang="pl-PL" sz="3200" b="1" i="1" kern="1200" dirty="0" smtClean="0">
                <a:solidFill>
                  <a:schemeClr val="bg1"/>
                </a:solidFill>
                <a:latin typeface="Calibri" panose="020F0502020204030204" pitchFamily="34" charset="0"/>
                <a:ea typeface="+mn-ea"/>
                <a:cs typeface="Arial" charset="0"/>
              </a:rPr>
            </a:br>
            <a:r>
              <a:rPr lang="pl-PL" altLang="pl-PL" sz="3200" b="1" i="1" kern="1200" dirty="0" smtClean="0">
                <a:solidFill>
                  <a:schemeClr val="bg1"/>
                </a:solidFill>
                <a:latin typeface="Calibri" panose="020F0502020204030204" pitchFamily="34" charset="0"/>
                <a:ea typeface="+mn-ea"/>
                <a:cs typeface="Arial" charset="0"/>
              </a:rPr>
              <a:t>w działaniu 8.3 RPO WP 2014-2020</a:t>
            </a:r>
            <a:br>
              <a:rPr lang="pl-PL" altLang="pl-PL" sz="3200" b="1" i="1" kern="1200" dirty="0" smtClean="0">
                <a:solidFill>
                  <a:schemeClr val="bg1"/>
                </a:solidFill>
                <a:latin typeface="Calibri" panose="020F0502020204030204" pitchFamily="34" charset="0"/>
                <a:ea typeface="+mn-ea"/>
                <a:cs typeface="Arial" charset="0"/>
              </a:rPr>
            </a:br>
            <a:r>
              <a:rPr lang="pl-PL" altLang="pl-PL" sz="3200" b="1" i="1" kern="1200" dirty="0" smtClean="0">
                <a:solidFill>
                  <a:schemeClr val="bg1"/>
                </a:solidFill>
                <a:latin typeface="Calibri" panose="020F0502020204030204" pitchFamily="34" charset="0"/>
                <a:ea typeface="+mn-ea"/>
                <a:cs typeface="Arial" charset="0"/>
              </a:rPr>
              <a:t>Materialne i niematerialne dziedzictwo kulturowe</a:t>
            </a:r>
            <a:br>
              <a:rPr lang="pl-PL" altLang="pl-PL" sz="3200" b="1" i="1" kern="1200" dirty="0" smtClean="0">
                <a:solidFill>
                  <a:schemeClr val="bg1"/>
                </a:solidFill>
                <a:latin typeface="Calibri" panose="020F0502020204030204" pitchFamily="34" charset="0"/>
                <a:ea typeface="+mn-ea"/>
                <a:cs typeface="Arial" charset="0"/>
              </a:rPr>
            </a:b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2779984" y="4933109"/>
            <a:ext cx="352372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19 października 2015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457200" y="980728"/>
            <a:ext cx="8229600" cy="5145435"/>
          </a:xfrm>
        </p:spPr>
        <p:txBody>
          <a:bodyPr/>
          <a:lstStyle/>
          <a:p>
            <a:pPr marL="0" indent="0" algn="just">
              <a:lnSpc>
                <a:spcPct val="80000"/>
              </a:lnSpc>
              <a:buFont typeface="Arial" pitchFamily="34" charset="0"/>
              <a:buNone/>
            </a:pPr>
            <a:r>
              <a:rPr lang="pl-PL" altLang="pl-PL" sz="1600" u="sng" dirty="0" smtClean="0">
                <a:latin typeface="Calibri" panose="020F0502020204030204" pitchFamily="34" charset="0"/>
              </a:rPr>
              <a:t>Koszty kwalifikowane:</a:t>
            </a:r>
          </a:p>
          <a:p>
            <a:pPr marL="0" indent="0" algn="just">
              <a:lnSpc>
                <a:spcPct val="80000"/>
              </a:lnSpc>
              <a:buFont typeface="Arial" pitchFamily="34" charset="0"/>
              <a:buNone/>
            </a:pPr>
            <a:endParaRPr lang="pl-PL" altLang="pl-PL" sz="1600" dirty="0">
              <a:latin typeface="Calibri" panose="020F0502020204030204" pitchFamily="34" charset="0"/>
            </a:endParaRPr>
          </a:p>
          <a:p>
            <a:pPr marL="0" indent="0" algn="just">
              <a:lnSpc>
                <a:spcPct val="80000"/>
              </a:lnSpc>
              <a:buFont typeface="Arial" pitchFamily="34" charset="0"/>
              <a:buNone/>
            </a:pPr>
            <a:r>
              <a:rPr lang="pl-PL" altLang="pl-PL" sz="1600" dirty="0" smtClean="0">
                <a:latin typeface="Calibri" panose="020F0502020204030204" pitchFamily="34" charset="0"/>
              </a:rPr>
              <a:t>Koszty </a:t>
            </a:r>
            <a:r>
              <a:rPr lang="pl-PL" altLang="pl-PL" sz="1600" dirty="0">
                <a:latin typeface="Calibri" panose="020F0502020204030204" pitchFamily="34" charset="0"/>
              </a:rPr>
              <a:t>inwestycji w rzeczowe aktywa trwałe i wartości niematerialne i prawne </a:t>
            </a:r>
            <a:r>
              <a:rPr lang="pl-PL" altLang="pl-PL" sz="1600" b="1" dirty="0">
                <a:latin typeface="Calibri" panose="020F0502020204030204" pitchFamily="34" charset="0"/>
              </a:rPr>
              <a:t>związane </a:t>
            </a:r>
            <a:r>
              <a:rPr lang="pl-PL" altLang="pl-PL" sz="1600" b="1" dirty="0" smtClean="0">
                <a:latin typeface="Calibri" panose="020F0502020204030204" pitchFamily="34" charset="0"/>
              </a:rPr>
              <a:t/>
            </a:r>
            <a:br>
              <a:rPr lang="pl-PL" altLang="pl-PL" sz="1600" b="1" dirty="0" smtClean="0">
                <a:latin typeface="Calibri" panose="020F0502020204030204" pitchFamily="34" charset="0"/>
              </a:rPr>
            </a:br>
            <a:r>
              <a:rPr lang="pl-PL" altLang="pl-PL" sz="1600" b="1" dirty="0" smtClean="0">
                <a:latin typeface="Calibri" panose="020F0502020204030204" pitchFamily="34" charset="0"/>
              </a:rPr>
              <a:t>z </a:t>
            </a:r>
            <a:r>
              <a:rPr lang="pl-PL" altLang="pl-PL" sz="1600" b="1" dirty="0">
                <a:latin typeface="Calibri" panose="020F0502020204030204" pitchFamily="34" charset="0"/>
              </a:rPr>
              <a:t>budową nowej infrastruktury lub modernizacją infrastruktury istniejącej,</a:t>
            </a:r>
            <a:r>
              <a:rPr lang="pl-PL" altLang="pl-PL" sz="1600" dirty="0">
                <a:latin typeface="Calibri" panose="020F0502020204030204" pitchFamily="34" charset="0"/>
              </a:rPr>
              <a:t> w tym koszty:</a:t>
            </a:r>
          </a:p>
          <a:p>
            <a:pPr algn="just">
              <a:lnSpc>
                <a:spcPct val="80000"/>
              </a:lnSpc>
            </a:pPr>
            <a:r>
              <a:rPr lang="pl-PL" altLang="pl-PL" sz="1600" dirty="0">
                <a:latin typeface="Calibri" panose="020F0502020204030204" pitchFamily="34" charset="0"/>
              </a:rPr>
              <a:t>budowy, modernizacji, nabycia, konserwacji lub poprawy </a:t>
            </a:r>
            <a:r>
              <a:rPr lang="pl-PL" altLang="pl-PL" sz="1600" dirty="0" smtClean="0">
                <a:latin typeface="Calibri" panose="020F0502020204030204" pitchFamily="34" charset="0"/>
              </a:rPr>
              <a:t>infrastruktury, </a:t>
            </a:r>
            <a:endParaRPr lang="pl-PL" altLang="pl-PL" sz="1600" dirty="0">
              <a:latin typeface="Calibri" panose="020F0502020204030204" pitchFamily="34" charset="0"/>
            </a:endParaRPr>
          </a:p>
          <a:p>
            <a:pPr marL="539750" lvl="1" indent="-184150" algn="just">
              <a:lnSpc>
                <a:spcPct val="80000"/>
              </a:lnSpc>
              <a:buFontTx/>
              <a:buChar char="-"/>
            </a:pPr>
            <a:r>
              <a:rPr lang="pl-PL" altLang="pl-PL" sz="1600" u="sng" dirty="0">
                <a:latin typeface="Calibri" panose="020F0502020204030204" pitchFamily="34" charset="0"/>
              </a:rPr>
              <a:t>pod warunkiem, że przynajmniej </a:t>
            </a:r>
            <a:r>
              <a:rPr lang="pl-PL" altLang="pl-PL" sz="1600" b="1" u="sng" dirty="0">
                <a:latin typeface="Calibri" panose="020F0502020204030204" pitchFamily="34" charset="0"/>
              </a:rPr>
              <a:t>80% czasu lub przestrzeni tej infrastruktury</a:t>
            </a:r>
            <a:r>
              <a:rPr lang="pl-PL" altLang="pl-PL" sz="1600" u="sng" dirty="0">
                <a:latin typeface="Calibri" panose="020F0502020204030204" pitchFamily="34" charset="0"/>
              </a:rPr>
              <a:t> będzie wykorzystywane do celów związanych z </a:t>
            </a:r>
            <a:r>
              <a:rPr lang="pl-PL" altLang="pl-PL" sz="1600" u="sng" dirty="0" smtClean="0">
                <a:latin typeface="Calibri" panose="020F0502020204030204" pitchFamily="34" charset="0"/>
              </a:rPr>
              <a:t>kulturą,</a:t>
            </a:r>
          </a:p>
          <a:p>
            <a:pPr algn="just"/>
            <a:r>
              <a:rPr lang="pl-PL" sz="1600" dirty="0">
                <a:latin typeface="Calibri" panose="020F0502020204030204" pitchFamily="34" charset="0"/>
              </a:rPr>
              <a:t>koszty nabycia, w tym leasingu, przekazania własności lub fizycznej relokacji dziedzictwa </a:t>
            </a:r>
            <a:r>
              <a:rPr lang="pl-PL" sz="1600" dirty="0" smtClean="0">
                <a:latin typeface="Calibri" panose="020F0502020204030204" pitchFamily="34" charset="0"/>
              </a:rPr>
              <a:t>kulturowego,</a:t>
            </a:r>
            <a:endParaRPr lang="pl-PL" sz="1600" dirty="0">
              <a:latin typeface="Calibri" panose="020F0502020204030204" pitchFamily="34" charset="0"/>
            </a:endParaRPr>
          </a:p>
          <a:p>
            <a:pPr algn="just"/>
            <a:r>
              <a:rPr lang="pl-PL" sz="1600" dirty="0" smtClean="0">
                <a:latin typeface="Calibri" panose="020F0502020204030204" pitchFamily="34" charset="0"/>
              </a:rPr>
              <a:t>koszty </a:t>
            </a:r>
            <a:r>
              <a:rPr lang="pl-PL" sz="1600" dirty="0">
                <a:latin typeface="Calibri" panose="020F0502020204030204" pitchFamily="34" charset="0"/>
              </a:rPr>
              <a:t>zabezpieczenia, ochrony, renowacji i odnowy materialnych i niematerialnych zasobów dziedzictwa kulturowego, w tym dodatkowe koszty przechowywania w odpowiednich warunkach, specjalnych narzędzi, materiałów oraz koszty dokumentacji, badań, digitalizacji </a:t>
            </a:r>
            <a:r>
              <a:rPr lang="pl-PL" sz="1600" dirty="0">
                <a:latin typeface="Calibri" panose="020F0502020204030204" pitchFamily="34" charset="0"/>
              </a:rPr>
              <a:t/>
            </a:r>
            <a:br>
              <a:rPr lang="pl-PL" sz="1600" dirty="0">
                <a:latin typeface="Calibri" panose="020F0502020204030204" pitchFamily="34" charset="0"/>
              </a:rPr>
            </a:br>
            <a:r>
              <a:rPr lang="pl-PL" sz="1600" dirty="0" smtClean="0">
                <a:latin typeface="Calibri" panose="020F0502020204030204" pitchFamily="34" charset="0"/>
              </a:rPr>
              <a:t>i </a:t>
            </a:r>
            <a:r>
              <a:rPr lang="pl-PL" sz="1600" dirty="0" smtClean="0">
                <a:latin typeface="Calibri" panose="020F0502020204030204" pitchFamily="34" charset="0"/>
              </a:rPr>
              <a:t>publikacji,</a:t>
            </a:r>
            <a:endParaRPr lang="pl-PL" sz="1600" dirty="0">
              <a:latin typeface="Calibri" panose="020F0502020204030204" pitchFamily="34" charset="0"/>
            </a:endParaRPr>
          </a:p>
          <a:p>
            <a:pPr algn="just"/>
            <a:r>
              <a:rPr lang="pl-PL" sz="1600" dirty="0" smtClean="0">
                <a:latin typeface="Calibri" panose="020F0502020204030204" pitchFamily="34" charset="0"/>
              </a:rPr>
              <a:t>koszty </a:t>
            </a:r>
            <a:r>
              <a:rPr lang="pl-PL" sz="1600" dirty="0">
                <a:latin typeface="Calibri" panose="020F0502020204030204" pitchFamily="34" charset="0"/>
              </a:rPr>
              <a:t>poprawy dostępu do dziedzictwa kulturowego, w tym koszty digitalizacji i innych nowych technologii, koszty poprawy dostępu dla osób o specjalnych potrzebach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a:t>
            </a:r>
            <a:r>
              <a:rPr lang="pl-PL" sz="1600" dirty="0">
                <a:latin typeface="Calibri" panose="020F0502020204030204" pitchFamily="34" charset="0"/>
              </a:rPr>
              <a:t>w szczególności rampy i windy dla niepełnosprawnych, objaśnienia w języku Braille'a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i </a:t>
            </a:r>
            <a:r>
              <a:rPr lang="pl-PL" sz="1600" dirty="0">
                <a:latin typeface="Calibri" panose="020F0502020204030204" pitchFamily="34" charset="0"/>
              </a:rPr>
              <a:t>eksponaty dotykowe w muzeach) oraz promowania różnorodności kulturowej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w </a:t>
            </a:r>
            <a:r>
              <a:rPr lang="pl-PL" sz="1600" dirty="0">
                <a:latin typeface="Calibri" panose="020F0502020204030204" pitchFamily="34" charset="0"/>
              </a:rPr>
              <a:t>odniesieniu do prezentacji, programów i </a:t>
            </a:r>
            <a:r>
              <a:rPr lang="pl-PL" sz="1600" dirty="0" smtClean="0">
                <a:latin typeface="Calibri" panose="020F0502020204030204" pitchFamily="34" charset="0"/>
              </a:rPr>
              <a:t>odwiedzających,</a:t>
            </a:r>
            <a:endParaRPr lang="pl-PL" sz="1600" dirty="0">
              <a:latin typeface="Calibri" panose="020F0502020204030204" pitchFamily="34" charset="0"/>
            </a:endParaRPr>
          </a:p>
          <a:p>
            <a:pPr algn="just"/>
            <a:r>
              <a:rPr lang="pl-PL" sz="1600" dirty="0" smtClean="0">
                <a:latin typeface="Calibri" panose="020F0502020204030204" pitchFamily="34" charset="0"/>
              </a:rPr>
              <a:t>koszty </a:t>
            </a:r>
            <a:r>
              <a:rPr lang="pl-PL" sz="1600" dirty="0">
                <a:latin typeface="Calibri" panose="020F0502020204030204" pitchFamily="34" charset="0"/>
              </a:rPr>
              <a:t>projektów i działań kulturalnych, programów współpracy i wymiany oraz dotacje,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w </a:t>
            </a:r>
            <a:r>
              <a:rPr lang="pl-PL" sz="1600" dirty="0">
                <a:latin typeface="Calibri" panose="020F0502020204030204" pitchFamily="34" charset="0"/>
              </a:rPr>
              <a:t>tym koszty procedur wyboru, promocji oraz koszty ponoszone bezpośrednio w wyniku </a:t>
            </a:r>
            <a:r>
              <a:rPr lang="pl-PL" sz="1600" dirty="0" smtClean="0">
                <a:latin typeface="Calibri" panose="020F0502020204030204" pitchFamily="34" charset="0"/>
              </a:rPr>
              <a:t>projektu.</a:t>
            </a:r>
            <a:endParaRPr lang="pl-PL" sz="1600" dirty="0">
              <a:latin typeface="Calibri" panose="020F0502020204030204" pitchFamily="34" charset="0"/>
            </a:endParaRPr>
          </a:p>
          <a:p>
            <a:pPr algn="just">
              <a:lnSpc>
                <a:spcPct val="80000"/>
              </a:lnSpc>
            </a:pPr>
            <a:endParaRPr lang="pl-PL" altLang="pl-PL" sz="2400" u="sng" dirty="0" smtClean="0">
              <a:latin typeface="Calibri" panose="020F0502020204030204" pitchFamily="34" charset="0"/>
            </a:endParaRPr>
          </a:p>
          <a:p>
            <a:pPr marL="0" lvl="1" indent="0" algn="just">
              <a:lnSpc>
                <a:spcPct val="80000"/>
              </a:lnSpc>
              <a:buNone/>
            </a:pPr>
            <a:endParaRPr lang="pl-PL" sz="2000" u="sng" dirty="0">
              <a:latin typeface="Calibri" panose="020F0502020204030204" pitchFamily="34" charset="0"/>
            </a:endParaRPr>
          </a:p>
          <a:p>
            <a:pPr marL="0" lvl="1" indent="0" algn="just">
              <a:lnSpc>
                <a:spcPct val="80000"/>
              </a:lnSpc>
              <a:buNone/>
            </a:pPr>
            <a:endParaRPr lang="pl-PL" sz="2000" i="1" u="sng" dirty="0" smtClean="0">
              <a:latin typeface="Calibri" panose="020F0502020204030204" pitchFamily="34" charset="0"/>
            </a:endParaRPr>
          </a:p>
          <a:p>
            <a:pPr lvl="1" algn="just">
              <a:lnSpc>
                <a:spcPct val="80000"/>
              </a:lnSpc>
              <a:buFontTx/>
              <a:buChar char="-"/>
            </a:pPr>
            <a:endParaRPr lang="pl-PL" altLang="pl-PL" sz="2000" u="sng" dirty="0">
              <a:latin typeface="Calibri" panose="020F0502020204030204" pitchFamily="34" charset="0"/>
            </a:endParaRPr>
          </a:p>
        </p:txBody>
      </p:sp>
    </p:spTree>
    <p:extLst>
      <p:ext uri="{BB962C8B-B14F-4D97-AF65-F5344CB8AC3E}">
        <p14:creationId xmlns:p14="http://schemas.microsoft.com/office/powerpoint/2010/main" val="3903817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p:txBody>
          <a:bodyPr/>
          <a:lstStyle/>
          <a:p>
            <a:pPr marL="0" lvl="1" indent="0">
              <a:buNone/>
            </a:pPr>
            <a:endParaRPr lang="pl-PL" sz="2000" dirty="0" smtClean="0">
              <a:latin typeface="Calibri" panose="020F0502020204030204" pitchFamily="34" charset="0"/>
            </a:endParaRPr>
          </a:p>
          <a:p>
            <a:pPr marL="0" lvl="1" indent="0">
              <a:buNone/>
            </a:pPr>
            <a:endParaRPr lang="pl-PL" sz="2000" dirty="0">
              <a:latin typeface="Calibri" panose="020F0502020204030204" pitchFamily="34" charset="0"/>
            </a:endParaRPr>
          </a:p>
          <a:p>
            <a:pPr marL="0" lvl="1" indent="0">
              <a:buNone/>
            </a:pPr>
            <a:endParaRPr lang="pl-PL" sz="2000" dirty="0" smtClean="0">
              <a:latin typeface="Calibri" panose="020F0502020204030204" pitchFamily="34" charset="0"/>
            </a:endParaRPr>
          </a:p>
          <a:p>
            <a:pPr marL="0" lvl="1" indent="0" algn="ctr">
              <a:buNone/>
            </a:pPr>
            <a:r>
              <a:rPr lang="pl-PL" sz="2000" dirty="0" smtClean="0">
                <a:latin typeface="Calibri" panose="020F0502020204030204" pitchFamily="34" charset="0"/>
              </a:rPr>
              <a:t>Pomoc </a:t>
            </a:r>
            <a:r>
              <a:rPr lang="pl-PL" sz="2000" dirty="0">
                <a:latin typeface="Calibri" panose="020F0502020204030204" pitchFamily="34" charset="0"/>
              </a:rPr>
              <a:t>dla prasy i magazynów, niezależnie od tego, czy są one publikowane </a:t>
            </a:r>
            <a:r>
              <a:rPr lang="pl-PL" sz="2000" dirty="0" smtClean="0">
                <a:latin typeface="Calibri" panose="020F0502020204030204" pitchFamily="34" charset="0"/>
              </a:rPr>
              <a:t/>
            </a:r>
            <a:br>
              <a:rPr lang="pl-PL" sz="2000" dirty="0" smtClean="0">
                <a:latin typeface="Calibri" panose="020F0502020204030204" pitchFamily="34" charset="0"/>
              </a:rPr>
            </a:br>
            <a:r>
              <a:rPr lang="pl-PL" sz="2000" dirty="0" smtClean="0">
                <a:latin typeface="Calibri" panose="020F0502020204030204" pitchFamily="34" charset="0"/>
              </a:rPr>
              <a:t>w </a:t>
            </a:r>
            <a:r>
              <a:rPr lang="pl-PL" sz="2000" dirty="0">
                <a:latin typeface="Calibri" panose="020F0502020204030204" pitchFamily="34" charset="0"/>
              </a:rPr>
              <a:t>wersji papierowej czy elektronicznej, nie kwalifikuje się do objęcia zakresem tego przeznaczenia pomocy.</a:t>
            </a:r>
          </a:p>
          <a:p>
            <a:endParaRPr lang="pl-PL" dirty="0"/>
          </a:p>
        </p:txBody>
      </p:sp>
    </p:spTree>
    <p:extLst>
      <p:ext uri="{BB962C8B-B14F-4D97-AF65-F5344CB8AC3E}">
        <p14:creationId xmlns:p14="http://schemas.microsoft.com/office/powerpoint/2010/main" val="2723651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81203" y="1412776"/>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285750" indent="-285750" algn="just">
              <a:buFont typeface="Arial" panose="020B0604020202020204" pitchFamily="34" charset="0"/>
              <a:buChar char="•"/>
            </a:pPr>
            <a:r>
              <a:rPr lang="pl-PL" sz="1700" dirty="0" smtClean="0">
                <a:latin typeface="Calibri" panose="020F0502020204030204" pitchFamily="34" charset="0"/>
              </a:rPr>
              <a:t>Kwota pomocy </a:t>
            </a:r>
            <a:r>
              <a:rPr lang="pl-PL" sz="1700" dirty="0">
                <a:latin typeface="Calibri" panose="020F0502020204030204" pitchFamily="34" charset="0"/>
              </a:rPr>
              <a:t>nie przekracza różnicy między kosztami kwalifikowalnymi a zyskiem operacyjnym z inwestycji. Zysk operacyjny odlicza się od kosztów kwalifikowalnych </a:t>
            </a:r>
            <a:r>
              <a:rPr lang="pl-PL" sz="1700" i="1" dirty="0">
                <a:latin typeface="Calibri" panose="020F0502020204030204" pitchFamily="34" charset="0"/>
              </a:rPr>
              <a:t>ex </a:t>
            </a:r>
            <a:r>
              <a:rPr lang="pl-PL" sz="1700" i="1" dirty="0" err="1">
                <a:latin typeface="Calibri" panose="020F0502020204030204" pitchFamily="34" charset="0"/>
              </a:rPr>
              <a:t>ante</a:t>
            </a:r>
            <a:r>
              <a:rPr lang="pl-PL" sz="1700" dirty="0">
                <a:latin typeface="Calibri" panose="020F0502020204030204" pitchFamily="34" charset="0"/>
              </a:rPr>
              <a:t>, na podstawie rozsądnych prognoz, albo przy użyciu mechanizmu wycofania. Operator infrastruktury ma prawo zatrzymać rozsądny zysk przez odnośny okres</a:t>
            </a:r>
            <a:r>
              <a:rPr lang="pl-PL" sz="1700" dirty="0" smtClean="0">
                <a:latin typeface="Calibri" panose="020F0502020204030204" pitchFamily="34" charset="0"/>
              </a:rPr>
              <a:t>.</a:t>
            </a:r>
          </a:p>
          <a:p>
            <a:pPr marL="285750" indent="-285750" algn="just">
              <a:buFont typeface="Arial" panose="020B0604020202020204" pitchFamily="34" charset="0"/>
              <a:buChar char="•"/>
            </a:pPr>
            <a:r>
              <a:rPr lang="pl-PL" sz="1700" dirty="0" smtClean="0">
                <a:latin typeface="Calibri" panose="020F0502020204030204" pitchFamily="34" charset="0"/>
              </a:rPr>
              <a:t>Zysk operacyjny </a:t>
            </a:r>
            <a:r>
              <a:rPr lang="pl-PL" sz="1700" dirty="0">
                <a:latin typeface="Calibri" panose="020F0502020204030204" pitchFamily="34" charset="0"/>
              </a:rPr>
              <a:t>oznacza różnicę między zdyskontowanymi dochodami </a:t>
            </a:r>
            <a:r>
              <a:rPr lang="pl-PL" sz="1700" dirty="0" smtClean="0">
                <a:latin typeface="Calibri" panose="020F0502020204030204" pitchFamily="34" charset="0"/>
              </a:rPr>
              <a:t/>
            </a:r>
            <a:br>
              <a:rPr lang="pl-PL" sz="1700" dirty="0" smtClean="0">
                <a:latin typeface="Calibri" panose="020F0502020204030204" pitchFamily="34" charset="0"/>
              </a:rPr>
            </a:br>
            <a:r>
              <a:rPr lang="pl-PL" sz="1700" dirty="0" smtClean="0">
                <a:latin typeface="Calibri" panose="020F0502020204030204" pitchFamily="34" charset="0"/>
              </a:rPr>
              <a:t>a </a:t>
            </a:r>
            <a:r>
              <a:rPr lang="pl-PL" sz="1700" dirty="0">
                <a:latin typeface="Calibri" panose="020F0502020204030204" pitchFamily="34" charset="0"/>
              </a:rPr>
              <a:t>zdyskontowanymi kosztami operacyjnymi w danym cyklu życia inwestycji, gdy różnica ta jest wartością dodatnią. Koszty operacyjne obejmują koszty, takie jak koszty personelu, materiałów, zakontraktowanych usług, komunikacji, energii, konserwacji, czynszu, administracji, lecz nie uwzględniają, do celów niniejszego rozporządzenia, kosztów amortyzacji i kosztów finansowania, jeśli zostały one objęte zakresem pomocy inwestycyjnej.</a:t>
            </a:r>
          </a:p>
          <a:p>
            <a:pPr marL="0" indent="0" algn="just">
              <a:buNone/>
            </a:pPr>
            <a:r>
              <a:rPr lang="pl-PL" sz="1700" i="1" dirty="0" smtClean="0">
                <a:latin typeface="Calibri" panose="020F0502020204030204" pitchFamily="34" charset="0"/>
              </a:rPr>
              <a:t>	Alternatywnie</a:t>
            </a:r>
            <a:r>
              <a:rPr lang="pl-PL" sz="1700" i="1" dirty="0">
                <a:latin typeface="Calibri" panose="020F0502020204030204" pitchFamily="34" charset="0"/>
              </a:rPr>
              <a:t>:</a:t>
            </a:r>
          </a:p>
          <a:p>
            <a:pPr marL="285750" indent="-285750" algn="just">
              <a:buFont typeface="Arial" panose="020B0604020202020204" pitchFamily="34" charset="0"/>
              <a:buChar char="•"/>
            </a:pPr>
            <a:r>
              <a:rPr lang="pl-PL" sz="1700" dirty="0">
                <a:latin typeface="Calibri" panose="020F0502020204030204" pitchFamily="34" charset="0"/>
              </a:rPr>
              <a:t>W przypadku pomocy nieprzekraczającej 1 mln EUR, maksymalną kwotę pomocy można ustalić na poziomie 80% kosztów kwalifikowalnych.</a:t>
            </a:r>
          </a:p>
          <a:p>
            <a:pPr marL="285750" indent="-285750" algn="just">
              <a:buFont typeface="Arial" panose="020B0604020202020204" pitchFamily="34" charset="0"/>
              <a:buChar char="•"/>
            </a:pPr>
            <a:r>
              <a:rPr lang="pl-PL" sz="1700" dirty="0">
                <a:latin typeface="Calibri" panose="020F0502020204030204" pitchFamily="34" charset="0"/>
              </a:rPr>
              <a:t>W przypadku publikowania muzyki i literatury zgodnie z ich definicją, maksymalna kwota pomocy nie przekracza </a:t>
            </a:r>
            <a:r>
              <a:rPr lang="pl-PL" sz="1700" dirty="0" smtClean="0">
                <a:latin typeface="Calibri" panose="020F0502020204030204" pitchFamily="34" charset="0"/>
              </a:rPr>
              <a:t>albo </a:t>
            </a:r>
            <a:r>
              <a:rPr lang="pl-PL" sz="1700" dirty="0">
                <a:latin typeface="Calibri" panose="020F0502020204030204" pitchFamily="34" charset="0"/>
              </a:rPr>
              <a:t>różnicy między kosztami kwalifikowalnymi i zdyskontowanymi przychodami projektu, </a:t>
            </a:r>
            <a:r>
              <a:rPr lang="pl-PL" sz="1700" dirty="0" smtClean="0">
                <a:latin typeface="Calibri" panose="020F0502020204030204" pitchFamily="34" charset="0"/>
              </a:rPr>
              <a:t>albo </a:t>
            </a:r>
            <a:r>
              <a:rPr lang="pl-PL" sz="1700" dirty="0">
                <a:latin typeface="Calibri" panose="020F0502020204030204" pitchFamily="34" charset="0"/>
              </a:rPr>
              <a:t>70% kosztów kwalifikowalnych. Przychody odlicza się od kosztów kwalifikowalnych na zasadzie </a:t>
            </a:r>
            <a:r>
              <a:rPr lang="pl-PL" sz="1700" i="1" dirty="0">
                <a:latin typeface="Calibri" panose="020F0502020204030204" pitchFamily="34" charset="0"/>
              </a:rPr>
              <a:t>ex </a:t>
            </a:r>
            <a:r>
              <a:rPr lang="pl-PL" sz="1700" i="1" dirty="0" err="1">
                <a:latin typeface="Calibri" panose="020F0502020204030204" pitchFamily="34" charset="0"/>
              </a:rPr>
              <a:t>ante</a:t>
            </a:r>
            <a:r>
              <a:rPr lang="pl-PL" sz="1700" i="1" dirty="0">
                <a:latin typeface="Calibri" panose="020F0502020204030204" pitchFamily="34" charset="0"/>
              </a:rPr>
              <a:t> </a:t>
            </a:r>
            <a:r>
              <a:rPr lang="pl-PL" sz="1700" dirty="0">
                <a:latin typeface="Calibri" panose="020F0502020204030204" pitchFamily="34" charset="0"/>
              </a:rPr>
              <a:t>albo przy użyciu mechanizmu wycofania. Kosztami kwalifikowalnymi są koszty publikacji muzyki i literatury, w tym wynagrodzenie autorów (koszty praw autorskich), tłumaczy, wydawców, inne koszty redakcyjne (korekta tekstu, rewizja), koszty związane z opracowaniem układu tekstu i przygotowaniem do druku oraz koszty drukowania lub publikacji </a:t>
            </a:r>
            <a:r>
              <a:rPr lang="pl-PL" sz="1700" i="1" dirty="0">
                <a:latin typeface="Calibri" panose="020F0502020204030204" pitchFamily="34" charset="0"/>
              </a:rPr>
              <a:t>on-line</a:t>
            </a:r>
            <a:r>
              <a:rPr lang="pl-PL" sz="1700" dirty="0">
                <a:latin typeface="Calibri" panose="020F0502020204030204" pitchFamily="34" charset="0"/>
              </a:rPr>
              <a:t>.</a:t>
            </a:r>
          </a:p>
          <a:p>
            <a:pPr marL="0" lvl="0" indent="0">
              <a:spcBef>
                <a:spcPts val="0"/>
              </a:spcBef>
              <a:spcAft>
                <a:spcPts val="600"/>
              </a:spcAft>
              <a:buNone/>
            </a:pPr>
            <a:endParaRPr lang="pl-PL" sz="1700" dirty="0">
              <a:latin typeface="Calibri" panose="020F0502020204030204" pitchFamily="34" charset="0"/>
            </a:endParaRPr>
          </a:p>
        </p:txBody>
      </p:sp>
    </p:spTree>
    <p:extLst>
      <p:ext uri="{BB962C8B-B14F-4D97-AF65-F5344CB8AC3E}">
        <p14:creationId xmlns:p14="http://schemas.microsoft.com/office/powerpoint/2010/main" val="1046243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3"/>
          <p:cNvSpPr txBox="1"/>
          <p:nvPr/>
        </p:nvSpPr>
        <p:spPr>
          <a:xfrm>
            <a:off x="4784331" y="4437112"/>
            <a:ext cx="3926282" cy="2062103"/>
          </a:xfrm>
          <a:prstGeom prst="rect">
            <a:avLst/>
          </a:prstGeom>
          <a:noFill/>
        </p:spPr>
        <p:txBody>
          <a:bodyPr wrap="square" rtlCol="0">
            <a:spAutoFit/>
          </a:bodyPr>
          <a:lstStyle/>
          <a:p>
            <a:r>
              <a:rPr lang="pl-PL" sz="1600" b="1" u="sng" dirty="0" smtClean="0">
                <a:solidFill>
                  <a:schemeClr val="bg1"/>
                </a:solidFill>
                <a:latin typeface="Calibri" pitchFamily="34" charset="0"/>
              </a:rPr>
              <a:t>Kontakt:</a:t>
            </a:r>
          </a:p>
          <a:p>
            <a:r>
              <a:rPr lang="pl-PL" sz="1600" b="1" dirty="0" smtClean="0">
                <a:solidFill>
                  <a:schemeClr val="bg1"/>
                </a:solidFill>
                <a:latin typeface="Calibri" pitchFamily="34" charset="0"/>
              </a:rPr>
              <a:t>Kamil Ciupak</a:t>
            </a:r>
          </a:p>
          <a:p>
            <a:r>
              <a:rPr lang="pl-PL" sz="1600" b="1" dirty="0">
                <a:solidFill>
                  <a:schemeClr val="bg1"/>
                </a:solidFill>
                <a:latin typeface="Calibri" pitchFamily="34" charset="0"/>
              </a:rPr>
              <a:t>Centrum Kompetencji</a:t>
            </a:r>
          </a:p>
          <a:p>
            <a:r>
              <a:rPr lang="pl-PL" sz="1600" b="1" dirty="0">
                <a:solidFill>
                  <a:schemeClr val="bg1"/>
                </a:solidFill>
                <a:latin typeface="Calibri" pitchFamily="34" charset="0"/>
              </a:rPr>
              <a:t>Departament Programów Regionalnych</a:t>
            </a:r>
          </a:p>
          <a:p>
            <a:r>
              <a:rPr lang="pl-PL" sz="1600" b="1" dirty="0" smtClean="0">
                <a:solidFill>
                  <a:schemeClr val="bg1"/>
                </a:solidFill>
                <a:latin typeface="Calibri" pitchFamily="34" charset="0"/>
              </a:rPr>
              <a:t>Urząd Marszałkowski Województwa Pomorskiego</a:t>
            </a:r>
          </a:p>
          <a:p>
            <a:r>
              <a:rPr lang="pl-PL" sz="1600" b="1" dirty="0" smtClean="0">
                <a:solidFill>
                  <a:schemeClr val="bg1"/>
                </a:solidFill>
                <a:latin typeface="Calibri" pitchFamily="34" charset="0"/>
              </a:rPr>
              <a:t>Tel.  (58) 326-81-53, fax: (58) 326-81-34 </a:t>
            </a:r>
          </a:p>
          <a:p>
            <a:r>
              <a:rPr lang="pl-PL" sz="1600" b="1" dirty="0" smtClean="0">
                <a:solidFill>
                  <a:schemeClr val="bg1"/>
                </a:solidFill>
                <a:latin typeface="Calibri" pitchFamily="34" charset="0"/>
              </a:rPr>
              <a:t>e-mail: k.ciupak@pomorskie.eu</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które:</a:t>
            </a: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spcAft>
                <a:spcPts val="600"/>
              </a:spcAft>
              <a:buNone/>
            </a:pPr>
            <a:r>
              <a:rPr lang="pl-PL" sz="1900" u="sng" dirty="0" smtClean="0">
                <a:latin typeface="Calibri" panose="020F0502020204030204" pitchFamily="34" charset="0"/>
              </a:rPr>
              <a:t>Działalność kulturalna jako działalność gospodarcza?</a:t>
            </a:r>
          </a:p>
          <a:p>
            <a:pPr marL="0" indent="0" algn="ctr">
              <a:spcBef>
                <a:spcPts val="0"/>
              </a:spcBef>
              <a:spcAft>
                <a:spcPts val="600"/>
              </a:spcAft>
              <a:buNone/>
            </a:pPr>
            <a:endParaRPr lang="pl-PL" sz="1900" u="sng" dirty="0" smtClean="0">
              <a:latin typeface="Calibri" panose="020F0502020204030204" pitchFamily="34" charset="0"/>
            </a:endParaRPr>
          </a:p>
          <a:p>
            <a:pPr algn="just">
              <a:spcBef>
                <a:spcPts val="0"/>
              </a:spcBef>
              <a:spcAft>
                <a:spcPts val="600"/>
              </a:spcAft>
            </a:pPr>
            <a:r>
              <a:rPr lang="pl-PL" sz="1900" b="1" dirty="0" smtClean="0">
                <a:latin typeface="Calibri" panose="020F0502020204030204" pitchFamily="34" charset="0"/>
              </a:rPr>
              <a:t>Instytucje kultury mogą być przedsiębiorstwami w rozumieniu przepisów </a:t>
            </a:r>
            <a:r>
              <a:rPr lang="pl-PL" sz="1900" b="1" dirty="0" smtClean="0">
                <a:latin typeface="Calibri" panose="020F0502020204030204" pitchFamily="34" charset="0"/>
              </a:rPr>
              <a:t/>
            </a:r>
            <a:br>
              <a:rPr lang="pl-PL" sz="1900" b="1" dirty="0" smtClean="0">
                <a:latin typeface="Calibri" panose="020F0502020204030204" pitchFamily="34" charset="0"/>
              </a:rPr>
            </a:br>
            <a:r>
              <a:rPr lang="pl-PL" sz="1900" b="1" dirty="0" smtClean="0">
                <a:latin typeface="Calibri" panose="020F0502020204030204" pitchFamily="34" charset="0"/>
              </a:rPr>
              <a:t>o </a:t>
            </a:r>
            <a:r>
              <a:rPr lang="pl-PL" sz="1900" b="1" dirty="0" smtClean="0">
                <a:latin typeface="Calibri" panose="020F0502020204030204" pitchFamily="34" charset="0"/>
              </a:rPr>
              <a:t>pomocy publicznej! </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Przedsiębiorstwo – każdy podmiot prowadzący działalność gospodarczą, </a:t>
            </a:r>
            <a:r>
              <a:rPr lang="pl-PL" sz="1900" dirty="0" smtClean="0">
                <a:latin typeface="Calibri" panose="020F0502020204030204" pitchFamily="34" charset="0"/>
                <a:ea typeface="Calibri"/>
                <a:cs typeface="Times New Roman"/>
              </a:rPr>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bez </a:t>
            </a:r>
            <a:r>
              <a:rPr lang="pl-PL" sz="1900" dirty="0" smtClean="0">
                <a:latin typeface="Calibri" panose="020F0502020204030204" pitchFamily="34" charset="0"/>
                <a:ea typeface="Calibri"/>
                <a:cs typeface="Times New Roman"/>
              </a:rPr>
              <a:t>względu na jego status i sposób finansowania.</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Działalność gospodarcza – każda działalność polegająca na oferowaniu towarów </a:t>
            </a:r>
            <a:r>
              <a:rPr lang="pl-PL" sz="1900" dirty="0" smtClean="0">
                <a:latin typeface="Calibri" panose="020F0502020204030204" pitchFamily="34" charset="0"/>
                <a:ea typeface="Calibri"/>
                <a:cs typeface="Times New Roman"/>
              </a:rPr>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lub </a:t>
            </a:r>
            <a:r>
              <a:rPr lang="pl-PL" sz="1900" dirty="0" smtClean="0">
                <a:latin typeface="Calibri" panose="020F0502020204030204" pitchFamily="34" charset="0"/>
                <a:ea typeface="Calibri"/>
                <a:cs typeface="Times New Roman"/>
              </a:rPr>
              <a:t>usług na rynku za opłatą.</a:t>
            </a: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02691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8" name="Rectangle 3"/>
          <p:cNvSpPr txBox="1">
            <a:spLocks noChangeArrowheads="1"/>
          </p:cNvSpPr>
          <p:nvPr/>
        </p:nvSpPr>
        <p:spPr bwMode="auto">
          <a:xfrm>
            <a:off x="204894" y="1196752"/>
            <a:ext cx="8785225"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lnSpc>
                <a:spcPct val="80000"/>
              </a:lnSpc>
              <a:buNone/>
            </a:pPr>
            <a:endParaRPr lang="pl-PL" altLang="pl-PL" sz="2000" u="sng" dirty="0" smtClean="0">
              <a:latin typeface="Calibri" panose="020F0502020204030204" pitchFamily="34" charset="0"/>
            </a:endParaRPr>
          </a:p>
          <a:p>
            <a:pPr marL="0" indent="0" algn="ctr">
              <a:lnSpc>
                <a:spcPct val="80000"/>
              </a:lnSpc>
              <a:buNone/>
            </a:pPr>
            <a:r>
              <a:rPr lang="pl-PL" altLang="pl-PL" sz="2000" u="sng" dirty="0" smtClean="0">
                <a:latin typeface="Calibri" panose="020F0502020204030204" pitchFamily="34" charset="0"/>
              </a:rPr>
              <a:t>Przesłanki świadczące o działalności gospodarczej:</a:t>
            </a:r>
          </a:p>
          <a:p>
            <a:pPr marL="269875" indent="-269875">
              <a:lnSpc>
                <a:spcPct val="80000"/>
              </a:lnSpc>
            </a:pPr>
            <a:endParaRPr lang="pl-PL" altLang="pl-PL" sz="2000" dirty="0" smtClean="0">
              <a:latin typeface="Calibri" panose="020F0502020204030204" pitchFamily="34" charset="0"/>
            </a:endParaRPr>
          </a:p>
          <a:p>
            <a:pPr marL="269875" indent="-269875">
              <a:lnSpc>
                <a:spcPct val="80000"/>
              </a:lnSpc>
            </a:pPr>
            <a:r>
              <a:rPr lang="pl-PL" altLang="pl-PL" sz="2000" dirty="0" smtClean="0">
                <a:latin typeface="Calibri" panose="020F0502020204030204" pitchFamily="34" charset="0"/>
              </a:rPr>
              <a:t>pobieranie opłat </a:t>
            </a:r>
            <a:r>
              <a:rPr lang="pl-PL" altLang="pl-PL" sz="2000" dirty="0">
                <a:latin typeface="Calibri" panose="020F0502020204030204" pitchFamily="34" charset="0"/>
              </a:rPr>
              <a:t>za wstęp</a:t>
            </a:r>
            <a:r>
              <a:rPr lang="pl-PL" altLang="pl-PL" sz="2000" dirty="0" smtClean="0">
                <a:latin typeface="Calibri" panose="020F0502020204030204" pitchFamily="34" charset="0"/>
              </a:rPr>
              <a:t>,</a:t>
            </a:r>
            <a:endParaRPr lang="pl-PL" altLang="pl-PL" sz="2000" dirty="0">
              <a:latin typeface="Calibri" panose="020F0502020204030204" pitchFamily="34" charset="0"/>
            </a:endParaRPr>
          </a:p>
          <a:p>
            <a:pPr marL="269875" indent="-269875">
              <a:lnSpc>
                <a:spcPct val="80000"/>
              </a:lnSpc>
            </a:pPr>
            <a:r>
              <a:rPr lang="pl-PL" altLang="pl-PL" sz="2000" dirty="0">
                <a:latin typeface="Calibri" panose="020F0502020204030204" pitchFamily="34" charset="0"/>
              </a:rPr>
              <a:t>sposób użytkowania (np. do innej działalności gospodarczej</a:t>
            </a:r>
            <a:r>
              <a:rPr lang="pl-PL" altLang="pl-PL" sz="2000" dirty="0" smtClean="0">
                <a:latin typeface="Calibri" panose="020F0502020204030204" pitchFamily="34" charset="0"/>
              </a:rPr>
              <a:t>),</a:t>
            </a:r>
            <a:endParaRPr lang="pl-PL" altLang="pl-PL" sz="2000" dirty="0">
              <a:latin typeface="Calibri" panose="020F0502020204030204" pitchFamily="34" charset="0"/>
            </a:endParaRPr>
          </a:p>
          <a:p>
            <a:pPr marL="268288" indent="-268288" algn="just">
              <a:lnSpc>
                <a:spcPct val="80000"/>
              </a:lnSpc>
            </a:pPr>
            <a:r>
              <a:rPr lang="pl-PL" altLang="pl-PL" sz="1900" dirty="0" smtClean="0">
                <a:latin typeface="Calibri" panose="020F0502020204030204" pitchFamily="34" charset="0"/>
              </a:rPr>
              <a:t>sięganie </a:t>
            </a:r>
            <a:r>
              <a:rPr lang="pl-PL" altLang="pl-PL" sz="1900" dirty="0">
                <a:latin typeface="Calibri" panose="020F0502020204030204" pitchFamily="34" charset="0"/>
              </a:rPr>
              <a:t>m.in. po środki multimedialne w celu popularyzacji zbiorów oraz tematyka wystaw dotycząca kultury popularnej  - &gt; jak przedsiębiorcy konkurują ze sobą </a:t>
            </a:r>
            <a:r>
              <a:rPr lang="pl-PL" altLang="pl-PL" sz="1900" dirty="0" smtClean="0">
                <a:latin typeface="Calibri" panose="020F0502020204030204" pitchFamily="34" charset="0"/>
              </a:rPr>
              <a:t/>
            </a:r>
            <a:br>
              <a:rPr lang="pl-PL" altLang="pl-PL" sz="1900" dirty="0" smtClean="0">
                <a:latin typeface="Calibri" panose="020F0502020204030204" pitchFamily="34" charset="0"/>
              </a:rPr>
            </a:br>
            <a:r>
              <a:rPr lang="pl-PL" altLang="pl-PL" sz="1900" dirty="0" smtClean="0">
                <a:latin typeface="Calibri" panose="020F0502020204030204" pitchFamily="34" charset="0"/>
              </a:rPr>
              <a:t>o </a:t>
            </a:r>
            <a:r>
              <a:rPr lang="pl-PL" altLang="pl-PL" sz="1900" dirty="0">
                <a:latin typeface="Calibri" panose="020F0502020204030204" pitchFamily="34" charset="0"/>
              </a:rPr>
              <a:t>klientów,</a:t>
            </a:r>
          </a:p>
          <a:p>
            <a:pPr marL="268288" indent="-268288" algn="just">
              <a:lnSpc>
                <a:spcPct val="80000"/>
              </a:lnSpc>
            </a:pPr>
            <a:r>
              <a:rPr lang="pl-PL" altLang="pl-PL" sz="1900" dirty="0">
                <a:latin typeface="Calibri" panose="020F0502020204030204" pitchFamily="34" charset="0"/>
              </a:rPr>
              <a:t>kolejki do muzeów spowodowane dużą liczbą zwiedzających -&gt; popyt,</a:t>
            </a:r>
          </a:p>
          <a:p>
            <a:pPr marL="268288" indent="-268288" algn="just">
              <a:lnSpc>
                <a:spcPct val="80000"/>
              </a:lnSpc>
            </a:pPr>
            <a:r>
              <a:rPr lang="pl-PL" altLang="pl-PL" sz="1900" dirty="0">
                <a:latin typeface="Calibri" panose="020F0502020204030204" pitchFamily="34" charset="0"/>
              </a:rPr>
              <a:t>istnienie konkurencji z muzeami i prywatnymi galeriami oraz innymi podmiotami prowadzącymi działalność w zakresie rozrywki</a:t>
            </a:r>
          </a:p>
          <a:p>
            <a:pPr marL="268288" indent="-268288" algn="just">
              <a:lnSpc>
                <a:spcPct val="80000"/>
              </a:lnSpc>
              <a:buFont typeface="Arial" pitchFamily="34" charset="0"/>
              <a:buNone/>
            </a:pPr>
            <a:r>
              <a:rPr lang="pl-PL" altLang="pl-PL" sz="1900" dirty="0">
                <a:latin typeface="Calibri" panose="020F0502020204030204" pitchFamily="34" charset="0"/>
              </a:rPr>
              <a:t>-&gt; instytucje </a:t>
            </a:r>
            <a:r>
              <a:rPr lang="pl-PL" altLang="pl-PL" sz="1900" dirty="0" smtClean="0">
                <a:latin typeface="Calibri" panose="020F0502020204030204" pitchFamily="34" charset="0"/>
              </a:rPr>
              <a:t>kultury </a:t>
            </a:r>
            <a:r>
              <a:rPr lang="pl-PL" altLang="pl-PL" sz="1900" dirty="0">
                <a:latin typeface="Calibri" panose="020F0502020204030204" pitchFamily="34" charset="0"/>
              </a:rPr>
              <a:t>są </a:t>
            </a:r>
            <a:r>
              <a:rPr lang="pl-PL" altLang="pl-PL" sz="1900" dirty="0" smtClean="0">
                <a:latin typeface="Calibri" panose="020F0502020204030204" pitchFamily="34" charset="0"/>
              </a:rPr>
              <a:t>przedsiębiorstwami.</a:t>
            </a:r>
            <a:endParaRPr lang="pl-PL" altLang="pl-PL" sz="1900" dirty="0" smtClean="0">
              <a:latin typeface="Calibri" panose="020F0502020204030204" pitchFamily="34" charset="0"/>
            </a:endParaRPr>
          </a:p>
          <a:p>
            <a:pPr marL="268288" indent="-268288" algn="just">
              <a:lnSpc>
                <a:spcPct val="80000"/>
              </a:lnSpc>
              <a:buFont typeface="Arial" pitchFamily="34" charset="0"/>
              <a:buNone/>
            </a:pPr>
            <a:endParaRPr lang="pl-PL" altLang="pl-PL" sz="1900" dirty="0">
              <a:latin typeface="Calibri" panose="020F0502020204030204" pitchFamily="34" charset="0"/>
            </a:endParaRPr>
          </a:p>
          <a:p>
            <a:pPr marL="268288" indent="-268288" algn="just">
              <a:lnSpc>
                <a:spcPct val="80000"/>
              </a:lnSpc>
              <a:buFont typeface="Arial" pitchFamily="34" charset="0"/>
              <a:buNone/>
            </a:pPr>
            <a:r>
              <a:rPr lang="pl-PL" altLang="pl-PL" sz="1900" u="sng" dirty="0">
                <a:latin typeface="Calibri" panose="020F0502020204030204" pitchFamily="34" charset="0"/>
              </a:rPr>
              <a:t>Nie ma znaczenia, że:</a:t>
            </a:r>
          </a:p>
          <a:p>
            <a:pPr marL="268288" indent="-268288" algn="just">
              <a:lnSpc>
                <a:spcPct val="80000"/>
              </a:lnSpc>
            </a:pPr>
            <a:r>
              <a:rPr lang="pl-PL" altLang="pl-PL" sz="1900" dirty="0" smtClean="0">
                <a:latin typeface="Calibri" panose="020F0502020204030204" pitchFamily="34" charset="0"/>
              </a:rPr>
              <a:t>w świetle prawa polskiego działalność kulturalna nie stanowi działalności gospodarczej (art. 3 ust. 2 ustawy z dnia 25 października 1991 r. o organizowaniu i prowadzeniu działalności kulturalnej (Dz. U. z 2012 r. poz. 406, z </a:t>
            </a:r>
            <a:r>
              <a:rPr lang="pl-PL" altLang="pl-PL" sz="1900" dirty="0" err="1" smtClean="0">
                <a:latin typeface="Calibri" panose="020F0502020204030204" pitchFamily="34" charset="0"/>
              </a:rPr>
              <a:t>późn</a:t>
            </a:r>
            <a:r>
              <a:rPr lang="pl-PL" altLang="pl-PL" sz="1900" dirty="0" smtClean="0">
                <a:latin typeface="Calibri" panose="020F0502020204030204" pitchFamily="34" charset="0"/>
              </a:rPr>
              <a:t>. zm.)), </a:t>
            </a:r>
            <a:endParaRPr lang="pl-PL" altLang="pl-PL" sz="1900" dirty="0" smtClean="0">
              <a:latin typeface="Calibri" panose="020F0502020204030204" pitchFamily="34" charset="0"/>
            </a:endParaRPr>
          </a:p>
          <a:p>
            <a:pPr marL="268288" indent="-268288" algn="just">
              <a:lnSpc>
                <a:spcPct val="80000"/>
              </a:lnSpc>
            </a:pPr>
            <a:r>
              <a:rPr lang="pl-PL" altLang="pl-PL" sz="1900" dirty="0" smtClean="0">
                <a:latin typeface="Calibri" panose="020F0502020204030204" pitchFamily="34" charset="0"/>
              </a:rPr>
              <a:t>działalność </a:t>
            </a:r>
            <a:r>
              <a:rPr lang="pl-PL" altLang="pl-PL" sz="1900" dirty="0">
                <a:latin typeface="Calibri" panose="020F0502020204030204" pitchFamily="34" charset="0"/>
              </a:rPr>
              <a:t>muzeum nie jest nastawiona na zysk (kluczowe, czy istnieją podmioty, które mogłyby oferować podobne usługi w zamian za wynagrodzenie),</a:t>
            </a:r>
          </a:p>
          <a:p>
            <a:pPr marL="268288" indent="-268288" algn="just">
              <a:lnSpc>
                <a:spcPct val="80000"/>
              </a:lnSpc>
            </a:pPr>
            <a:r>
              <a:rPr lang="pl-PL" altLang="pl-PL" sz="1900" dirty="0">
                <a:latin typeface="Calibri" panose="020F0502020204030204" pitchFamily="34" charset="0"/>
              </a:rPr>
              <a:t>ewentualne przychody mają być wykorzystywane wyłącznie na cele działalności kulturalnej,</a:t>
            </a:r>
          </a:p>
          <a:p>
            <a:pPr marL="268288" indent="-268288" algn="just">
              <a:lnSpc>
                <a:spcPct val="80000"/>
              </a:lnSpc>
            </a:pPr>
            <a:r>
              <a:rPr lang="pl-PL" altLang="pl-PL" sz="1900" dirty="0">
                <a:latin typeface="Calibri" panose="020F0502020204030204" pitchFamily="34" charset="0"/>
              </a:rPr>
              <a:t>inne podmioty nie mogą oferować podobnych usług</a:t>
            </a:r>
            <a:r>
              <a:rPr lang="pl-PL" altLang="pl-PL" sz="2000" dirty="0">
                <a:latin typeface="Calibri" panose="020F0502020204030204" pitchFamily="34" charset="0"/>
              </a:rPr>
              <a:t>.</a:t>
            </a:r>
            <a:endParaRPr lang="pl-PL" altLang="pl-PL" sz="1800" u="sng" dirty="0">
              <a:latin typeface="Calibri" panose="020F0502020204030204" pitchFamily="34" charset="0"/>
            </a:endParaRPr>
          </a:p>
          <a:p>
            <a:pPr marL="0" indent="0">
              <a:spcBef>
                <a:spcPts val="0"/>
              </a:spcBef>
              <a:spcAft>
                <a:spcPts val="1800"/>
              </a:spcAft>
              <a:buNone/>
              <a:defRPr/>
            </a:pPr>
            <a:endParaRPr lang="pl-PL" sz="2000" dirty="0" smtClean="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2829088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8" name="Rectangle 3"/>
          <p:cNvSpPr txBox="1">
            <a:spLocks noChangeArrowheads="1"/>
          </p:cNvSpPr>
          <p:nvPr/>
        </p:nvSpPr>
        <p:spPr bwMode="auto">
          <a:xfrm>
            <a:off x="179388" y="980728"/>
            <a:ext cx="8785225"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lnSpc>
                <a:spcPct val="80000"/>
              </a:lnSpc>
              <a:buNone/>
            </a:pPr>
            <a:r>
              <a:rPr lang="pl-PL" altLang="pl-PL" sz="2000" u="sng" dirty="0" smtClean="0">
                <a:latin typeface="Calibri" panose="020F0502020204030204" pitchFamily="34" charset="0"/>
              </a:rPr>
              <a:t>Przesłanki świadczące o wpływie na wymianę handlową:</a:t>
            </a:r>
          </a:p>
          <a:p>
            <a:pPr marL="0" indent="0" algn="ctr">
              <a:lnSpc>
                <a:spcPct val="80000"/>
              </a:lnSpc>
              <a:buNone/>
            </a:pPr>
            <a:endParaRPr lang="pl-PL" altLang="pl-PL" sz="2000" u="sng" dirty="0" smtClean="0">
              <a:latin typeface="Calibri" panose="020F0502020204030204" pitchFamily="34" charset="0"/>
            </a:endParaRPr>
          </a:p>
          <a:p>
            <a:pPr algn="just">
              <a:lnSpc>
                <a:spcPct val="80000"/>
              </a:lnSpc>
            </a:pPr>
            <a:endParaRPr lang="pl-PL" altLang="pl-PL" sz="2000" dirty="0">
              <a:latin typeface="Calibri" panose="020F0502020204030204" pitchFamily="34" charset="0"/>
            </a:endParaRPr>
          </a:p>
          <a:p>
            <a:pPr algn="just">
              <a:lnSpc>
                <a:spcPct val="80000"/>
              </a:lnSpc>
            </a:pPr>
            <a:r>
              <a:rPr lang="pl-PL" altLang="pl-PL" sz="2000" dirty="0" smtClean="0">
                <a:latin typeface="Calibri" panose="020F0502020204030204" pitchFamily="34" charset="0"/>
              </a:rPr>
              <a:t>język</a:t>
            </a:r>
            <a:r>
              <a:rPr lang="pl-PL" altLang="pl-PL" sz="2000" dirty="0">
                <a:latin typeface="Calibri" panose="020F0502020204030204" pitchFamily="34" charset="0"/>
              </a:rPr>
              <a:t>, zależnie od rodzaju wydarzeń (muzyczne, taneczne czy np. teatralne),</a:t>
            </a:r>
          </a:p>
          <a:p>
            <a:pPr algn="just">
              <a:lnSpc>
                <a:spcPct val="80000"/>
              </a:lnSpc>
            </a:pPr>
            <a:r>
              <a:rPr lang="pl-PL" altLang="pl-PL" sz="2000" dirty="0">
                <a:latin typeface="Calibri" panose="020F0502020204030204" pitchFamily="34" charset="0"/>
              </a:rPr>
              <a:t>promocja i reklama międzynarodowa,</a:t>
            </a:r>
          </a:p>
          <a:p>
            <a:pPr algn="just">
              <a:lnSpc>
                <a:spcPct val="80000"/>
              </a:lnSpc>
            </a:pPr>
            <a:r>
              <a:rPr lang="pl-PL" altLang="pl-PL" sz="2000" dirty="0">
                <a:latin typeface="Calibri" panose="020F0502020204030204" pitchFamily="34" charset="0"/>
              </a:rPr>
              <a:t>charakter publiczności (międzynarodowa czy lokalna),</a:t>
            </a:r>
          </a:p>
          <a:p>
            <a:pPr algn="just">
              <a:lnSpc>
                <a:spcPct val="80000"/>
              </a:lnSpc>
            </a:pPr>
            <a:r>
              <a:rPr lang="pl-PL" altLang="pl-PL" sz="2000" dirty="0">
                <a:latin typeface="Calibri" panose="020F0502020204030204" pitchFamily="34" charset="0"/>
              </a:rPr>
              <a:t>skala i tematyka wydarzeń (problemy lokalne czy uniwersalne),</a:t>
            </a:r>
          </a:p>
          <a:p>
            <a:pPr algn="just">
              <a:lnSpc>
                <a:spcPct val="80000"/>
              </a:lnSpc>
            </a:pPr>
            <a:r>
              <a:rPr lang="pl-PL" altLang="pl-PL" sz="2000" dirty="0">
                <a:latin typeface="Calibri" panose="020F0502020204030204" pitchFamily="34" charset="0"/>
              </a:rPr>
              <a:t>lokalizacja i dojazd,</a:t>
            </a:r>
          </a:p>
          <a:p>
            <a:pPr algn="just">
              <a:lnSpc>
                <a:spcPct val="80000"/>
              </a:lnSpc>
            </a:pPr>
            <a:r>
              <a:rPr lang="pl-PL" altLang="pl-PL" sz="2000" dirty="0">
                <a:latin typeface="Calibri" panose="020F0502020204030204" pitchFamily="34" charset="0"/>
              </a:rPr>
              <a:t>liczba uczestników,</a:t>
            </a:r>
          </a:p>
          <a:p>
            <a:pPr algn="just">
              <a:lnSpc>
                <a:spcPct val="80000"/>
              </a:lnSpc>
            </a:pPr>
            <a:r>
              <a:rPr lang="pl-PL" altLang="pl-PL" sz="2000" dirty="0">
                <a:latin typeface="Calibri" panose="020F0502020204030204" pitchFamily="34" charset="0"/>
              </a:rPr>
              <a:t>występowanie infrastruktury turystycznej.</a:t>
            </a:r>
          </a:p>
        </p:txBody>
      </p:sp>
    </p:spTree>
    <p:extLst>
      <p:ext uri="{BB962C8B-B14F-4D97-AF65-F5344CB8AC3E}">
        <p14:creationId xmlns:p14="http://schemas.microsoft.com/office/powerpoint/2010/main" val="2784242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69037" y="980728"/>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Art. 107. ust. 3 lit. d Traktatu o funkcjonowaniu Unii Europejskiej:</a:t>
            </a:r>
          </a:p>
          <a:p>
            <a:pPr marL="0" indent="0" algn="just">
              <a:buNone/>
              <a:defRPr/>
            </a:pPr>
            <a:r>
              <a:rPr lang="pl-PL" sz="1800" i="1" dirty="0" smtClean="0">
                <a:latin typeface="Calibri" panose="020F0502020204030204" pitchFamily="34" charset="0"/>
              </a:rPr>
              <a:t>„Za </a:t>
            </a:r>
            <a:r>
              <a:rPr lang="pl-PL" sz="1800" i="1" dirty="0">
                <a:latin typeface="Calibri" panose="020F0502020204030204" pitchFamily="34" charset="0"/>
              </a:rPr>
              <a:t>zgodną z rynkiem wewnętrznym może zostać uznana</a:t>
            </a: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d) pomoc </a:t>
            </a:r>
            <a:r>
              <a:rPr lang="pl-PL" sz="1800" i="1" dirty="0">
                <a:latin typeface="Calibri" panose="020F0502020204030204" pitchFamily="34" charset="0"/>
              </a:rPr>
              <a:t>przeznaczona na wspieranie kultury i zachowanie dziedzictwa kulturowego, o ile nie zmienia warunków wymiany handlowej i konkurencji w Unii w zakresie sprzecznym </a:t>
            </a:r>
            <a:r>
              <a:rPr lang="pl-PL" sz="1800" i="1" dirty="0" smtClean="0">
                <a:latin typeface="Calibri" panose="020F0502020204030204" pitchFamily="34" charset="0"/>
              </a:rPr>
              <a:t/>
            </a:r>
            <a:br>
              <a:rPr lang="pl-PL" sz="1800" i="1" dirty="0" smtClean="0">
                <a:latin typeface="Calibri" panose="020F0502020204030204" pitchFamily="34" charset="0"/>
              </a:rPr>
            </a:br>
            <a:r>
              <a:rPr lang="pl-PL" sz="1800" i="1" dirty="0" smtClean="0">
                <a:latin typeface="Calibri" panose="020F0502020204030204" pitchFamily="34" charset="0"/>
              </a:rPr>
              <a:t>ze </a:t>
            </a:r>
            <a:r>
              <a:rPr lang="pl-PL" sz="1800" i="1" dirty="0">
                <a:latin typeface="Calibri" panose="020F0502020204030204" pitchFamily="34" charset="0"/>
              </a:rPr>
              <a:t>wspólnym </a:t>
            </a:r>
            <a:r>
              <a:rPr lang="pl-PL" sz="1800" i="1" dirty="0" smtClean="0">
                <a:latin typeface="Calibri" panose="020F0502020204030204" pitchFamily="34" charset="0"/>
              </a:rPr>
              <a:t>interesem”.</a:t>
            </a:r>
            <a:endParaRPr lang="pl-PL" sz="1800" i="1" dirty="0">
              <a:latin typeface="Calibri" panose="020F0502020204030204" pitchFamily="34" charset="0"/>
            </a:endParaRPr>
          </a:p>
          <a:p>
            <a:pPr marL="0" indent="0" algn="just">
              <a:buNone/>
              <a:defRPr/>
            </a:pPr>
            <a:endParaRPr lang="pl-PL" sz="1800" dirty="0"/>
          </a:p>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Pomoc </a:t>
            </a:r>
            <a:r>
              <a:rPr lang="pl-PL" sz="1800" u="sng" dirty="0" smtClean="0">
                <a:latin typeface="Calibri" panose="020F0502020204030204" pitchFamily="34" charset="0"/>
              </a:rPr>
              <a:t>podlegająca </a:t>
            </a:r>
            <a:r>
              <a:rPr lang="pl-PL" sz="1800" u="sng" dirty="0" err="1" smtClean="0">
                <a:latin typeface="Calibri" panose="020F0502020204030204" pitchFamily="34" charset="0"/>
              </a:rPr>
              <a:t>wyłączeniom</a:t>
            </a:r>
            <a:r>
              <a:rPr lang="pl-PL" sz="1800" u="sng" dirty="0" smtClean="0">
                <a:latin typeface="Calibri" panose="020F0502020204030204" pitchFamily="34" charset="0"/>
              </a:rPr>
              <a:t> blokowym:</a:t>
            </a:r>
          </a:p>
          <a:p>
            <a:pPr algn="just">
              <a:defRPr/>
            </a:pPr>
            <a:endParaRPr lang="pl-PL" sz="1800" dirty="0">
              <a:latin typeface="Calibri" panose="020F0502020204030204" pitchFamily="34" charset="0"/>
            </a:endParaRPr>
          </a:p>
          <a:p>
            <a:pPr algn="just">
              <a:defRPr/>
            </a:pPr>
            <a:r>
              <a:rPr lang="pl-PL" sz="1800" dirty="0" smtClean="0">
                <a:latin typeface="Calibri" panose="020F0502020204030204" pitchFamily="34" charset="0"/>
              </a:rPr>
              <a:t>Rozporządzenie </a:t>
            </a:r>
            <a:r>
              <a:rPr lang="pl-PL" sz="1800" dirty="0">
                <a:latin typeface="Calibri" panose="020F0502020204030204" pitchFamily="34" charset="0"/>
              </a:rPr>
              <a:t>Komisji (UE) z dnia 17 czerwca 2014 r. nr 651/2014 uznające niektóre rodzaje pomocy za zgodne z rynkiem wewnętrznym w zastosowaniu art. 107 i 108 Traktatu (Dz. Urz. UE L 187 z 26.06.2014 r., s. 1). </a:t>
            </a:r>
          </a:p>
          <a:p>
            <a:pPr algn="just">
              <a:defRPr/>
            </a:pP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r>
              <a:rPr lang="pl-PL" sz="1800" dirty="0">
                <a:latin typeface="Calibri" panose="020F0502020204030204" pitchFamily="34" charset="0"/>
              </a:rPr>
              <a:t>Rozporządzenie 651/2014 a krajowe programy pomocowe w formie rozporządzeń ministra właściwego ds. rozwoju </a:t>
            </a:r>
            <a:r>
              <a:rPr lang="pl-PL" sz="1800" dirty="0" smtClean="0">
                <a:latin typeface="Calibri" panose="020F0502020204030204" pitchFamily="34" charset="0"/>
              </a:rPr>
              <a:t>regionalnego.</a:t>
            </a:r>
            <a:endParaRPr lang="pl-PL" sz="1800" dirty="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9625"/>
            <a:ext cx="6203032" cy="1012974"/>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457200" y="980728"/>
            <a:ext cx="8229600" cy="5145435"/>
          </a:xfrm>
        </p:spPr>
        <p:txBody>
          <a:bodyPr/>
          <a:lstStyle/>
          <a:p>
            <a:pPr marL="0" indent="0" algn="ctr">
              <a:buNone/>
            </a:pPr>
            <a:endParaRPr lang="pl-PL" dirty="0">
              <a:latin typeface="Calibri" panose="020F0502020204030204" pitchFamily="34" charset="0"/>
            </a:endParaRPr>
          </a:p>
          <a:p>
            <a:pPr marL="0" indent="0" algn="ctr">
              <a:buNone/>
            </a:pPr>
            <a:r>
              <a:rPr lang="pl-PL" dirty="0" smtClean="0">
                <a:latin typeface="Calibri" panose="020F0502020204030204" pitchFamily="34" charset="0"/>
              </a:rPr>
              <a:t>Pomoc na kulturę i zachowanie dziedzictwa </a:t>
            </a:r>
            <a:r>
              <a:rPr lang="pl-PL" dirty="0" smtClean="0">
                <a:latin typeface="Calibri" panose="020F0502020204030204" pitchFamily="34" charset="0"/>
              </a:rPr>
              <a:t>kulturowego </a:t>
            </a:r>
            <a:r>
              <a:rPr lang="pl-PL" dirty="0" smtClean="0">
                <a:latin typeface="Calibri" panose="020F0502020204030204" pitchFamily="34" charset="0"/>
              </a:rPr>
              <a:t>– art. 53 Rozporządzenia 651/2014.</a:t>
            </a:r>
          </a:p>
          <a:p>
            <a:pPr marL="0" indent="0" algn="ctr">
              <a:buNone/>
            </a:pPr>
            <a:endParaRPr lang="pl-PL" dirty="0">
              <a:latin typeface="Calibri" panose="020F0502020204030204" pitchFamily="34" charset="0"/>
            </a:endParaRP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Polski program pomocowy: </a:t>
            </a:r>
            <a:r>
              <a:rPr lang="pl-PL" sz="1800" dirty="0">
                <a:latin typeface="Calibri" panose="020F0502020204030204" pitchFamily="34" charset="0"/>
              </a:rPr>
              <a:t>rozporządzenie Ministra Infrastruktury i Rozwoju z dnia </a:t>
            </a:r>
            <a:r>
              <a:rPr lang="pl-PL" sz="1800" dirty="0" smtClean="0">
                <a:latin typeface="Calibri" panose="020F0502020204030204" pitchFamily="34" charset="0"/>
              </a:rPr>
              <a:t/>
            </a:r>
            <a:br>
              <a:rPr lang="pl-PL" sz="1800" dirty="0" smtClean="0">
                <a:latin typeface="Calibri" panose="020F0502020204030204" pitchFamily="34" charset="0"/>
              </a:rPr>
            </a:br>
            <a:r>
              <a:rPr lang="pl-PL" sz="1800" dirty="0" smtClean="0">
                <a:latin typeface="Calibri" panose="020F0502020204030204" pitchFamily="34" charset="0"/>
              </a:rPr>
              <a:t>28 </a:t>
            </a:r>
            <a:r>
              <a:rPr lang="pl-PL" sz="1800" dirty="0">
                <a:latin typeface="Calibri" panose="020F0502020204030204" pitchFamily="34" charset="0"/>
              </a:rPr>
              <a:t>sierpnia 2015 r. w sprawie udzielania pomocy inwestycyjnej na kulturę </a:t>
            </a:r>
            <a:r>
              <a:rPr lang="pl-PL" sz="1800" dirty="0" smtClean="0">
                <a:latin typeface="Calibri" panose="020F0502020204030204" pitchFamily="34" charset="0"/>
              </a:rPr>
              <a:t/>
            </a:r>
            <a:br>
              <a:rPr lang="pl-PL" sz="1800" dirty="0" smtClean="0">
                <a:latin typeface="Calibri" panose="020F0502020204030204" pitchFamily="34" charset="0"/>
              </a:rPr>
            </a:br>
            <a:r>
              <a:rPr lang="pl-PL" sz="1800" dirty="0" smtClean="0">
                <a:latin typeface="Calibri" panose="020F0502020204030204" pitchFamily="34" charset="0"/>
              </a:rPr>
              <a:t>i </a:t>
            </a:r>
            <a:r>
              <a:rPr lang="pl-PL" sz="1800" dirty="0">
                <a:latin typeface="Calibri" panose="020F0502020204030204" pitchFamily="34" charset="0"/>
              </a:rPr>
              <a:t>zachowanie dziedzictwa </a:t>
            </a:r>
            <a:r>
              <a:rPr lang="pl-PL" sz="1800" dirty="0" smtClean="0">
                <a:latin typeface="Calibri" panose="020F0502020204030204" pitchFamily="34" charset="0"/>
              </a:rPr>
              <a:t>kulturowego </a:t>
            </a:r>
            <a:r>
              <a:rPr lang="pl-PL" sz="1800" dirty="0">
                <a:latin typeface="Calibri" panose="020F0502020204030204" pitchFamily="34" charset="0"/>
              </a:rPr>
              <a:t>w ramach regionalnych programów operacyjnych na lata 2014-2020 (Dz. U. poz. 1364</a:t>
            </a:r>
            <a:r>
              <a:rPr lang="pl-PL" sz="1800" dirty="0" smtClean="0">
                <a:latin typeface="Calibri" panose="020F0502020204030204" pitchFamily="34" charset="0"/>
              </a:rPr>
              <a:t>). </a:t>
            </a:r>
            <a:endParaRPr lang="pl-PL" sz="1800" dirty="0" smtClean="0">
              <a:latin typeface="Calibri" panose="020F0502020204030204" pitchFamily="34" charset="0"/>
            </a:endParaRP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Numer referencyjny programu pomocowego, nadany przez Komisję Europejską: SA.43180.</a:t>
            </a:r>
            <a:endParaRPr lang="pl-PL" sz="1800" dirty="0">
              <a:latin typeface="Calibri" panose="020F0502020204030204" pitchFamily="34" charset="0"/>
            </a:endParaRPr>
          </a:p>
        </p:txBody>
      </p:sp>
    </p:spTree>
    <p:extLst>
      <p:ext uri="{BB962C8B-B14F-4D97-AF65-F5344CB8AC3E}">
        <p14:creationId xmlns:p14="http://schemas.microsoft.com/office/powerpoint/2010/main" val="752173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5736"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457200" y="1052736"/>
            <a:ext cx="8229600" cy="5073427"/>
          </a:xfrm>
        </p:spPr>
        <p:txBody>
          <a:bodyPr/>
          <a:lstStyle/>
          <a:p>
            <a:pPr marL="0" indent="0" algn="just">
              <a:buNone/>
            </a:pPr>
            <a:r>
              <a:rPr lang="pl-PL" sz="1600" u="sng" dirty="0" smtClean="0">
                <a:latin typeface="Calibri" panose="020F0502020204030204" pitchFamily="34" charset="0"/>
              </a:rPr>
              <a:t>Pomoc może być udzielana na:</a:t>
            </a:r>
          </a:p>
          <a:p>
            <a:pPr marL="0" indent="0" algn="just">
              <a:buNone/>
            </a:pPr>
            <a:endParaRPr lang="pl-PL" sz="1600" u="sng" dirty="0" smtClean="0">
              <a:latin typeface="Calibri" panose="020F0502020204030204" pitchFamily="34" charset="0"/>
            </a:endParaRPr>
          </a:p>
          <a:p>
            <a:pPr algn="just"/>
            <a:r>
              <a:rPr lang="pl-PL" sz="1600" dirty="0" smtClean="0">
                <a:latin typeface="Calibri" panose="020F0502020204030204" pitchFamily="34" charset="0"/>
              </a:rPr>
              <a:t>muzea</a:t>
            </a:r>
            <a:r>
              <a:rPr lang="pl-PL" sz="1600" dirty="0">
                <a:latin typeface="Calibri" panose="020F0502020204030204" pitchFamily="34" charset="0"/>
              </a:rPr>
              <a:t>, archiwa, biblioteki, ośrodki lub przestrzenie kulturalne i artystyczne, teatry, opery, sale koncertowe, inne organizacje wystawiające widowiska sceniczne, instytucje odpowiedzialne za dziedzictwo filmowe oraz inne podobne infrastruktury, organizacje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i </a:t>
            </a:r>
            <a:r>
              <a:rPr lang="pl-PL" sz="1600" dirty="0">
                <a:latin typeface="Calibri" panose="020F0502020204030204" pitchFamily="34" charset="0"/>
              </a:rPr>
              <a:t>instytucje kulturalne i artystyczne;</a:t>
            </a:r>
          </a:p>
          <a:p>
            <a:pPr algn="just"/>
            <a:r>
              <a:rPr lang="pl-PL" sz="1600" dirty="0" smtClean="0">
                <a:latin typeface="Calibri" panose="020F0502020204030204" pitchFamily="34" charset="0"/>
              </a:rPr>
              <a:t>materialne </a:t>
            </a:r>
            <a:r>
              <a:rPr lang="pl-PL" sz="1600" dirty="0">
                <a:latin typeface="Calibri" panose="020F0502020204030204" pitchFamily="34" charset="0"/>
              </a:rPr>
              <a:t>zasoby dziedzictwa kulturowego, w tym wszelkie formy ruchomego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i </a:t>
            </a:r>
            <a:r>
              <a:rPr lang="pl-PL" sz="1600" dirty="0">
                <a:latin typeface="Calibri" panose="020F0502020204030204" pitchFamily="34" charset="0"/>
              </a:rPr>
              <a:t>nieruchomego dziedzictwa kulturowego, obiekty archeologiczne, pomniki, obiekty i budynki historyczne; dziedzictwo naturalne związane z dziedzictwem kulturowym lub jeśli zostały formalnie uznane za dziedzictwo kulturowe lub naturalne przez właściwe organy publiczne państwa członkowskiego;</a:t>
            </a:r>
          </a:p>
          <a:p>
            <a:pPr algn="just"/>
            <a:r>
              <a:rPr lang="pl-PL" sz="1600" dirty="0" smtClean="0">
                <a:latin typeface="Calibri" panose="020F0502020204030204" pitchFamily="34" charset="0"/>
              </a:rPr>
              <a:t>niematerialne </a:t>
            </a:r>
            <a:r>
              <a:rPr lang="pl-PL" sz="1600" dirty="0">
                <a:latin typeface="Calibri" panose="020F0502020204030204" pitchFamily="34" charset="0"/>
              </a:rPr>
              <a:t>zasoby dziedzictwa kulturowego w dowolnej formie, w tym zwyczaje ludowe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i </a:t>
            </a:r>
            <a:r>
              <a:rPr lang="pl-PL" sz="1600" dirty="0">
                <a:latin typeface="Calibri" panose="020F0502020204030204" pitchFamily="34" charset="0"/>
              </a:rPr>
              <a:t>rękodzieło;</a:t>
            </a:r>
          </a:p>
          <a:p>
            <a:pPr algn="just"/>
            <a:r>
              <a:rPr lang="pl-PL" sz="1600" dirty="0" smtClean="0">
                <a:latin typeface="Calibri" panose="020F0502020204030204" pitchFamily="34" charset="0"/>
              </a:rPr>
              <a:t>wydarzenia </a:t>
            </a:r>
            <a:r>
              <a:rPr lang="pl-PL" sz="1600" dirty="0">
                <a:latin typeface="Calibri" panose="020F0502020204030204" pitchFamily="34" charset="0"/>
              </a:rPr>
              <a:t>i spektakle kulturalne lub związane ze sztuką, festiwale, wystawy i inne podobne działania związane z kulturą;</a:t>
            </a:r>
          </a:p>
          <a:p>
            <a:pPr algn="just"/>
            <a:r>
              <a:rPr lang="pl-PL" sz="1600" dirty="0" smtClean="0">
                <a:latin typeface="Calibri" panose="020F0502020204030204" pitchFamily="34" charset="0"/>
              </a:rPr>
              <a:t>edukacja </a:t>
            </a:r>
            <a:r>
              <a:rPr lang="pl-PL" sz="1600" dirty="0">
                <a:latin typeface="Calibri" panose="020F0502020204030204" pitchFamily="34" charset="0"/>
              </a:rPr>
              <a:t>kulturalna i artystyczna, jak również promowanie lepszego zrozumienia znaczenia ochrony i propagowania różnorodnych form wyrazu kulturowego, za pośrednictwem programów edukacyjnych oraz programów zwiększających świadomość społeczeństwa,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m.in</a:t>
            </a:r>
            <a:r>
              <a:rPr lang="pl-PL" sz="1600" dirty="0">
                <a:latin typeface="Calibri" panose="020F0502020204030204" pitchFamily="34" charset="0"/>
              </a:rPr>
              <a:t>. przy zastosowaniu nowych technologii;</a:t>
            </a:r>
          </a:p>
          <a:p>
            <a:pPr algn="just"/>
            <a:r>
              <a:rPr lang="pl-PL" sz="1600" dirty="0" smtClean="0">
                <a:latin typeface="Calibri" panose="020F0502020204030204" pitchFamily="34" charset="0"/>
              </a:rPr>
              <a:t>tworzenie</a:t>
            </a:r>
            <a:r>
              <a:rPr lang="pl-PL" sz="1600" dirty="0">
                <a:latin typeface="Calibri" panose="020F0502020204030204" pitchFamily="34" charset="0"/>
              </a:rPr>
              <a:t>, redagowanie, produkcja, dystrybucja, digitalizacja i publikacja utworów muzycznych i literackich, w tym przekładów.</a:t>
            </a:r>
          </a:p>
          <a:p>
            <a:endParaRPr lang="pl-PL" dirty="0"/>
          </a:p>
        </p:txBody>
      </p:sp>
    </p:spTree>
    <p:extLst>
      <p:ext uri="{BB962C8B-B14F-4D97-AF65-F5344CB8AC3E}">
        <p14:creationId xmlns:p14="http://schemas.microsoft.com/office/powerpoint/2010/main" val="1183689211"/>
      </p:ext>
    </p:extLst>
  </p:cSld>
  <p:clrMapOvr>
    <a:masterClrMapping/>
  </p:clrMapOvr>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5836</TotalTime>
  <Words>544</Words>
  <Application>Microsoft Office PowerPoint</Application>
  <PresentationFormat>Pokaz na ekranie (4:3)</PresentationFormat>
  <Paragraphs>115</Paragraphs>
  <Slides>13</Slides>
  <Notes>1</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Projekt domyślny</vt:lpstr>
      <vt:lpstr>POMOC PUBLICZNA w działaniu 8.3 RPO WP 2014-2020 Materialne i niematerialne dziedzictwo kulturowe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 </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461</cp:revision>
  <dcterms:created xsi:type="dcterms:W3CDTF">2008-01-08T07:52:50Z</dcterms:created>
  <dcterms:modified xsi:type="dcterms:W3CDTF">2015-10-15T06:19:38Z</dcterms:modified>
</cp:coreProperties>
</file>