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61" r:id="rId2"/>
    <p:sldId id="392" r:id="rId3"/>
    <p:sldId id="395" r:id="rId4"/>
    <p:sldId id="396" r:id="rId5"/>
    <p:sldId id="410" r:id="rId6"/>
    <p:sldId id="417" r:id="rId7"/>
    <p:sldId id="411" r:id="rId8"/>
    <p:sldId id="418" r:id="rId9"/>
    <p:sldId id="419" r:id="rId10"/>
    <p:sldId id="408" r:id="rId11"/>
    <p:sldId id="424" r:id="rId12"/>
    <p:sldId id="425" r:id="rId13"/>
    <p:sldId id="412" r:id="rId14"/>
    <p:sldId id="413" r:id="rId15"/>
    <p:sldId id="415" r:id="rId16"/>
    <p:sldId id="398" r:id="rId17"/>
    <p:sldId id="416" r:id="rId18"/>
    <p:sldId id="414" r:id="rId19"/>
    <p:sldId id="421" r:id="rId20"/>
    <p:sldId id="423" r:id="rId21"/>
    <p:sldId id="422" r:id="rId22"/>
    <p:sldId id="409" r:id="rId23"/>
    <p:sldId id="404" r:id="rId24"/>
    <p:sldId id="403" r:id="rId25"/>
    <p:sldId id="405" r:id="rId26"/>
    <p:sldId id="426" r:id="rId27"/>
    <p:sldId id="434" r:id="rId28"/>
    <p:sldId id="427" r:id="rId29"/>
    <p:sldId id="429" r:id="rId30"/>
    <p:sldId id="430" r:id="rId31"/>
    <p:sldId id="428" r:id="rId32"/>
    <p:sldId id="431" r:id="rId33"/>
    <p:sldId id="433" r:id="rId34"/>
    <p:sldId id="432" r:id="rId35"/>
    <p:sldId id="407" r:id="rId36"/>
    <p:sldId id="337" r:id="rId37"/>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78" autoAdjust="0"/>
    <p:restoredTop sz="94660"/>
  </p:normalViewPr>
  <p:slideViewPr>
    <p:cSldViewPr>
      <p:cViewPr varScale="1">
        <p:scale>
          <a:sx n="99" d="100"/>
          <a:sy n="99" d="100"/>
        </p:scale>
        <p:origin x="-52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36</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funduszeeuropejskie.gov.pl/media/10376/wytyczne_transport_221015.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sz="3200" b="1" i="1" dirty="0">
                <a:solidFill>
                  <a:schemeClr val="bg1"/>
                </a:solidFill>
                <a:latin typeface="Calibri" panose="020F0502020204030204" pitchFamily="34" charset="0"/>
              </a:rPr>
              <a:t>dla projektów </a:t>
            </a:r>
            <a:r>
              <a:rPr lang="pl-PL" sz="3200" b="1" i="1" dirty="0" smtClean="0">
                <a:solidFill>
                  <a:schemeClr val="bg1"/>
                </a:solidFill>
                <a:latin typeface="Calibri" panose="020F0502020204030204" pitchFamily="34" charset="0"/>
              </a:rPr>
              <a:t>realizowanych w </a:t>
            </a:r>
            <a:r>
              <a:rPr lang="pl-PL" sz="3200" b="1" i="1" dirty="0">
                <a:solidFill>
                  <a:schemeClr val="bg1"/>
                </a:solidFill>
                <a:latin typeface="Calibri" panose="020F0502020204030204" pitchFamily="34" charset="0"/>
              </a:rPr>
              <a:t>ramach </a:t>
            </a:r>
            <a:r>
              <a:rPr lang="pl-PL" sz="3200" b="1" i="1" dirty="0" smtClean="0">
                <a:solidFill>
                  <a:schemeClr val="bg1"/>
                </a:solidFill>
                <a:latin typeface="Calibri" panose="020F0502020204030204" pitchFamily="34" charset="0"/>
              </a:rPr>
              <a:t>Działania 9.1. RPO WP 2014-2020 – Transport miejski</a:t>
            </a: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3119246" y="4933109"/>
            <a:ext cx="28452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14 marca 2016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r>
              <a:rPr lang="pl-PL" sz="1800" u="sng" dirty="0" smtClean="0">
                <a:latin typeface="Calibri" panose="020F0502020204030204" pitchFamily="34" charset="0"/>
              </a:rPr>
              <a:t>Mieszane, gospodarczo-niegospodarcze wykorzystanie obiektu:</a:t>
            </a:r>
          </a:p>
          <a:p>
            <a:pPr marL="0" indent="0" algn="just">
              <a:buNone/>
            </a:pPr>
            <a:endParaRPr lang="pl-PL" sz="1800" u="sng" dirty="0" smtClean="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infrastruktura jest użytkowana zarówno do działalności gospodarczej, jak i niegospodarczej, finansowanie publiczne będzie podlegało zasadom pomocy publicznej wyłącznie w zakresie, w jakim będzie obejmowało koszty związane z działalnością gospodarczą. </a:t>
            </a:r>
            <a:endParaRPr lang="pl-PL" sz="1800" dirty="0" smtClean="0">
              <a:latin typeface="Calibri" panose="020F0502020204030204" pitchFamily="34" charset="0"/>
            </a:endParaRPr>
          </a:p>
          <a:p>
            <a:pPr marL="0" indent="0" algn="just">
              <a:buNone/>
            </a:pPr>
            <a:endParaRPr lang="pl-PL" sz="1800" dirty="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możliwe jest oddzielenie kosztów i przychodów związanych z działalnością gospodarczą i niegospodarczą, zasady pomocy publicznej mają zastosowanie wyłącznie w odniesieniu do przyznanego wsparcia ze strony państwa w kwocie przewyższającej koszty prowadzenia działalności niegospodarczej</a:t>
            </a:r>
            <a:r>
              <a:rPr lang="pl-PL" sz="1800" dirty="0" smtClean="0">
                <a:latin typeface="Calibri" panose="020F0502020204030204" pitchFamily="34" charset="0"/>
              </a:rPr>
              <a:t>.</a:t>
            </a: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Koszty </a:t>
            </a:r>
            <a:r>
              <a:rPr lang="pl-PL" sz="1800" dirty="0">
                <a:latin typeface="Calibri" panose="020F0502020204030204" pitchFamily="34" charset="0"/>
              </a:rPr>
              <a:t>i dochody z każdego rodzaju działalności należy rozliczać osobno, konsekwentnie stosując obiektywnie uzasadnione zasady rachunku kosztów.</a:t>
            </a:r>
          </a:p>
          <a:p>
            <a:endParaRPr lang="pl-PL" dirty="0"/>
          </a:p>
        </p:txBody>
      </p:sp>
    </p:spTree>
    <p:extLst>
      <p:ext uri="{BB962C8B-B14F-4D97-AF65-F5344CB8AC3E}">
        <p14:creationId xmlns:p14="http://schemas.microsoft.com/office/powerpoint/2010/main" val="3458769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just">
              <a:buNone/>
            </a:pPr>
            <a:r>
              <a:rPr lang="pl-PL" sz="2800" dirty="0" smtClean="0">
                <a:latin typeface="Calibri" panose="020F0502020204030204" pitchFamily="34" charset="0"/>
              </a:rPr>
              <a:t>Brak selektywnej korzyści ekonomicznej przy rekompensacie z tytułu świadczenia usług publicznych – spełnienie wszystkich przesłanek z wyroku TSUE w sprawie C-280/00 </a:t>
            </a:r>
            <a:r>
              <a:rPr lang="pl-PL" sz="2800" dirty="0" err="1" smtClean="0">
                <a:latin typeface="Calibri" panose="020F0502020204030204" pitchFamily="34" charset="0"/>
              </a:rPr>
              <a:t>Altmark</a:t>
            </a:r>
            <a:r>
              <a:rPr lang="pl-PL" sz="2800" dirty="0" smtClean="0">
                <a:latin typeface="Calibri" panose="020F0502020204030204" pitchFamily="34" charset="0"/>
              </a:rPr>
              <a:t> Trans:</a:t>
            </a:r>
          </a:p>
          <a:p>
            <a:pPr marL="0" indent="0" algn="just">
              <a:buNone/>
            </a:pPr>
            <a:endParaRPr lang="pl-PL" sz="1800" dirty="0" smtClean="0">
              <a:latin typeface="Calibri" panose="020F0502020204030204" pitchFamily="34" charset="0"/>
            </a:endParaRPr>
          </a:p>
          <a:p>
            <a:pPr marL="0" indent="0" algn="just">
              <a:spcBef>
                <a:spcPts val="1200"/>
              </a:spcBef>
              <a:buNone/>
            </a:pPr>
            <a:r>
              <a:rPr lang="pl-PL" sz="1800" dirty="0" smtClean="0">
                <a:latin typeface="Calibri" panose="020F0502020204030204" pitchFamily="34" charset="0"/>
              </a:rPr>
              <a:t>a) przedsiębiorstwo </a:t>
            </a:r>
            <a:r>
              <a:rPr lang="pl-PL" sz="1800" dirty="0">
                <a:latin typeface="Calibri" panose="020F0502020204030204" pitchFamily="34" charset="0"/>
              </a:rPr>
              <a:t>jest zobowiązane do świadczenia </a:t>
            </a:r>
            <a:r>
              <a:rPr lang="pl-PL" sz="1800" dirty="0" smtClean="0">
                <a:latin typeface="Calibri" panose="020F0502020204030204" pitchFamily="34" charset="0"/>
              </a:rPr>
              <a:t>usługi publicznej i ją wykonuje, a jednocześnie </a:t>
            </a:r>
            <a:r>
              <a:rPr lang="pl-PL" sz="1800" dirty="0">
                <a:latin typeface="Calibri" panose="020F0502020204030204" pitchFamily="34" charset="0"/>
              </a:rPr>
              <a:t>usługa ta jest jasno </a:t>
            </a:r>
            <a:r>
              <a:rPr lang="pl-PL" sz="1800" dirty="0" smtClean="0">
                <a:latin typeface="Calibri" panose="020F0502020204030204" pitchFamily="34" charset="0"/>
              </a:rPr>
              <a:t>zdefiniowana;</a:t>
            </a:r>
          </a:p>
          <a:p>
            <a:pPr marL="0" indent="0" algn="just">
              <a:spcBef>
                <a:spcPts val="1200"/>
              </a:spcBef>
              <a:buNone/>
            </a:pPr>
            <a:r>
              <a:rPr lang="pl-PL" sz="1800" dirty="0" smtClean="0">
                <a:latin typeface="Calibri" panose="020F0502020204030204" pitchFamily="34" charset="0"/>
              </a:rPr>
              <a:t>b) w </a:t>
            </a:r>
            <a:r>
              <a:rPr lang="pl-PL" sz="1800" dirty="0">
                <a:latin typeface="Calibri" panose="020F0502020204030204" pitchFamily="34" charset="0"/>
              </a:rPr>
              <a:t>celu uniknięcia przyznania korzyści </a:t>
            </a:r>
            <a:r>
              <a:rPr lang="pl-PL" sz="1800" dirty="0" smtClean="0">
                <a:latin typeface="Calibri" panose="020F0502020204030204" pitchFamily="34" charset="0"/>
              </a:rPr>
              <a:t>ekonomicznej</a:t>
            </a:r>
            <a:r>
              <a:rPr lang="pl-PL" sz="1800" dirty="0">
                <a:latin typeface="Calibri" panose="020F0502020204030204" pitchFamily="34" charset="0"/>
              </a:rPr>
              <a:t>, która może faworyzować wybrane </a:t>
            </a:r>
            <a:r>
              <a:rPr lang="pl-PL" sz="1800" dirty="0" smtClean="0">
                <a:latin typeface="Calibri" panose="020F0502020204030204" pitchFamily="34" charset="0"/>
              </a:rPr>
              <a:t>przedsiębiorstwo </a:t>
            </a:r>
            <a:r>
              <a:rPr lang="pl-PL" sz="1800" dirty="0">
                <a:latin typeface="Calibri" panose="020F0502020204030204" pitchFamily="34" charset="0"/>
              </a:rPr>
              <a:t>w stosunku do konkurencji, parametry na podstawie których ustala się </a:t>
            </a:r>
            <a:r>
              <a:rPr lang="pl-PL" sz="1800" dirty="0" smtClean="0">
                <a:latin typeface="Calibri" panose="020F0502020204030204" pitchFamily="34" charset="0"/>
              </a:rPr>
              <a:t>rekompensatę </a:t>
            </a:r>
            <a:r>
              <a:rPr lang="pl-PL" sz="1800" dirty="0">
                <a:latin typeface="Calibri" panose="020F0502020204030204" pitchFamily="34" charset="0"/>
              </a:rPr>
              <a:t>powinny być określone obiektywnie i transparentnie zanim nastąpi </a:t>
            </a:r>
            <a:r>
              <a:rPr lang="pl-PL" sz="1800" dirty="0" smtClean="0">
                <a:latin typeface="Calibri" panose="020F0502020204030204" pitchFamily="34" charset="0"/>
              </a:rPr>
              <a:t>nałożenie zobowiązania </a:t>
            </a:r>
            <a:r>
              <a:rPr lang="pl-PL" sz="1800" dirty="0">
                <a:latin typeface="Calibri" panose="020F0502020204030204" pitchFamily="34" charset="0"/>
              </a:rPr>
              <a:t>do świadczenia usług </a:t>
            </a:r>
            <a:r>
              <a:rPr lang="pl-PL" sz="1800" dirty="0" smtClean="0">
                <a:latin typeface="Calibri" panose="020F0502020204030204" pitchFamily="34" charset="0"/>
              </a:rPr>
              <a:t>publicznych;</a:t>
            </a:r>
          </a:p>
          <a:p>
            <a:pPr marL="0" indent="0" algn="just">
              <a:spcBef>
                <a:spcPts val="1200"/>
              </a:spcBef>
              <a:buNone/>
            </a:pPr>
            <a:r>
              <a:rPr lang="pl-PL" sz="1800" dirty="0" smtClean="0">
                <a:latin typeface="Calibri" panose="020F0502020204030204" pitchFamily="34" charset="0"/>
              </a:rPr>
              <a:t>c) rekompensata </a:t>
            </a:r>
            <a:r>
              <a:rPr lang="pl-PL" sz="1800" dirty="0">
                <a:latin typeface="Calibri" panose="020F0502020204030204" pitchFamily="34" charset="0"/>
              </a:rPr>
              <a:t>nie może przekroczyć kosztów poniesionych w związku z realizacją </a:t>
            </a:r>
            <a:r>
              <a:rPr lang="pl-PL" sz="1800" dirty="0" smtClean="0">
                <a:latin typeface="Calibri" panose="020F0502020204030204" pitchFamily="34" charset="0"/>
              </a:rPr>
              <a:t>usługi publicznej </a:t>
            </a:r>
            <a:r>
              <a:rPr lang="pl-PL" sz="1800" dirty="0">
                <a:latin typeface="Calibri" panose="020F0502020204030204" pitchFamily="34" charset="0"/>
              </a:rPr>
              <a:t>z uwzględnieniem wpływów z tej usługi oraz rozsądnego zysku;</a:t>
            </a:r>
          </a:p>
          <a:p>
            <a:pPr marL="0" indent="0" algn="just">
              <a:spcBef>
                <a:spcPts val="1200"/>
              </a:spcBef>
              <a:buNone/>
            </a:pPr>
            <a:r>
              <a:rPr lang="pl-PL" sz="1800" dirty="0" smtClean="0">
                <a:latin typeface="Calibri" panose="020F0502020204030204" pitchFamily="34" charset="0"/>
              </a:rPr>
              <a:t>d) jeżeli </a:t>
            </a:r>
            <a:r>
              <a:rPr lang="pl-PL" sz="1800" dirty="0">
                <a:latin typeface="Calibri" panose="020F0502020204030204" pitchFamily="34" charset="0"/>
              </a:rPr>
              <a:t>przedsiębiorstwo nie zostało wybrane zgodnie z procedurami zamówień publicznych </a:t>
            </a:r>
            <a:r>
              <a:rPr lang="pl-PL" sz="1800" dirty="0" smtClean="0">
                <a:latin typeface="Calibri" panose="020F0502020204030204" pitchFamily="34" charset="0"/>
              </a:rPr>
              <a:t>gwarantującymi</a:t>
            </a:r>
            <a:r>
              <a:rPr lang="pl-PL" sz="1800" dirty="0">
                <a:latin typeface="Calibri" panose="020F0502020204030204" pitchFamily="34" charset="0"/>
              </a:rPr>
              <a:t>, że usługa będzie zapewniona po najmniejszym koszcie dla społeczności, </a:t>
            </a:r>
            <a:r>
              <a:rPr lang="pl-PL" sz="1800" dirty="0" smtClean="0">
                <a:latin typeface="Calibri" panose="020F0502020204030204" pitchFamily="34" charset="0"/>
              </a:rPr>
              <a:t>rekompensata </a:t>
            </a:r>
            <a:r>
              <a:rPr lang="pl-PL" sz="1800" dirty="0">
                <a:latin typeface="Calibri" panose="020F0502020204030204" pitchFamily="34" charset="0"/>
              </a:rPr>
              <a:t>nie może przekraczać kosztów, jakie poniosłoby typowe przedsiębiorstwo, </a:t>
            </a:r>
            <a:r>
              <a:rPr lang="pl-PL" sz="1800" dirty="0" smtClean="0">
                <a:latin typeface="Calibri" panose="020F0502020204030204" pitchFamily="34" charset="0"/>
              </a:rPr>
              <a:t>dobrze </a:t>
            </a:r>
            <a:r>
              <a:rPr lang="pl-PL" sz="1800" dirty="0">
                <a:latin typeface="Calibri" panose="020F0502020204030204" pitchFamily="34" charset="0"/>
              </a:rPr>
              <a:t>zarządzane i odpowiednio wyposażone do realizacji usługi publicznej, </a:t>
            </a:r>
            <a:r>
              <a:rPr lang="pl-PL" sz="1800" dirty="0" smtClean="0">
                <a:latin typeface="Calibri" panose="020F0502020204030204" pitchFamily="34" charset="0"/>
              </a:rPr>
              <a:t>z uwzględnieniem wpływów </a:t>
            </a:r>
            <a:r>
              <a:rPr lang="pl-PL" sz="1800" dirty="0">
                <a:latin typeface="Calibri" panose="020F0502020204030204" pitchFamily="34" charset="0"/>
              </a:rPr>
              <a:t>generowanych przez usługę </a:t>
            </a:r>
            <a:r>
              <a:rPr lang="pl-PL" sz="1800" dirty="0" smtClean="0">
                <a:latin typeface="Calibri" panose="020F0502020204030204" pitchFamily="34" charset="0"/>
              </a:rPr>
              <a:t>i rozsądnego </a:t>
            </a:r>
            <a:r>
              <a:rPr lang="pl-PL" sz="1800" dirty="0">
                <a:latin typeface="Calibri" panose="020F0502020204030204" pitchFamily="34" charset="0"/>
              </a:rPr>
              <a:t>zysku.</a:t>
            </a:r>
          </a:p>
          <a:p>
            <a:pPr marL="0" indent="0" algn="just">
              <a:buNone/>
            </a:pPr>
            <a:endParaRPr lang="pl-PL" sz="1800" dirty="0" smtClean="0">
              <a:latin typeface="Calibri" panose="020F0502020204030204" pitchFamily="34" charset="0"/>
            </a:endParaRPr>
          </a:p>
          <a:p>
            <a:pPr marL="0" indent="0">
              <a:buNone/>
            </a:pPr>
            <a:endParaRPr lang="pl-PL" sz="2800" dirty="0">
              <a:latin typeface="Calibri" panose="020F0502020204030204" pitchFamily="34" charset="0"/>
            </a:endParaRPr>
          </a:p>
        </p:txBody>
      </p:sp>
      <p:sp>
        <p:nvSpPr>
          <p:cNvPr id="4"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Tree>
    <p:extLst>
      <p:ext uri="{BB962C8B-B14F-4D97-AF65-F5344CB8AC3E}">
        <p14:creationId xmlns:p14="http://schemas.microsoft.com/office/powerpoint/2010/main" val="2713104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just">
              <a:buNone/>
            </a:pPr>
            <a:r>
              <a:rPr lang="pl-PL" sz="2800" dirty="0" smtClean="0">
                <a:latin typeface="Calibri" panose="020F0502020204030204" pitchFamily="34" charset="0"/>
              </a:rPr>
              <a:t>Interpretacja kryteriów </a:t>
            </a:r>
            <a:r>
              <a:rPr lang="pl-PL" sz="2800" dirty="0" err="1" smtClean="0">
                <a:latin typeface="Calibri" panose="020F0502020204030204" pitchFamily="34" charset="0"/>
              </a:rPr>
              <a:t>Altmark</a:t>
            </a:r>
            <a:r>
              <a:rPr lang="pl-PL" sz="2800" dirty="0" smtClean="0">
                <a:latin typeface="Calibri" panose="020F0502020204030204" pitchFamily="34" charset="0"/>
              </a:rPr>
              <a:t> – Komunikat </a:t>
            </a:r>
            <a:r>
              <a:rPr lang="pl-PL" sz="2800" dirty="0">
                <a:latin typeface="Calibri" panose="020F0502020204030204" pitchFamily="34" charset="0"/>
              </a:rPr>
              <a:t>Komisji w sprawie stosowania </a:t>
            </a:r>
            <a:r>
              <a:rPr lang="pl-PL" sz="2800" dirty="0" smtClean="0">
                <a:latin typeface="Calibri" panose="020F0502020204030204" pitchFamily="34" charset="0"/>
              </a:rPr>
              <a:t>reguł Unii </a:t>
            </a:r>
            <a:r>
              <a:rPr lang="pl-PL" sz="2800" dirty="0">
                <a:latin typeface="Calibri" panose="020F0502020204030204" pitchFamily="34" charset="0"/>
              </a:rPr>
              <a:t>Europejskiej w dziedzinie pomocy </a:t>
            </a:r>
            <a:r>
              <a:rPr lang="pl-PL" sz="2800" dirty="0" smtClean="0">
                <a:latin typeface="Calibri" panose="020F0502020204030204" pitchFamily="34" charset="0"/>
              </a:rPr>
              <a:t>państwa w </a:t>
            </a:r>
            <a:r>
              <a:rPr lang="pl-PL" sz="2800" dirty="0">
                <a:latin typeface="Calibri" panose="020F0502020204030204" pitchFamily="34" charset="0"/>
              </a:rPr>
              <a:t>odniesieniu do rekompensaty z </a:t>
            </a:r>
            <a:r>
              <a:rPr lang="pl-PL" sz="2800" dirty="0" smtClean="0">
                <a:latin typeface="Calibri" panose="020F0502020204030204" pitchFamily="34" charset="0"/>
              </a:rPr>
              <a:t>tytułu usług świadczonych </a:t>
            </a:r>
            <a:r>
              <a:rPr lang="pl-PL" sz="2800" dirty="0">
                <a:latin typeface="Calibri" panose="020F0502020204030204" pitchFamily="34" charset="0"/>
              </a:rPr>
              <a:t>w ogólnym interesie </a:t>
            </a:r>
            <a:r>
              <a:rPr lang="pl-PL" sz="2800" dirty="0" smtClean="0">
                <a:latin typeface="Calibri" panose="020F0502020204030204" pitchFamily="34" charset="0"/>
              </a:rPr>
              <a:t>gospodarczym (Dz. Urz. UE C 8 z 11.01.2012 r., s. 4).</a:t>
            </a:r>
          </a:p>
          <a:p>
            <a:pPr marL="0" indent="0" algn="just">
              <a:buNone/>
            </a:pPr>
            <a:endParaRPr lang="pl-PL" sz="2800" dirty="0">
              <a:latin typeface="Calibri" panose="020F0502020204030204" pitchFamily="34" charset="0"/>
            </a:endParaRPr>
          </a:p>
          <a:p>
            <a:pPr marL="0" indent="0" algn="just">
              <a:buNone/>
            </a:pPr>
            <a:r>
              <a:rPr lang="pl-PL" sz="2800" u="sng" dirty="0" smtClean="0">
                <a:latin typeface="Calibri" panose="020F0502020204030204" pitchFamily="34" charset="0"/>
              </a:rPr>
              <a:t>W praktyce:</a:t>
            </a:r>
            <a:r>
              <a:rPr lang="pl-PL" sz="2800" dirty="0" smtClean="0">
                <a:latin typeface="Calibri" panose="020F0502020204030204" pitchFamily="34" charset="0"/>
              </a:rPr>
              <a:t> skuteczne wykazanie spełnienia kryteriów </a:t>
            </a:r>
            <a:r>
              <a:rPr lang="pl-PL" sz="2800" dirty="0" err="1" smtClean="0">
                <a:latin typeface="Calibri" panose="020F0502020204030204" pitchFamily="34" charset="0"/>
              </a:rPr>
              <a:t>Altmark</a:t>
            </a:r>
            <a:r>
              <a:rPr lang="pl-PL" sz="2800" dirty="0" smtClean="0">
                <a:latin typeface="Calibri" panose="020F0502020204030204" pitchFamily="34" charset="0"/>
              </a:rPr>
              <a:t>, zwłaszcza w sektorze transportu, należy do rzadkości.</a:t>
            </a:r>
            <a:endParaRPr lang="pl-PL" sz="2800" dirty="0">
              <a:latin typeface="Calibri" panose="020F0502020204030204" pitchFamily="34" charset="0"/>
            </a:endParaRPr>
          </a:p>
          <a:p>
            <a:pPr marL="0" indent="0">
              <a:buNone/>
            </a:pPr>
            <a:endParaRPr lang="pl-PL" dirty="0"/>
          </a:p>
        </p:txBody>
      </p:sp>
      <p:sp>
        <p:nvSpPr>
          <p:cNvPr id="4"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Tree>
    <p:extLst>
      <p:ext uri="{BB962C8B-B14F-4D97-AF65-F5344CB8AC3E}">
        <p14:creationId xmlns:p14="http://schemas.microsoft.com/office/powerpoint/2010/main" val="2545811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211015" y="934064"/>
            <a:ext cx="8825482" cy="580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sz="2000" kern="0" dirty="0" smtClean="0">
              <a:latin typeface="Calibri" panose="020F0502020204030204" pitchFamily="34" charset="0"/>
            </a:endParaRPr>
          </a:p>
          <a:p>
            <a:pPr algn="just">
              <a:lnSpc>
                <a:spcPct val="110000"/>
              </a:lnSpc>
            </a:pPr>
            <a:r>
              <a:rPr lang="pl-PL" sz="2200" kern="0" dirty="0" smtClean="0">
                <a:latin typeface="Calibri" panose="020F0502020204030204" pitchFamily="34" charset="0"/>
              </a:rPr>
              <a:t>Przesłanka zakłócenia lub groźby zakłócenia konkurencji i wpływu na wymianę handlową między państwami członkowskimi:</a:t>
            </a:r>
          </a:p>
          <a:p>
            <a:pPr algn="just">
              <a:lnSpc>
                <a:spcPct val="110000"/>
              </a:lnSpc>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Zazwyczaj analizowane są łącznie;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Uznaje się, że środek przyznany przez państwo stwarza groźbę naruszenia konkurencji, jeżeli może powodować poprawę pozycji konkurencyjnej beneficjenta w porównaniu z pozycją innych przedsiębiorstw, z którymi beneficjent konkuruje;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Zakłócenie konkurencji w wyniku udzielenia wsparcia nie musi być rzeczywiste. Wystarczy bowiem sama groźba zakłócenia konkurencji. Może być to więc potencjalne zakłócenie konkurencji;</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u="sng" kern="0" dirty="0" smtClean="0">
                <a:latin typeface="Calibri" panose="020F0502020204030204" pitchFamily="34" charset="0"/>
              </a:rPr>
              <a:t>Fakt, że kwota pomocy jest niewielka lub że przedsiębiorstwo będące beneficjentem jest małe, nie wykluczy sam w sobie zakłócenia konkurencji </a:t>
            </a:r>
            <a:br>
              <a:rPr lang="pl-PL" sz="2200" u="sng" kern="0" dirty="0" smtClean="0">
                <a:latin typeface="Calibri" panose="020F0502020204030204" pitchFamily="34" charset="0"/>
              </a:rPr>
            </a:br>
            <a:r>
              <a:rPr lang="pl-PL" sz="2200" u="sng" kern="0" dirty="0" smtClean="0">
                <a:latin typeface="Calibri" panose="020F0502020204030204" pitchFamily="34" charset="0"/>
              </a:rPr>
              <a:t>lub groźby zakłócenia konkurencji,</a:t>
            </a:r>
            <a:r>
              <a:rPr lang="pl-PL" sz="2200" kern="0" dirty="0" smtClean="0">
                <a:latin typeface="Calibri" panose="020F0502020204030204" pitchFamily="34" charset="0"/>
              </a:rPr>
              <a:t> pod warunkiem jednak, że prawdo-podobieństwo takiego zakłócenia nie jest jedynie hipotetyczne (</a:t>
            </a:r>
            <a:r>
              <a:rPr lang="pl-PL" sz="2200" i="1" kern="0" dirty="0" smtClean="0">
                <a:latin typeface="Calibri" panose="020F0502020204030204" pitchFamily="34" charset="0"/>
              </a:rPr>
              <a:t>wyrok TSUE </a:t>
            </a:r>
            <a:br>
              <a:rPr lang="pl-PL" sz="2200" i="1" kern="0" dirty="0" smtClean="0">
                <a:latin typeface="Calibri" panose="020F0502020204030204" pitchFamily="34" charset="0"/>
              </a:rPr>
            </a:br>
            <a:r>
              <a:rPr lang="pl-PL" sz="2200" i="1" kern="0" dirty="0" err="1" smtClean="0">
                <a:latin typeface="Calibri" panose="020F0502020204030204" pitchFamily="34" charset="0"/>
              </a:rPr>
              <a:t>ws</a:t>
            </a:r>
            <a:r>
              <a:rPr lang="pl-PL" sz="2200" i="1" kern="0" dirty="0" smtClean="0">
                <a:latin typeface="Calibri" panose="020F0502020204030204" pitchFamily="34" charset="0"/>
              </a:rPr>
              <a:t>. C-280/00</a:t>
            </a:r>
            <a:r>
              <a:rPr lang="pl-PL" sz="2200" kern="0" dirty="0" smtClean="0">
                <a:latin typeface="Calibri" panose="020F0502020204030204" pitchFamily="34" charset="0"/>
              </a:rPr>
              <a:t> </a:t>
            </a:r>
            <a:r>
              <a:rPr lang="pl-PL" sz="2200" i="1" kern="0" dirty="0" err="1" smtClean="0">
                <a:latin typeface="Calibri" panose="020F0502020204030204" pitchFamily="34" charset="0"/>
              </a:rPr>
              <a:t>Altmark</a:t>
            </a:r>
            <a:r>
              <a:rPr lang="pl-PL" sz="2200" i="1" kern="0" dirty="0" smtClean="0">
                <a:latin typeface="Calibri" panose="020F0502020204030204" pitchFamily="34" charset="0"/>
              </a:rPr>
              <a:t> Trans</a:t>
            </a:r>
            <a:r>
              <a:rPr lang="pl-PL" sz="2200" kern="0" dirty="0" smtClean="0">
                <a:latin typeface="Calibri" panose="020F0502020204030204" pitchFamily="34" charset="0"/>
              </a:rPr>
              <a:t>).</a:t>
            </a:r>
          </a:p>
        </p:txBody>
      </p:sp>
      <p:sp>
        <p:nvSpPr>
          <p:cNvPr id="5"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5985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rostokąt 4"/>
          <p:cNvSpPr/>
          <p:nvPr/>
        </p:nvSpPr>
        <p:spPr>
          <a:xfrm>
            <a:off x="188640" y="1124744"/>
            <a:ext cx="8847856" cy="3929666"/>
          </a:xfrm>
          <a:prstGeom prst="rect">
            <a:avLst/>
          </a:prstGeom>
        </p:spPr>
        <p:txBody>
          <a:bodyPr wrap="square">
            <a:spAutoFit/>
          </a:bodyPr>
          <a:lstStyle/>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Pomoc wywiera wpływ na wymianę handlową, jeżeli umacnia pozycję przedsiębiorstwa w stosunku do innych przedsiębiorstw konkurujących z nim. Co do wpływu na wymianę handlową, </a:t>
            </a:r>
            <a:r>
              <a:rPr lang="pl-PL" dirty="0" smtClean="0">
                <a:latin typeface="Calibri" panose="020F0502020204030204" pitchFamily="34" charset="0"/>
              </a:rPr>
              <a:t>to </a:t>
            </a:r>
            <a:r>
              <a:rPr lang="pl-PL" dirty="0">
                <a:latin typeface="Calibri" panose="020F0502020204030204" pitchFamily="34" charset="0"/>
              </a:rPr>
              <a:t>nie ma znaczenia, że dany beneficjent nie świadczy żadnych usług poza granicami Polski, a świadczy jedynie usługi </a:t>
            </a:r>
            <a:r>
              <a:rPr lang="pl-PL" dirty="0" smtClean="0">
                <a:latin typeface="Calibri" panose="020F0502020204030204" pitchFamily="34" charset="0"/>
              </a:rPr>
              <a:t>o </a:t>
            </a:r>
            <a:r>
              <a:rPr lang="pl-PL" dirty="0">
                <a:latin typeface="Calibri" panose="020F0502020204030204" pitchFamily="34" charset="0"/>
              </a:rPr>
              <a:t>charakterze lokalnym czy regionalnym</a:t>
            </a:r>
            <a:r>
              <a:rPr lang="pl-PL" dirty="0" smtClean="0">
                <a:latin typeface="Calibri" panose="020F0502020204030204" pitchFamily="34" charset="0"/>
              </a:rPr>
              <a:t>.</a:t>
            </a:r>
          </a:p>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endParaRPr lang="pl-PL" sz="1100"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Jednakże wpływ środka pomocowego na wymianę handlową między państwami członkowskimi UE nie może być domniemywany lub tylko hipotetyczny. Musi zostać wykazane, </a:t>
            </a:r>
            <a:r>
              <a:rPr lang="pl-PL" dirty="0" smtClean="0">
                <a:latin typeface="Calibri" panose="020F0502020204030204" pitchFamily="34" charset="0"/>
              </a:rPr>
              <a:t>w </a:t>
            </a:r>
            <a:r>
              <a:rPr lang="pl-PL" dirty="0">
                <a:latin typeface="Calibri" panose="020F0502020204030204" pitchFamily="34" charset="0"/>
              </a:rPr>
              <a:t>oparciu o dające się przewidzieć skutki danego środka pomocowego, dlaczego zakłóca on lub grozi zakłóceniem konkurencji i może wpływać na wymianę handlową.</a:t>
            </a:r>
          </a:p>
        </p:txBody>
      </p:sp>
    </p:spTree>
    <p:extLst>
      <p:ext uri="{BB962C8B-B14F-4D97-AF65-F5344CB8AC3E}">
        <p14:creationId xmlns:p14="http://schemas.microsoft.com/office/powerpoint/2010/main" val="4016763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le tekstowe 4"/>
          <p:cNvSpPr txBox="1"/>
          <p:nvPr/>
        </p:nvSpPr>
        <p:spPr>
          <a:xfrm>
            <a:off x="31504" y="980728"/>
            <a:ext cx="9001000" cy="5909310"/>
          </a:xfrm>
          <a:prstGeom prst="rect">
            <a:avLst/>
          </a:prstGeom>
          <a:noFill/>
        </p:spPr>
        <p:txBody>
          <a:bodyPr wrap="square" rtlCol="0">
            <a:spAutoFit/>
          </a:bodyPr>
          <a:lstStyle/>
          <a:p>
            <a:pPr>
              <a:spcAft>
                <a:spcPts val="0"/>
              </a:spcAft>
            </a:pPr>
            <a:r>
              <a:rPr lang="pl-PL" u="sng" dirty="0" smtClean="0">
                <a:latin typeface="Calibri" panose="020F0502020204030204" pitchFamily="34" charset="0"/>
              </a:rPr>
              <a:t>Infrastruktura transportowa o wyłącznie lokalnym charakterze?</a:t>
            </a:r>
          </a:p>
          <a:p>
            <a:pPr>
              <a:spcAft>
                <a:spcPts val="0"/>
              </a:spcAft>
            </a:pPr>
            <a:endParaRPr lang="pl-PL" sz="1000" dirty="0">
              <a:latin typeface="Calibri" panose="020F0502020204030204" pitchFamily="34" charset="0"/>
            </a:endParaRPr>
          </a:p>
          <a:p>
            <a:pPr marL="285750" indent="-285750" algn="just">
              <a:spcAft>
                <a:spcPts val="0"/>
              </a:spcAft>
              <a:buFont typeface="Arial" panose="020B0604020202020204" pitchFamily="34" charset="0"/>
              <a:buChar char="•"/>
            </a:pPr>
            <a:r>
              <a:rPr lang="pl-PL" dirty="0" smtClean="0">
                <a:latin typeface="Calibri" panose="020F0502020204030204" pitchFamily="34" charset="0"/>
              </a:rPr>
              <a:t>TEORETYCZNIE, wg KE, małe koleje, o nieznacznej liczbie pasażerów z innych państw członkowskich i niemające potencjału do przyciągnięcia inwestorów zagranicznych;</a:t>
            </a:r>
          </a:p>
          <a:p>
            <a:pPr marL="285750" indent="-285750" algn="just">
              <a:spcAft>
                <a:spcPts val="0"/>
              </a:spcAft>
              <a:buFont typeface="Arial" panose="020B0604020202020204" pitchFamily="34" charset="0"/>
              <a:buChar char="•"/>
            </a:pPr>
            <a:endParaRPr lang="pl-PL" sz="1000" dirty="0">
              <a:latin typeface="Calibri" panose="020F0502020204030204" pitchFamily="34" charset="0"/>
            </a:endParaRPr>
          </a:p>
          <a:p>
            <a:pPr marL="285750" indent="-285750" algn="just">
              <a:spcAft>
                <a:spcPts val="0"/>
              </a:spcAft>
              <a:buFont typeface="Arial" panose="020B0604020202020204" pitchFamily="34" charset="0"/>
              <a:buChar char="•"/>
            </a:pPr>
            <a:r>
              <a:rPr lang="pl-PL" dirty="0" smtClean="0">
                <a:latin typeface="Calibri" panose="020F0502020204030204" pitchFamily="34" charset="0"/>
              </a:rPr>
              <a:t>W PRAKTYCE: tylko w </a:t>
            </a:r>
            <a:r>
              <a:rPr lang="pl-PL" b="1" u="sng" dirty="0" smtClean="0">
                <a:latin typeface="Calibri" panose="020F0502020204030204" pitchFamily="34" charset="0"/>
              </a:rPr>
              <a:t>wyjątkowych</a:t>
            </a:r>
            <a:r>
              <a:rPr lang="pl-PL" dirty="0" smtClean="0">
                <a:latin typeface="Calibri" panose="020F0502020204030204" pitchFamily="34" charset="0"/>
              </a:rPr>
              <a:t> (na skalę UE!) okolicznościach.</a:t>
            </a:r>
          </a:p>
          <a:p>
            <a:pPr marL="285750" indent="-285750" algn="just">
              <a:spcAft>
                <a:spcPts val="600"/>
              </a:spcAft>
              <a:buFont typeface="Arial" panose="020B0604020202020204" pitchFamily="34" charset="0"/>
              <a:buChar char="•"/>
            </a:pPr>
            <a:endParaRPr lang="pl-PL" sz="1000" dirty="0">
              <a:latin typeface="Calibri" panose="020F0502020204030204" pitchFamily="34" charset="0"/>
            </a:endParaRPr>
          </a:p>
          <a:p>
            <a:pPr algn="just">
              <a:spcAft>
                <a:spcPts val="0"/>
              </a:spcAft>
            </a:pPr>
            <a:r>
              <a:rPr lang="pl-PL" b="1" dirty="0" smtClean="0">
                <a:latin typeface="Calibri" panose="020F0502020204030204" pitchFamily="34" charset="0"/>
              </a:rPr>
              <a:t>Przykład:</a:t>
            </a:r>
            <a:r>
              <a:rPr lang="pl-PL" dirty="0" smtClean="0">
                <a:latin typeface="Calibri" panose="020F0502020204030204" pitchFamily="34" charset="0"/>
              </a:rPr>
              <a:t> decyzja KE z 7.05.2014 r. w sprawie SA.38441 – UK – Wsparcie połączeń lotniczych na Wyspy Scilly:</a:t>
            </a:r>
          </a:p>
          <a:p>
            <a:pPr algn="just">
              <a:spcAft>
                <a:spcPts val="600"/>
              </a:spcAft>
            </a:pPr>
            <a:endParaRPr lang="pl-PL" sz="1000" dirty="0">
              <a:latin typeface="Calibri" panose="020F0502020204030204" pitchFamily="34" charset="0"/>
            </a:endParaRPr>
          </a:p>
          <a:p>
            <a:pPr algn="just">
              <a:spcAft>
                <a:spcPts val="600"/>
              </a:spcAft>
            </a:pPr>
            <a:r>
              <a:rPr lang="pl-PL" dirty="0" smtClean="0">
                <a:latin typeface="Calibri" panose="020F0502020204030204" pitchFamily="34" charset="0"/>
              </a:rPr>
              <a:t>Brak pomocy dla lotniska na wyspie St. </a:t>
            </a:r>
            <a:r>
              <a:rPr lang="pl-PL" dirty="0" err="1" smtClean="0">
                <a:latin typeface="Calibri" panose="020F0502020204030204" pitchFamily="34" charset="0"/>
              </a:rPr>
              <a:t>Mary’s</a:t>
            </a:r>
            <a:r>
              <a:rPr lang="pl-PL" dirty="0" smtClean="0">
                <a:latin typeface="Calibri" panose="020F0502020204030204" pitchFamily="34" charset="0"/>
              </a:rPr>
              <a:t>:</a:t>
            </a:r>
          </a:p>
          <a:p>
            <a:pPr marL="285750" indent="-285750" algn="just">
              <a:spcAft>
                <a:spcPts val="600"/>
              </a:spcAft>
              <a:buFont typeface="Arial" panose="020B0604020202020204" pitchFamily="34" charset="0"/>
              <a:buChar char="•"/>
            </a:pPr>
            <a:r>
              <a:rPr lang="pl-PL" dirty="0" smtClean="0">
                <a:latin typeface="Calibri" panose="020F0502020204030204" pitchFamily="34" charset="0"/>
              </a:rPr>
              <a:t>Wyspa zamieszkana przez ok. 2 200 mieszkańców;</a:t>
            </a:r>
          </a:p>
          <a:p>
            <a:pPr marL="285750" indent="-285750" algn="just">
              <a:spcAft>
                <a:spcPts val="600"/>
              </a:spcAft>
              <a:buFont typeface="Arial" panose="020B0604020202020204" pitchFamily="34" charset="0"/>
              <a:buChar char="•"/>
            </a:pPr>
            <a:r>
              <a:rPr lang="pl-PL" dirty="0" smtClean="0">
                <a:latin typeface="Calibri" panose="020F0502020204030204" pitchFamily="34" charset="0"/>
              </a:rPr>
              <a:t>Krótki pas startowy bez fizycznych możliwości rozbudowy;</a:t>
            </a:r>
          </a:p>
          <a:p>
            <a:pPr marL="285750" indent="-285750" algn="just">
              <a:spcAft>
                <a:spcPts val="600"/>
              </a:spcAft>
              <a:buFont typeface="Arial" panose="020B0604020202020204" pitchFamily="34" charset="0"/>
              <a:buChar char="•"/>
            </a:pPr>
            <a:r>
              <a:rPr lang="pl-PL" dirty="0" smtClean="0">
                <a:latin typeface="Calibri" panose="020F0502020204030204" pitchFamily="34" charset="0"/>
              </a:rPr>
              <a:t>Tylko dla małych samolotów (bez toalet, do 16 pasażerów, do 1 h lotu);</a:t>
            </a:r>
          </a:p>
          <a:p>
            <a:pPr marL="285750" indent="-285750" algn="just">
              <a:spcAft>
                <a:spcPts val="600"/>
              </a:spcAft>
              <a:buFont typeface="Arial" panose="020B0604020202020204" pitchFamily="34" charset="0"/>
              <a:buChar char="•"/>
            </a:pPr>
            <a:r>
              <a:rPr lang="pl-PL" dirty="0" smtClean="0">
                <a:latin typeface="Calibri" panose="020F0502020204030204" pitchFamily="34" charset="0"/>
              </a:rPr>
              <a:t>Loty tylko do okolicznych lotnisk (3);</a:t>
            </a:r>
          </a:p>
          <a:p>
            <a:pPr marL="285750" indent="-285750" algn="just">
              <a:spcAft>
                <a:spcPts val="600"/>
              </a:spcAft>
              <a:buFont typeface="Arial" panose="020B0604020202020204" pitchFamily="34" charset="0"/>
              <a:buChar char="•"/>
            </a:pPr>
            <a:r>
              <a:rPr lang="pl-PL" dirty="0" smtClean="0">
                <a:latin typeface="Calibri" panose="020F0502020204030204" pitchFamily="34" charset="0"/>
              </a:rPr>
              <a:t>99% obsłużonych pasażerów pochodziło z Wielkiej Brytanii;</a:t>
            </a:r>
          </a:p>
          <a:p>
            <a:pPr marL="285750" indent="-285750" algn="just">
              <a:spcAft>
                <a:spcPts val="600"/>
              </a:spcAft>
              <a:buFont typeface="Arial" panose="020B0604020202020204" pitchFamily="34" charset="0"/>
              <a:buChar char="•"/>
            </a:pPr>
            <a:r>
              <a:rPr lang="pl-PL" dirty="0" smtClean="0">
                <a:latin typeface="Calibri" panose="020F0502020204030204" pitchFamily="34" charset="0"/>
              </a:rPr>
              <a:t>Dwie możliwości dostania się na wyspę: lot (ok. 15 min.) albo prom (ok. 2 h 40 min.). </a:t>
            </a:r>
          </a:p>
          <a:p>
            <a:pPr marL="285750" indent="-285750" algn="just">
              <a:spcAft>
                <a:spcPts val="600"/>
              </a:spcAft>
              <a:buFont typeface="Arial" panose="020B0604020202020204" pitchFamily="34" charset="0"/>
              <a:buChar char="•"/>
            </a:pPr>
            <a:endParaRPr lang="pl-PL" sz="1000" dirty="0" smtClean="0">
              <a:latin typeface="Calibri" panose="020F0502020204030204" pitchFamily="34" charset="0"/>
            </a:endParaRPr>
          </a:p>
          <a:p>
            <a:pPr algn="just">
              <a:spcAft>
                <a:spcPts val="600"/>
              </a:spcAft>
            </a:pPr>
            <a:r>
              <a:rPr lang="pl-PL" dirty="0" smtClean="0">
                <a:latin typeface="Calibri" panose="020F0502020204030204" pitchFamily="34" charset="0"/>
              </a:rPr>
              <a:t>ALE: w tej samej decyzji – Lotnisko na </a:t>
            </a:r>
            <a:r>
              <a:rPr lang="pl-PL" dirty="0" err="1" smtClean="0">
                <a:latin typeface="Calibri" panose="020F0502020204030204" pitchFamily="34" charset="0"/>
              </a:rPr>
              <a:t>Land’s</a:t>
            </a:r>
            <a:r>
              <a:rPr lang="pl-PL" dirty="0" smtClean="0">
                <a:latin typeface="Calibri" panose="020F0502020204030204" pitchFamily="34" charset="0"/>
              </a:rPr>
              <a:t> End – pomoc publiczna: brak połączeń międzynarodowych, ale możliwość konkurowania o ruch turystyczny. </a:t>
            </a:r>
            <a:endParaRPr lang="pl-PL" dirty="0">
              <a:latin typeface="Calibri" panose="020F0502020204030204" pitchFamily="34" charset="0"/>
            </a:endParaRPr>
          </a:p>
        </p:txBody>
      </p:sp>
    </p:spTree>
    <p:extLst>
      <p:ext uri="{BB962C8B-B14F-4D97-AF65-F5344CB8AC3E}">
        <p14:creationId xmlns:p14="http://schemas.microsoft.com/office/powerpoint/2010/main" val="2916275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1028800"/>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buNone/>
              <a:defRPr/>
            </a:pPr>
            <a:r>
              <a:rPr lang="pl-PL" sz="1800" u="sng" dirty="0" smtClean="0">
                <a:latin typeface="Calibri" panose="020F0502020204030204" pitchFamily="34" charset="0"/>
              </a:rPr>
              <a:t>Art. 93 Traktatu o funkcjonowaniu Unii Europejskiej:</a:t>
            </a:r>
          </a:p>
          <a:p>
            <a:pPr marL="0" indent="0" algn="just">
              <a:spcBef>
                <a:spcPts val="0"/>
              </a:spcBef>
              <a:buNone/>
              <a:defRPr/>
            </a:pPr>
            <a:r>
              <a:rPr lang="pl-PL" sz="1800" i="1" dirty="0" smtClean="0">
                <a:latin typeface="Calibri" panose="020F0502020204030204" pitchFamily="34" charset="0"/>
              </a:rPr>
              <a:t>„</a:t>
            </a:r>
            <a:r>
              <a:rPr lang="pl-PL" sz="1800" i="1" dirty="0">
                <a:latin typeface="Calibri" panose="020F0502020204030204" pitchFamily="34" charset="0"/>
              </a:rPr>
              <a:t>Zgodna z Traktatami jest pomoc, która odpowiada potrzebom koordynacji transportu lub stanowi zwrot za wykonanie pewnych świadczeń nierozerwalnie związanych z pojęciem usługi </a:t>
            </a:r>
            <a:r>
              <a:rPr lang="pl-PL" sz="1800" i="1" dirty="0" smtClean="0">
                <a:latin typeface="Calibri" panose="020F0502020204030204" pitchFamily="34" charset="0"/>
              </a:rPr>
              <a:t>publicznej”.</a:t>
            </a:r>
          </a:p>
          <a:p>
            <a:pPr marL="0" indent="0" algn="just">
              <a:spcBef>
                <a:spcPts val="0"/>
              </a:spcBef>
              <a:buNone/>
              <a:defRPr/>
            </a:pPr>
            <a:endParaRPr lang="pl-PL" sz="1800" i="1" dirty="0" smtClean="0">
              <a:latin typeface="Calibri" panose="020F0502020204030204" pitchFamily="34" charset="0"/>
            </a:endParaRPr>
          </a:p>
          <a:p>
            <a:pPr marL="0" indent="0" algn="ctr">
              <a:buNone/>
              <a:defRPr/>
            </a:pPr>
            <a:endParaRPr lang="pl-PL" sz="1000" u="sng" dirty="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c Traktatu o funkcjonowaniu Unii Europejskiej:</a:t>
            </a:r>
          </a:p>
          <a:p>
            <a:pPr marL="0" indent="0" algn="just">
              <a:spcBef>
                <a:spcPts val="0"/>
              </a:spcBef>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spcBef>
                <a:spcPts val="0"/>
              </a:spcBef>
              <a:buNone/>
              <a:defRPr/>
            </a:pPr>
            <a:r>
              <a:rPr lang="pl-PL" sz="1800" i="1" dirty="0" smtClean="0">
                <a:latin typeface="Calibri" panose="020F0502020204030204" pitchFamily="34" charset="0"/>
              </a:rPr>
              <a:t>(…)</a:t>
            </a:r>
          </a:p>
          <a:p>
            <a:pPr marL="0" indent="0" algn="just">
              <a:spcBef>
                <a:spcPts val="0"/>
              </a:spcBef>
              <a:buNone/>
              <a:defRPr/>
            </a:pPr>
            <a:r>
              <a:rPr lang="pl-PL" sz="1800" i="1" dirty="0" smtClean="0">
                <a:latin typeface="Calibri" panose="020F0502020204030204" pitchFamily="34" charset="0"/>
              </a:rPr>
              <a:t>c) </a:t>
            </a:r>
            <a:r>
              <a:rPr lang="pl-PL" sz="18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ctr">
              <a:buNone/>
              <a:defRPr/>
            </a:pPr>
            <a:endParaRPr lang="pl-PL" sz="1000" u="sng" dirty="0" smtClean="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400600"/>
          </a:xfrm>
        </p:spPr>
        <p:txBody>
          <a:bodyPr/>
          <a:lstStyle/>
          <a:p>
            <a:pPr algn="just">
              <a:spcBef>
                <a:spcPts val="0"/>
              </a:spcBef>
              <a:defRPr/>
            </a:pPr>
            <a:r>
              <a:rPr lang="pl-PL" sz="1800" u="sng" dirty="0" smtClean="0">
                <a:latin typeface="Calibri" panose="020F0502020204030204" pitchFamily="34" charset="0"/>
              </a:rPr>
              <a:t>Pomoc </a:t>
            </a:r>
            <a:r>
              <a:rPr lang="pl-PL" sz="1800" u="sng" dirty="0">
                <a:latin typeface="Calibri" panose="020F0502020204030204" pitchFamily="34" charset="0"/>
              </a:rPr>
              <a:t>podlegająca </a:t>
            </a:r>
            <a:r>
              <a:rPr lang="pl-PL" sz="1800" u="sng" dirty="0" err="1">
                <a:latin typeface="Calibri" panose="020F0502020204030204" pitchFamily="34" charset="0"/>
              </a:rPr>
              <a:t>wyłączeniom</a:t>
            </a:r>
            <a:r>
              <a:rPr lang="pl-PL" sz="1800" u="sng" dirty="0">
                <a:latin typeface="Calibri" panose="020F0502020204030204" pitchFamily="34" charset="0"/>
              </a:rPr>
              <a:t> </a:t>
            </a:r>
            <a:r>
              <a:rPr lang="pl-PL" sz="1800" u="sng" dirty="0" smtClean="0">
                <a:latin typeface="Calibri" panose="020F0502020204030204" pitchFamily="34" charset="0"/>
              </a:rPr>
              <a:t>blokowym:</a:t>
            </a:r>
            <a:r>
              <a:rPr lang="pl-PL" sz="1800" dirty="0" smtClean="0">
                <a:latin typeface="Calibri" panose="020F0502020204030204" pitchFamily="34" charset="0"/>
              </a:rPr>
              <a:t> 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 – tzw. </a:t>
            </a:r>
            <a:r>
              <a:rPr lang="pl-PL" sz="1800" b="1" dirty="0">
                <a:latin typeface="Calibri" panose="020F0502020204030204" pitchFamily="34" charset="0"/>
              </a:rPr>
              <a:t>GBER</a:t>
            </a:r>
            <a:r>
              <a:rPr lang="pl-PL" sz="1800" dirty="0">
                <a:latin typeface="Calibri" panose="020F0502020204030204" pitchFamily="34" charset="0"/>
              </a:rPr>
              <a:t> (General Block </a:t>
            </a:r>
            <a:r>
              <a:rPr lang="pl-PL" sz="1800" dirty="0" err="1">
                <a:latin typeface="Calibri" panose="020F0502020204030204" pitchFamily="34" charset="0"/>
              </a:rPr>
              <a:t>Exemption</a:t>
            </a:r>
            <a:r>
              <a:rPr lang="pl-PL" sz="1800" dirty="0">
                <a:latin typeface="Calibri" panose="020F0502020204030204" pitchFamily="34" charset="0"/>
              </a:rPr>
              <a:t> </a:t>
            </a:r>
            <a:r>
              <a:rPr lang="pl-PL" sz="1800" dirty="0" err="1">
                <a:latin typeface="Calibri" panose="020F0502020204030204" pitchFamily="34" charset="0"/>
              </a:rPr>
              <a:t>Regulation</a:t>
            </a:r>
            <a:r>
              <a:rPr lang="pl-PL" sz="1800" dirty="0">
                <a:latin typeface="Calibri" panose="020F0502020204030204" pitchFamily="34" charset="0"/>
              </a:rPr>
              <a:t> – ogólne rozporządzenie </a:t>
            </a:r>
            <a:r>
              <a:rPr lang="pl-PL" sz="1800" dirty="0" err="1">
                <a:latin typeface="Calibri" panose="020F0502020204030204" pitchFamily="34" charset="0"/>
              </a:rPr>
              <a:t>ws</a:t>
            </a:r>
            <a:r>
              <a:rPr lang="pl-PL" sz="1800" dirty="0">
                <a:latin typeface="Calibri" panose="020F0502020204030204" pitchFamily="34" charset="0"/>
              </a:rPr>
              <a:t>. </a:t>
            </a:r>
            <a:r>
              <a:rPr lang="pl-PL" sz="1800" dirty="0" err="1">
                <a:latin typeface="Calibri" panose="020F0502020204030204" pitchFamily="34" charset="0"/>
              </a:rPr>
              <a:t>wyłączeń</a:t>
            </a:r>
            <a:r>
              <a:rPr lang="pl-PL" sz="1800" dirty="0">
                <a:latin typeface="Calibri" panose="020F0502020204030204" pitchFamily="34" charset="0"/>
              </a:rPr>
              <a:t> blokowych). </a:t>
            </a:r>
            <a:endParaRPr lang="pl-PL" sz="1800" dirty="0" smtClean="0">
              <a:latin typeface="Calibri" panose="020F0502020204030204" pitchFamily="34" charset="0"/>
            </a:endParaRPr>
          </a:p>
          <a:p>
            <a:pPr algn="just">
              <a:spcBef>
                <a:spcPts val="0"/>
              </a:spcBef>
              <a:defRPr/>
            </a:pPr>
            <a:endParaRPr lang="pl-PL" sz="1800" dirty="0">
              <a:latin typeface="Calibri" panose="020F0502020204030204" pitchFamily="34" charset="0"/>
            </a:endParaRPr>
          </a:p>
          <a:p>
            <a:pPr marL="355600" indent="0" algn="just">
              <a:spcBef>
                <a:spcPts val="0"/>
              </a:spcBef>
              <a:buNone/>
              <a:defRPr/>
            </a:pPr>
            <a:r>
              <a:rPr lang="pl-PL" sz="1800" dirty="0" smtClean="0">
                <a:latin typeface="Calibri" panose="020F0502020204030204" pitchFamily="34" charset="0"/>
              </a:rPr>
              <a:t>Rozporządzenie </a:t>
            </a:r>
            <a:r>
              <a:rPr lang="pl-PL" sz="1800" dirty="0">
                <a:latin typeface="Calibri" panose="020F0502020204030204" pitchFamily="34" charset="0"/>
              </a:rPr>
              <a:t>651/2014 a krajowe programy pomocowe w formie rozporządzeń ministra właściwego ds. rozwoju regionalnego</a:t>
            </a:r>
            <a:r>
              <a:rPr lang="pl-PL" sz="1800" dirty="0" smtClean="0">
                <a:latin typeface="Calibri" panose="020F0502020204030204" pitchFamily="34" charset="0"/>
              </a:rPr>
              <a:t>.</a:t>
            </a:r>
          </a:p>
          <a:p>
            <a:pPr marL="355600" indent="0" algn="just">
              <a:spcBef>
                <a:spcPts val="0"/>
              </a:spcBef>
              <a:buNone/>
              <a:defRPr/>
            </a:pPr>
            <a:endParaRPr lang="pl-PL" sz="1800" dirty="0" smtClean="0">
              <a:latin typeface="Calibri" panose="020F0502020204030204" pitchFamily="34" charset="0"/>
            </a:endParaRPr>
          </a:p>
          <a:p>
            <a:pPr marL="355600" indent="0" algn="just">
              <a:spcBef>
                <a:spcPts val="0"/>
              </a:spcBef>
              <a:buNone/>
              <a:defRPr/>
            </a:pPr>
            <a:endParaRPr lang="pl-PL" sz="1800" dirty="0">
              <a:latin typeface="Calibri" panose="020F0502020204030204" pitchFamily="34" charset="0"/>
            </a:endParaRPr>
          </a:p>
          <a:p>
            <a:pPr marL="352425" indent="-352425" algn="just">
              <a:spcBef>
                <a:spcPts val="0"/>
              </a:spcBef>
              <a:defRPr/>
            </a:pPr>
            <a:r>
              <a:rPr lang="pl-PL" sz="1800" u="sng" dirty="0" smtClean="0">
                <a:latin typeface="Calibri" panose="020F0502020204030204" pitchFamily="34" charset="0"/>
              </a:rPr>
              <a:t>Pomoc w formie rekompensaty z tytułu świadczenia usług publicznych:</a:t>
            </a:r>
            <a:r>
              <a:rPr lang="pl-PL" sz="1800" dirty="0" smtClean="0">
                <a:latin typeface="Calibri" panose="020F0502020204030204" pitchFamily="34" charset="0"/>
              </a:rPr>
              <a:t>  rozporządzenie (</a:t>
            </a:r>
            <a:r>
              <a:rPr lang="pl-PL" sz="1800" dirty="0">
                <a:latin typeface="Calibri" panose="020F0502020204030204" pitchFamily="34" charset="0"/>
              </a:rPr>
              <a:t>WE) Nr 1370/2007 PE i Rady z dnia 23.10.2007 r. </a:t>
            </a:r>
            <a:r>
              <a:rPr lang="pl-PL" sz="1800" dirty="0" smtClean="0">
                <a:latin typeface="Calibri" panose="020F0502020204030204" pitchFamily="34" charset="0"/>
              </a:rPr>
              <a:t>dotyczące </a:t>
            </a:r>
            <a:r>
              <a:rPr lang="pl-PL" sz="1800" dirty="0">
                <a:latin typeface="Calibri" panose="020F0502020204030204" pitchFamily="34" charset="0"/>
              </a:rPr>
              <a:t>usług publicznych w zakresie kolejowego i drogowego transportu pasażerskiego</a:t>
            </a:r>
            <a:r>
              <a:rPr lang="pl-PL" sz="1800" i="1" dirty="0">
                <a:latin typeface="Calibri" panose="020F0502020204030204" pitchFamily="34" charset="0"/>
              </a:rPr>
              <a:t> </a:t>
            </a:r>
            <a:r>
              <a:rPr lang="pl-PL" sz="1800" dirty="0">
                <a:latin typeface="Calibri" panose="020F0502020204030204" pitchFamily="34" charset="0"/>
              </a:rPr>
              <a:t>oraz </a:t>
            </a:r>
            <a:r>
              <a:rPr lang="pl-PL" sz="1800" dirty="0" smtClean="0">
                <a:latin typeface="Calibri" panose="020F0502020204030204" pitchFamily="34" charset="0"/>
              </a:rPr>
              <a:t>uchylające </a:t>
            </a:r>
            <a:r>
              <a:rPr lang="pl-PL" sz="1800" dirty="0">
                <a:latin typeface="Calibri" panose="020F0502020204030204" pitchFamily="34" charset="0"/>
              </a:rPr>
              <a:t>rozporządzenia Rady (EWG) nr 1191/69 i (EWG) nr 1107/70 (Dz. Urz. </a:t>
            </a:r>
            <a:r>
              <a:rPr lang="pl-PL" sz="1800" dirty="0" smtClean="0">
                <a:latin typeface="Calibri" panose="020F0502020204030204" pitchFamily="34" charset="0"/>
              </a:rPr>
              <a:t>UE </a:t>
            </a:r>
            <a:r>
              <a:rPr lang="pl-PL" sz="1800" dirty="0">
                <a:latin typeface="Calibri" panose="020F0502020204030204" pitchFamily="34" charset="0"/>
              </a:rPr>
              <a:t>L 315 z </a:t>
            </a:r>
            <a:r>
              <a:rPr lang="pl-PL" sz="1800" dirty="0" smtClean="0">
                <a:latin typeface="Calibri" panose="020F0502020204030204" pitchFamily="34" charset="0"/>
              </a:rPr>
              <a:t>03.12.2007 r., </a:t>
            </a:r>
            <a:r>
              <a:rPr lang="pl-PL" sz="1800" dirty="0">
                <a:latin typeface="Calibri" panose="020F0502020204030204" pitchFamily="34" charset="0"/>
              </a:rPr>
              <a:t>str. 1) </a:t>
            </a:r>
            <a:endParaRPr lang="pl-PL" sz="1800" dirty="0" smtClean="0">
              <a:latin typeface="Calibri" panose="020F0502020204030204" pitchFamily="34" charset="0"/>
            </a:endParaRPr>
          </a:p>
          <a:p>
            <a:pPr marL="352425" indent="-352425" algn="just">
              <a:spcBef>
                <a:spcPts val="0"/>
              </a:spcBef>
              <a:defRPr/>
            </a:pPr>
            <a:endParaRPr lang="pl-PL" sz="1800" dirty="0" smtClean="0">
              <a:latin typeface="Calibri" panose="020F0502020204030204" pitchFamily="34" charset="0"/>
            </a:endParaRPr>
          </a:p>
          <a:p>
            <a:pPr marL="355600" indent="0" algn="just">
              <a:spcBef>
                <a:spcPts val="0"/>
              </a:spcBef>
              <a:buNone/>
              <a:defRPr/>
            </a:pPr>
            <a:r>
              <a:rPr lang="pl-PL" sz="1800" i="1" dirty="0" smtClean="0">
                <a:latin typeface="Calibri" panose="020F0502020204030204" pitchFamily="34" charset="0"/>
              </a:rPr>
              <a:t>(+ ustawa </a:t>
            </a:r>
            <a:r>
              <a:rPr lang="pl-PL" sz="1800" i="1" dirty="0">
                <a:latin typeface="Calibri" panose="020F0502020204030204" pitchFamily="34" charset="0"/>
              </a:rPr>
              <a:t>z dnia 16.12.2010 r. o publicznym transporcie zbiorowym (Dz. </a:t>
            </a:r>
            <a:r>
              <a:rPr lang="pl-PL" sz="1800" i="1" dirty="0" smtClean="0">
                <a:latin typeface="Calibri" panose="020F0502020204030204" pitchFamily="34" charset="0"/>
              </a:rPr>
              <a:t>U. </a:t>
            </a:r>
            <a:r>
              <a:rPr lang="pl-PL" sz="1800" i="1" dirty="0">
                <a:latin typeface="Calibri" panose="020F0502020204030204" pitchFamily="34" charset="0"/>
              </a:rPr>
              <a:t>Nr 5, poz. </a:t>
            </a:r>
            <a:r>
              <a:rPr lang="pl-PL" sz="1800" i="1" dirty="0" smtClean="0">
                <a:latin typeface="Calibri" panose="020F0502020204030204" pitchFamily="34" charset="0"/>
              </a:rPr>
              <a:t>13, z </a:t>
            </a:r>
            <a:r>
              <a:rPr lang="pl-PL" sz="1800" i="1" dirty="0" err="1" smtClean="0">
                <a:latin typeface="Calibri" panose="020F0502020204030204" pitchFamily="34" charset="0"/>
              </a:rPr>
              <a:t>późn</a:t>
            </a:r>
            <a:r>
              <a:rPr lang="pl-PL" sz="1800" i="1" dirty="0" smtClean="0">
                <a:latin typeface="Calibri" panose="020F0502020204030204" pitchFamily="34" charset="0"/>
              </a:rPr>
              <a:t>. </a:t>
            </a:r>
            <a:r>
              <a:rPr lang="pl-PL" sz="1800" i="1" dirty="0">
                <a:latin typeface="Calibri" panose="020F0502020204030204" pitchFamily="34" charset="0"/>
              </a:rPr>
              <a:t>zm</a:t>
            </a:r>
            <a:r>
              <a:rPr lang="pl-PL" sz="1800" i="1" dirty="0" smtClean="0">
                <a:latin typeface="Calibri" panose="020F0502020204030204" pitchFamily="34" charset="0"/>
              </a:rPr>
              <a:t>.)).</a:t>
            </a:r>
            <a:endParaRPr lang="pl-PL" sz="1800" i="1" dirty="0">
              <a:latin typeface="Calibri" panose="020F0502020204030204" pitchFamily="34" charset="0"/>
            </a:endParaRPr>
          </a:p>
          <a:p>
            <a:pPr marL="0" indent="0">
              <a:buNone/>
            </a:pPr>
            <a:endParaRPr lang="pl-PL" sz="1800"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744164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le tekstowe 4"/>
          <p:cNvSpPr txBox="1"/>
          <p:nvPr/>
        </p:nvSpPr>
        <p:spPr>
          <a:xfrm>
            <a:off x="251520" y="1124744"/>
            <a:ext cx="8784976" cy="4524315"/>
          </a:xfrm>
          <a:prstGeom prst="rect">
            <a:avLst/>
          </a:prstGeom>
          <a:noFill/>
        </p:spPr>
        <p:txBody>
          <a:bodyPr wrap="square" rtlCol="0">
            <a:spAutoFit/>
          </a:bodyPr>
          <a:lstStyle/>
          <a:p>
            <a:r>
              <a:rPr lang="pl-PL" b="1" dirty="0" smtClean="0">
                <a:latin typeface="Calibri" panose="020F0502020204030204" pitchFamily="34" charset="0"/>
              </a:rPr>
              <a:t>Przeznaczenia pomocy publicznej, przewidziane dla Działania 9.1. RPO WP 2014-2020:</a:t>
            </a:r>
          </a:p>
          <a:p>
            <a:endParaRPr lang="pl-PL" b="1" dirty="0" smtClean="0">
              <a:latin typeface="Calibri" panose="020F0502020204030204" pitchFamily="34" charset="0"/>
            </a:endParaRPr>
          </a:p>
          <a:p>
            <a:endParaRPr lang="pl-PL" b="1" dirty="0" smtClean="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inwestycyjna na infrastrukturę lokalną – art. 56 GBER.</a:t>
            </a:r>
          </a:p>
          <a:p>
            <a:pPr marL="285750" indent="-285750" algn="just">
              <a:buFont typeface="Arial" panose="020B0604020202020204" pitchFamily="34" charset="0"/>
              <a:buChar char="•"/>
            </a:pPr>
            <a:endParaRPr lang="pl-PL" dirty="0">
              <a:latin typeface="Calibri" panose="020F0502020204030204" pitchFamily="34" charset="0"/>
            </a:endParaRPr>
          </a:p>
          <a:p>
            <a:pPr algn="just"/>
            <a:r>
              <a:rPr lang="pl-PL" dirty="0" smtClean="0">
                <a:latin typeface="Calibri" panose="020F0502020204030204" pitchFamily="34" charset="0"/>
              </a:rPr>
              <a:t>Polski program pomocowy: rozporządzenie </a:t>
            </a:r>
            <a:r>
              <a:rPr lang="pl-PL" dirty="0">
                <a:latin typeface="Calibri" panose="020F0502020204030204" pitchFamily="34" charset="0"/>
              </a:rPr>
              <a:t>Ministra Infrastruktury i Rozwoju z dnia 5 sierpnia 2015 r. w sprawie udzielania pomocy inwestycyjnej na infrastrukturę lokalną w ramach regionalnych programów operacyjnych na lata </a:t>
            </a:r>
            <a:r>
              <a:rPr lang="pl-PL" dirty="0" smtClean="0">
                <a:latin typeface="Calibri" panose="020F0502020204030204" pitchFamily="34" charset="0"/>
              </a:rPr>
              <a:t>2014-2020 (Dz. U. poz. 1208).</a:t>
            </a:r>
          </a:p>
          <a:p>
            <a:pPr algn="just"/>
            <a:endParaRPr lang="pl-PL" dirty="0" smtClean="0">
              <a:latin typeface="Calibri" panose="020F0502020204030204" pitchFamily="34" charset="0"/>
            </a:endParaRPr>
          </a:p>
          <a:p>
            <a:pPr algn="just"/>
            <a:r>
              <a:rPr lang="pl-PL" dirty="0" smtClean="0">
                <a:latin typeface="Calibri" panose="020F0502020204030204" pitchFamily="34" charset="0"/>
              </a:rPr>
              <a:t>Numer referencyjny programu pomocowego: SA.43141.</a:t>
            </a: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stanowiąca rekompensatę z tytułu usług publicznych.</a:t>
            </a:r>
          </a:p>
          <a:p>
            <a:pPr marL="285750" indent="-285750" algn="just">
              <a:buFont typeface="Arial" panose="020B0604020202020204" pitchFamily="34" charset="0"/>
              <a:buChar char="•"/>
            </a:pPr>
            <a:endParaRPr lang="pl-PL"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a:t>
            </a:r>
            <a:r>
              <a:rPr lang="pl-PL" i="1" dirty="0" smtClean="0">
                <a:latin typeface="Calibri" panose="020F0502020204030204" pitchFamily="34" charset="0"/>
              </a:rPr>
              <a:t>de </a:t>
            </a:r>
            <a:r>
              <a:rPr lang="pl-PL" i="1" dirty="0" err="1" smtClean="0">
                <a:latin typeface="Calibri" panose="020F0502020204030204" pitchFamily="34" charset="0"/>
              </a:rPr>
              <a:t>minimis</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753306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6512" y="2060848"/>
            <a:ext cx="9144000" cy="2808312"/>
          </a:xfrm>
        </p:spPr>
        <p:txBody>
          <a:bodyPr/>
          <a:lstStyle/>
          <a:p>
            <a:pPr marL="0" indent="0" algn="just">
              <a:buNone/>
            </a:pPr>
            <a:r>
              <a:rPr lang="pl-PL" sz="2000" u="sng" dirty="0" smtClean="0">
                <a:latin typeface="Calibri" panose="020F0502020204030204" pitchFamily="34" charset="0"/>
              </a:rPr>
              <a:t>Zakaz przyznawania wsparcia z EFRR </a:t>
            </a:r>
            <a:r>
              <a:rPr lang="pl-PL" sz="2000" u="sng" dirty="0">
                <a:latin typeface="Calibri" panose="020F0502020204030204" pitchFamily="34" charset="0"/>
              </a:rPr>
              <a:t>na rzecz przedsiębiorstw w trudnej sytuacji w rozumieniu unijnych przepisów dotyczących pomocy </a:t>
            </a:r>
            <a:r>
              <a:rPr lang="pl-PL" sz="2000" u="sng" dirty="0" smtClean="0">
                <a:latin typeface="Calibri" panose="020F0502020204030204" pitchFamily="34" charset="0"/>
              </a:rPr>
              <a:t>państwa</a:t>
            </a:r>
            <a:r>
              <a:rPr lang="pl-PL" sz="2000" dirty="0" smtClean="0">
                <a:latin typeface="Calibri" panose="020F0502020204030204" pitchFamily="34" charset="0"/>
              </a:rPr>
              <a:t> – art. 3 ust. 3 lit. d rozporządzenia </a:t>
            </a:r>
            <a:r>
              <a:rPr lang="pl-PL" sz="2000" dirty="0">
                <a:latin typeface="Calibri" panose="020F0502020204030204" pitchFamily="34" charset="0"/>
              </a:rPr>
              <a:t>Parlamentu Europejskiego i Rady (UE) z dnia </a:t>
            </a:r>
            <a:r>
              <a:rPr lang="pl-PL" sz="2000" dirty="0" smtClean="0">
                <a:latin typeface="Calibri" panose="020F0502020204030204" pitchFamily="34" charset="0"/>
              </a:rPr>
              <a:t>17 grudnia 2013 r</a:t>
            </a:r>
            <a:r>
              <a:rPr lang="pl-PL" sz="2000" dirty="0" smtClean="0">
                <a:latin typeface="Calibri" panose="020F0502020204030204" pitchFamily="34" charset="0"/>
              </a:rPr>
              <a:t>. nr 1301/2013 </a:t>
            </a:r>
            <a:r>
              <a:rPr lang="pl-PL" sz="2000" dirty="0">
                <a:latin typeface="Calibri" panose="020F0502020204030204" pitchFamily="34" charset="0"/>
              </a:rPr>
              <a:t>w sprawie Europejskiego Funduszu Rozwoju Regionalnego i przepisów szczególnych dotyczących celu "Inwestycje na rzecz wzrostu i zatrudnienia" oraz w sprawie uchylenia rozporządzenia (WE) nr </a:t>
            </a:r>
            <a:r>
              <a:rPr lang="pl-PL" sz="2000" dirty="0" smtClean="0">
                <a:latin typeface="Calibri" panose="020F0502020204030204" pitchFamily="34" charset="0"/>
              </a:rPr>
              <a:t>1080/2006 (Dz. Urz. UE L 347 z 20.12.2013 r., s. 289). </a:t>
            </a:r>
          </a:p>
          <a:p>
            <a:pPr marL="0" indent="0" algn="just">
              <a:buNone/>
            </a:pPr>
            <a:endParaRPr lang="pl-PL" sz="2000" dirty="0">
              <a:latin typeface="Calibri" panose="020F0502020204030204" pitchFamily="34" charset="0"/>
            </a:endParaRPr>
          </a:p>
          <a:p>
            <a:pPr marL="0" indent="0" algn="just">
              <a:buNone/>
            </a:pPr>
            <a:endParaRPr lang="pl-PL" sz="2000"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72492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just">
              <a:buNone/>
            </a:pPr>
            <a:r>
              <a:rPr lang="pl-PL" sz="1800" dirty="0" smtClean="0">
                <a:latin typeface="Calibri" panose="020F0502020204030204" pitchFamily="34" charset="0"/>
              </a:rPr>
              <a:t>Na potrzeby GBER – art. 2 pkt 18 GBER – przedsiębiorstwo</a:t>
            </a:r>
            <a:r>
              <a:rPr lang="pl-PL" sz="1800" dirty="0">
                <a:latin typeface="Calibri" panose="020F0502020204030204" pitchFamily="34" charset="0"/>
              </a:rPr>
              <a:t>, wobec którego zachodzi co najmniej jedna z poniższych okoliczności</a:t>
            </a:r>
            <a:r>
              <a:rPr lang="pl-PL" sz="1400" dirty="0">
                <a:latin typeface="Calibri" panose="020F0502020204030204" pitchFamily="34" charset="0"/>
              </a:rPr>
              <a:t>:</a:t>
            </a:r>
          </a:p>
          <a:p>
            <a:pPr marL="0" indent="0" algn="just">
              <a:buNone/>
            </a:pPr>
            <a:r>
              <a:rPr lang="pl-PL" sz="1400" dirty="0">
                <a:latin typeface="Calibri" panose="020F0502020204030204" pitchFamily="34" charset="0"/>
              </a:rPr>
              <a:t>a)    w przypadku spółki z ograniczoną odpowiedzialnością (innej niż MŚP, które istnieje od mniej niż trzech lat lub, do celów kwalifikowalności pomocy na finansowanie ryzyka, MŚP w okresie siedmiu lat od daty pierwszej sprzedaży komercyjnej, które kwalifikuje się do inwestycji w zakresie finansowania ryzyka w następstwie przeprowadzenia procedury </a:t>
            </a:r>
            <a:r>
              <a:rPr lang="pl-PL" sz="1400" i="1" dirty="0" err="1">
                <a:latin typeface="Calibri" panose="020F0502020204030204" pitchFamily="34" charset="0"/>
              </a:rPr>
              <a:t>due</a:t>
            </a:r>
            <a:r>
              <a:rPr lang="pl-PL" sz="1400" i="1" dirty="0">
                <a:latin typeface="Calibri" panose="020F0502020204030204" pitchFamily="34" charset="0"/>
              </a:rPr>
              <a:t> </a:t>
            </a:r>
            <a:r>
              <a:rPr lang="pl-PL" sz="1400" i="1" dirty="0" err="1">
                <a:latin typeface="Calibri" panose="020F0502020204030204" pitchFamily="34" charset="0"/>
              </a:rPr>
              <a:t>diligence</a:t>
            </a:r>
            <a:r>
              <a:rPr lang="pl-PL" sz="1400" i="1" dirty="0">
                <a:latin typeface="Calibri" panose="020F0502020204030204" pitchFamily="34" charset="0"/>
              </a:rPr>
              <a:t> </a:t>
            </a:r>
            <a:r>
              <a:rPr lang="pl-PL" sz="1400" dirty="0">
                <a:latin typeface="Calibri" panose="020F0502020204030204" pitchFamily="34" charset="0"/>
              </a:rPr>
              <a:t>przez wybranego pośrednika finansowego), w przypadku gdy ponad połowa jej subskrybowanego kapitału zakładowego została utracona w efekcie zakumulowanych strat. Taka sytuacja ma miejsce, gdy w wyniku odliczenia od rezerw (i wszystkich innych elementów uznawanych za część środków własnych przedsiębiorstwa) zakumulowanych strat powstaje ujemna skumulowana kwota, która przekracza połowę subskrybowanego kapitału </a:t>
            </a:r>
            <a:r>
              <a:rPr lang="pl-PL" sz="1400" dirty="0" smtClean="0">
                <a:latin typeface="Calibri" panose="020F0502020204030204" pitchFamily="34" charset="0"/>
              </a:rPr>
              <a:t>zakładowego; </a:t>
            </a:r>
          </a:p>
          <a:p>
            <a:pPr marL="0" indent="0" algn="just">
              <a:buNone/>
            </a:pPr>
            <a:r>
              <a:rPr lang="pl-PL" sz="1400" dirty="0" smtClean="0">
                <a:latin typeface="Calibri" panose="020F0502020204030204" pitchFamily="34" charset="0"/>
              </a:rPr>
              <a:t>b</a:t>
            </a:r>
            <a:r>
              <a:rPr lang="pl-PL" sz="1400" dirty="0">
                <a:latin typeface="Calibri" panose="020F0502020204030204" pitchFamily="34" charset="0"/>
              </a:rPr>
              <a:t>)    w przypadku spółki, w której co najmniej niektórzy członkowie ponoszą nieograniczoną odpowiedzialność za jej zadłużenie (innej niż MŚP, które istnieje od mniej niż trzech lat lub, do celów kwalifikowalności pomocy na finansowanie ryzyka, MŚP w okresie siedmiu lat od daty pierwszej sprzedaży komercyjnej, które kwalifikuje się do inwestycji w zakresie finansowania ryzyka w następstwie przeprowadzenia procedury </a:t>
            </a:r>
            <a:r>
              <a:rPr lang="pl-PL" sz="1400" i="1" dirty="0" err="1">
                <a:latin typeface="Calibri" panose="020F0502020204030204" pitchFamily="34" charset="0"/>
              </a:rPr>
              <a:t>due</a:t>
            </a:r>
            <a:r>
              <a:rPr lang="pl-PL" sz="1400" i="1" dirty="0">
                <a:latin typeface="Calibri" panose="020F0502020204030204" pitchFamily="34" charset="0"/>
              </a:rPr>
              <a:t> </a:t>
            </a:r>
            <a:r>
              <a:rPr lang="pl-PL" sz="1400" i="1" dirty="0" err="1">
                <a:latin typeface="Calibri" panose="020F0502020204030204" pitchFamily="34" charset="0"/>
              </a:rPr>
              <a:t>diligence</a:t>
            </a:r>
            <a:r>
              <a:rPr lang="pl-PL" sz="1400" i="1" dirty="0">
                <a:latin typeface="Calibri" panose="020F0502020204030204" pitchFamily="34" charset="0"/>
              </a:rPr>
              <a:t> </a:t>
            </a:r>
            <a:r>
              <a:rPr lang="pl-PL" sz="1400" dirty="0">
                <a:latin typeface="Calibri" panose="020F0502020204030204" pitchFamily="34" charset="0"/>
              </a:rPr>
              <a:t>przez wybranego pośrednika finansowego), w przypadku gdy ponad połowa jej kapitału wykazanego w sprawozdaniach finansowych tej spółki została utracona w efekcie zakumulowanych </a:t>
            </a:r>
            <a:r>
              <a:rPr lang="pl-PL" sz="1400" dirty="0" smtClean="0">
                <a:latin typeface="Calibri" panose="020F0502020204030204" pitchFamily="34" charset="0"/>
              </a:rPr>
              <a:t>strat; </a:t>
            </a:r>
            <a:endParaRPr lang="pl-PL" sz="1400" dirty="0">
              <a:latin typeface="Calibri" panose="020F0502020204030204" pitchFamily="34" charset="0"/>
            </a:endParaRPr>
          </a:p>
          <a:p>
            <a:pPr marL="0" indent="0" algn="just">
              <a:buNone/>
            </a:pPr>
            <a:r>
              <a:rPr lang="pl-PL" sz="1400" dirty="0">
                <a:latin typeface="Calibri" panose="020F0502020204030204" pitchFamily="34" charset="0"/>
              </a:rPr>
              <a:t>c)    w sytuacji gdy przedsiębiorstwo podlega zbiorowemu postępowaniu w związku z niewypłacalnością lub spełnia kryteria na mocy obowiązującego prawa krajowego, by zostać objętym zbiorowym podstępowaniem w związku z niewypłacalnością na wniosek jej wierzycieli;</a:t>
            </a:r>
          </a:p>
          <a:p>
            <a:pPr marL="0" indent="0" algn="just">
              <a:buNone/>
            </a:pPr>
            <a:r>
              <a:rPr lang="pl-PL" sz="1400" dirty="0">
                <a:latin typeface="Calibri" panose="020F0502020204030204" pitchFamily="34" charset="0"/>
              </a:rPr>
              <a:t>d)    w sytuacji gdy przedsiębiorstwo otrzymało pomoc na ratowanie i nie spłaciło do tej pory pożyczki ani nie zakończyło umowy o gwarancję lub otrzymało pomoc na restrukturyzację i nadal podlega planowi restrukturyzacyjnemu;</a:t>
            </a:r>
          </a:p>
          <a:p>
            <a:pPr marL="0" indent="0" algn="just">
              <a:buNone/>
            </a:pPr>
            <a:r>
              <a:rPr lang="pl-PL" sz="1400" dirty="0">
                <a:latin typeface="Calibri" panose="020F0502020204030204" pitchFamily="34" charset="0"/>
              </a:rPr>
              <a:t>e)    </a:t>
            </a:r>
            <a:r>
              <a:rPr lang="pl-PL" sz="1400" dirty="0" smtClean="0">
                <a:latin typeface="Calibri" panose="020F0502020204030204" pitchFamily="34" charset="0"/>
              </a:rPr>
              <a:t>w </a:t>
            </a:r>
            <a:r>
              <a:rPr lang="pl-PL" sz="1400" dirty="0">
                <a:latin typeface="Calibri" panose="020F0502020204030204" pitchFamily="34" charset="0"/>
              </a:rPr>
              <a:t>przypadku przedsiębiorstwa, które nie jest MŚP, jeśli w ciągu ostatnich dwóch lat:</a:t>
            </a:r>
          </a:p>
          <a:p>
            <a:pPr marL="0" indent="0" algn="just">
              <a:buNone/>
            </a:pPr>
            <a:r>
              <a:rPr lang="pl-PL" sz="1400" dirty="0">
                <a:latin typeface="Calibri" panose="020F0502020204030204" pitchFamily="34" charset="0"/>
              </a:rPr>
              <a:t>1)    stosunek księgowej wartości kapitału obcego do kapitału własnego tego </a:t>
            </a:r>
            <a:r>
              <a:rPr lang="pl-PL" sz="1400" dirty="0" smtClean="0">
                <a:latin typeface="Calibri" panose="020F0502020204030204" pitchFamily="34" charset="0"/>
              </a:rPr>
              <a:t>przedsiębiorstwa przekracza </a:t>
            </a:r>
            <a:r>
              <a:rPr lang="pl-PL" sz="1400" dirty="0">
                <a:latin typeface="Calibri" panose="020F0502020204030204" pitchFamily="34" charset="0"/>
              </a:rPr>
              <a:t>7,5 oraz</a:t>
            </a:r>
          </a:p>
          <a:p>
            <a:pPr marL="0" indent="0" algn="just">
              <a:buNone/>
            </a:pPr>
            <a:r>
              <a:rPr lang="pl-PL" sz="1400" dirty="0">
                <a:latin typeface="Calibri" panose="020F0502020204030204" pitchFamily="34" charset="0"/>
              </a:rPr>
              <a:t>2)    wskaźnik pokrycia odsetek zyskiem EBITDA tego przedsiębiorstwa wynosi poniżej 1,0.</a:t>
            </a:r>
          </a:p>
          <a:p>
            <a:pPr marL="0" indent="0">
              <a:buNone/>
            </a:pPr>
            <a:endParaRPr lang="pl-PL" dirty="0"/>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597241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rostokąt 12"/>
          <p:cNvSpPr/>
          <p:nvPr/>
        </p:nvSpPr>
        <p:spPr>
          <a:xfrm>
            <a:off x="0" y="980728"/>
            <a:ext cx="9144000" cy="4708981"/>
          </a:xfrm>
          <a:prstGeom prst="rect">
            <a:avLst/>
          </a:prstGeom>
        </p:spPr>
        <p:txBody>
          <a:bodyPr wrap="square">
            <a:spAutoFit/>
          </a:bodyPr>
          <a:lstStyle/>
          <a:p>
            <a:pPr algn="just"/>
            <a:r>
              <a:rPr lang="pl-PL" dirty="0" smtClean="0">
                <a:latin typeface="Calibri" panose="020F0502020204030204" pitchFamily="34" charset="0"/>
              </a:rPr>
              <a:t>Na potrzeby </a:t>
            </a:r>
            <a:r>
              <a:rPr lang="pl-PL" dirty="0" smtClean="0">
                <a:latin typeface="Calibri" panose="020F0502020204030204" pitchFamily="34" charset="0"/>
              </a:rPr>
              <a:t>rekompensaty z tytułu świadczenia usług publicznych oraz </a:t>
            </a:r>
            <a:r>
              <a:rPr lang="pl-PL" dirty="0" smtClean="0">
                <a:latin typeface="Calibri" panose="020F0502020204030204" pitchFamily="34" charset="0"/>
              </a:rPr>
              <a:t>pomocy </a:t>
            </a:r>
            <a:r>
              <a:rPr lang="pl-PL" i="1" dirty="0" smtClean="0">
                <a:latin typeface="Calibri" panose="020F0502020204030204" pitchFamily="34" charset="0"/>
              </a:rPr>
              <a:t>de </a:t>
            </a:r>
            <a:r>
              <a:rPr lang="pl-PL" i="1" dirty="0" err="1" smtClean="0">
                <a:latin typeface="Calibri" panose="020F0502020204030204" pitchFamily="34" charset="0"/>
              </a:rPr>
              <a:t>minimis</a:t>
            </a:r>
            <a:r>
              <a:rPr lang="pl-PL" dirty="0" smtClean="0">
                <a:latin typeface="Calibri" panose="020F0502020204030204" pitchFamily="34" charset="0"/>
              </a:rPr>
              <a:t> – pkt 20 Wytycznych </a:t>
            </a:r>
            <a:r>
              <a:rPr lang="pl-PL" dirty="0">
                <a:latin typeface="Calibri" panose="020F0502020204030204" pitchFamily="34" charset="0"/>
              </a:rPr>
              <a:t>dotyczących pomocy państwa na ratowanie i restrukturyzację przedsiębiorstw niefinansowych znajdujących się w trudnej </a:t>
            </a:r>
            <a:r>
              <a:rPr lang="pl-PL" dirty="0" smtClean="0">
                <a:latin typeface="Calibri" panose="020F0502020204030204" pitchFamily="34" charset="0"/>
              </a:rPr>
              <a:t>sytuacji (Dz. Urz. UE </a:t>
            </a:r>
            <a:r>
              <a:rPr lang="pl-PL" dirty="0">
                <a:latin typeface="Calibri" panose="020F0502020204030204" pitchFamily="34" charset="0"/>
              </a:rPr>
              <a:t>C 249 z 31.07.2014 r., s. </a:t>
            </a:r>
            <a:r>
              <a:rPr lang="pl-PL" dirty="0" smtClean="0">
                <a:latin typeface="Calibri" panose="020F0502020204030204" pitchFamily="34" charset="0"/>
              </a:rPr>
              <a:t>1):</a:t>
            </a:r>
          </a:p>
          <a:p>
            <a:pPr algn="just"/>
            <a:endParaRPr lang="pl-PL" dirty="0">
              <a:latin typeface="Calibri" panose="020F0502020204030204" pitchFamily="34" charset="0"/>
            </a:endParaRPr>
          </a:p>
          <a:p>
            <a:pPr algn="just"/>
            <a:r>
              <a:rPr lang="pl-PL" sz="1400" dirty="0" smtClean="0">
                <a:latin typeface="Calibri" panose="020F0502020204030204" pitchFamily="34" charset="0"/>
              </a:rPr>
              <a:t>Przedsiębiorstwo </a:t>
            </a:r>
            <a:r>
              <a:rPr lang="pl-PL" sz="1400" dirty="0">
                <a:latin typeface="Calibri" panose="020F0502020204030204" pitchFamily="34" charset="0"/>
              </a:rPr>
              <a:t>uznaje się za znajdujące się </a:t>
            </a:r>
            <a:r>
              <a:rPr lang="pl-PL" sz="1400" dirty="0" smtClean="0">
                <a:latin typeface="Calibri" panose="020F0502020204030204" pitchFamily="34" charset="0"/>
              </a:rPr>
              <a:t>w trudnej </a:t>
            </a:r>
            <a:r>
              <a:rPr lang="pl-PL" sz="1400" dirty="0">
                <a:latin typeface="Calibri" panose="020F0502020204030204" pitchFamily="34" charset="0"/>
              </a:rPr>
              <a:t>sytuacji, jeżeli bez </a:t>
            </a:r>
            <a:r>
              <a:rPr lang="pl-PL" sz="1400" dirty="0" smtClean="0">
                <a:latin typeface="Calibri" panose="020F0502020204030204" pitchFamily="34" charset="0"/>
              </a:rPr>
              <a:t>interwencji </a:t>
            </a:r>
            <a:r>
              <a:rPr lang="pl-PL" sz="1400" dirty="0">
                <a:latin typeface="Calibri" panose="020F0502020204030204" pitchFamily="34" charset="0"/>
              </a:rPr>
              <a:t>państwa prawie na pewno będzie skazane na zniknięcie </a:t>
            </a:r>
            <a:r>
              <a:rPr lang="pl-PL" sz="1400" dirty="0" smtClean="0">
                <a:latin typeface="Calibri" panose="020F0502020204030204" pitchFamily="34" charset="0"/>
              </a:rPr>
              <a:t>z rynku w perspektywie </a:t>
            </a:r>
            <a:r>
              <a:rPr lang="pl-PL" sz="1400" dirty="0">
                <a:latin typeface="Calibri" panose="020F0502020204030204" pitchFamily="34" charset="0"/>
              </a:rPr>
              <a:t>krótko- lub </a:t>
            </a:r>
            <a:r>
              <a:rPr lang="pl-PL" sz="1400" dirty="0" smtClean="0">
                <a:latin typeface="Calibri" panose="020F0502020204030204" pitchFamily="34" charset="0"/>
              </a:rPr>
              <a:t>śred­nioterminowej</a:t>
            </a:r>
            <a:r>
              <a:rPr lang="pl-PL" sz="1400" dirty="0">
                <a:latin typeface="Calibri" panose="020F0502020204030204" pitchFamily="34" charset="0"/>
              </a:rPr>
              <a:t>. Przedsiębiorstwo uznaje się zatem za znajdujące się </a:t>
            </a:r>
            <a:r>
              <a:rPr lang="pl-PL" sz="1400" dirty="0" smtClean="0">
                <a:latin typeface="Calibri" panose="020F0502020204030204" pitchFamily="34" charset="0"/>
              </a:rPr>
              <a:t>w trudnej </a:t>
            </a:r>
            <a:r>
              <a:rPr lang="pl-PL" sz="1400" dirty="0">
                <a:latin typeface="Calibri" panose="020F0502020204030204" pitchFamily="34" charset="0"/>
              </a:rPr>
              <a:t>sytuacji, jeżeli zachodzi co </a:t>
            </a:r>
            <a:r>
              <a:rPr lang="pl-PL" sz="1400" dirty="0" smtClean="0">
                <a:latin typeface="Calibri" panose="020F0502020204030204" pitchFamily="34" charset="0"/>
              </a:rPr>
              <a:t>naj­mniej </a:t>
            </a:r>
            <a:r>
              <a:rPr lang="pl-PL" sz="1400" dirty="0">
                <a:latin typeface="Calibri" panose="020F0502020204030204" pitchFamily="34" charset="0"/>
              </a:rPr>
              <a:t>jedna </a:t>
            </a:r>
            <a:r>
              <a:rPr lang="pl-PL" sz="1400" dirty="0" smtClean="0">
                <a:latin typeface="Calibri" panose="020F0502020204030204" pitchFamily="34" charset="0"/>
              </a:rPr>
              <a:t>z następujących okoliczności</a:t>
            </a:r>
            <a:r>
              <a:rPr lang="pl-PL" sz="1400" dirty="0">
                <a:latin typeface="Calibri" panose="020F0502020204030204" pitchFamily="34" charset="0"/>
              </a:rPr>
              <a:t>:</a:t>
            </a:r>
          </a:p>
          <a:p>
            <a:pPr algn="just"/>
            <a:r>
              <a:rPr lang="pl-PL" sz="1400" dirty="0" smtClean="0">
                <a:latin typeface="Calibri" panose="020F0502020204030204" pitchFamily="34" charset="0"/>
              </a:rPr>
              <a:t>a) w przypadku </a:t>
            </a:r>
            <a:r>
              <a:rPr lang="pl-PL" sz="1400" dirty="0">
                <a:latin typeface="Calibri" panose="020F0502020204030204" pitchFamily="34" charset="0"/>
              </a:rPr>
              <a:t>spółki charakteryzującej się ograniczoną odpowiedzialnością </a:t>
            </a:r>
            <a:r>
              <a:rPr lang="pl-PL" sz="1400" dirty="0" smtClean="0">
                <a:latin typeface="Calibri" panose="020F0502020204030204" pitchFamily="34" charset="0"/>
              </a:rPr>
              <a:t>wspólników: </a:t>
            </a:r>
            <a:r>
              <a:rPr lang="pl-PL" sz="1400" dirty="0">
                <a:latin typeface="Calibri" panose="020F0502020204030204" pitchFamily="34" charset="0"/>
              </a:rPr>
              <a:t>więcej </a:t>
            </a:r>
            <a:r>
              <a:rPr lang="pl-PL" sz="1400" dirty="0" smtClean="0">
                <a:latin typeface="Calibri" panose="020F0502020204030204" pitchFamily="34" charset="0"/>
              </a:rPr>
              <a:t>niż połowę </a:t>
            </a:r>
            <a:r>
              <a:rPr lang="pl-PL" sz="1400" dirty="0">
                <a:latin typeface="Calibri" panose="020F0502020204030204" pitchFamily="34" charset="0"/>
              </a:rPr>
              <a:t>subskrybowanego kapitału </a:t>
            </a:r>
            <a:r>
              <a:rPr lang="pl-PL" sz="1400" dirty="0" smtClean="0">
                <a:latin typeface="Calibri" panose="020F0502020204030204" pitchFamily="34" charset="0"/>
              </a:rPr>
              <a:t>podstawowego utracono </a:t>
            </a:r>
            <a:r>
              <a:rPr lang="pl-PL" sz="1400" dirty="0">
                <a:latin typeface="Calibri" panose="020F0502020204030204" pitchFamily="34" charset="0"/>
              </a:rPr>
              <a:t>wskutek poniesionych strat. Ma to miejsce </a:t>
            </a:r>
            <a:r>
              <a:rPr lang="pl-PL" sz="1400" dirty="0" smtClean="0">
                <a:latin typeface="Calibri" panose="020F0502020204030204" pitchFamily="34" charset="0"/>
              </a:rPr>
              <a:t>w przypadku</a:t>
            </a:r>
            <a:r>
              <a:rPr lang="pl-PL" sz="1400" dirty="0">
                <a:latin typeface="Calibri" panose="020F0502020204030204" pitchFamily="34" charset="0"/>
              </a:rPr>
              <a:t>, gdy odliczenie poniesionych strat </a:t>
            </a:r>
            <a:r>
              <a:rPr lang="pl-PL" sz="1400" dirty="0" smtClean="0">
                <a:latin typeface="Calibri" panose="020F0502020204030204" pitchFamily="34" charset="0"/>
              </a:rPr>
              <a:t>z kapitałów </a:t>
            </a:r>
            <a:r>
              <a:rPr lang="pl-PL" sz="1400" dirty="0">
                <a:latin typeface="Calibri" panose="020F0502020204030204" pitchFamily="34" charset="0"/>
              </a:rPr>
              <a:t>rezerwowych </a:t>
            </a:r>
            <a:r>
              <a:rPr lang="pl-PL" sz="1400" dirty="0" smtClean="0">
                <a:latin typeface="Calibri" panose="020F0502020204030204" pitchFamily="34" charset="0"/>
              </a:rPr>
              <a:t>(</a:t>
            </a:r>
            <a:r>
              <a:rPr lang="pl-PL" sz="1400" dirty="0">
                <a:latin typeface="Calibri" panose="020F0502020204030204" pitchFamily="34" charset="0"/>
              </a:rPr>
              <a:t>i z </a:t>
            </a:r>
            <a:r>
              <a:rPr lang="pl-PL" sz="1400" dirty="0" smtClean="0">
                <a:latin typeface="Calibri" panose="020F0502020204030204" pitchFamily="34" charset="0"/>
              </a:rPr>
              <a:t>wszystkich </a:t>
            </a:r>
            <a:r>
              <a:rPr lang="pl-PL" sz="1400" dirty="0">
                <a:latin typeface="Calibri" panose="020F0502020204030204" pitchFamily="34" charset="0"/>
              </a:rPr>
              <a:t>innych </a:t>
            </a:r>
            <a:r>
              <a:rPr lang="pl-PL" sz="1400" dirty="0" smtClean="0">
                <a:latin typeface="Calibri" panose="020F0502020204030204" pitchFamily="34" charset="0"/>
              </a:rPr>
              <a:t>elemen­tów </a:t>
            </a:r>
            <a:r>
              <a:rPr lang="pl-PL" sz="1400" dirty="0">
                <a:latin typeface="Calibri" panose="020F0502020204030204" pitchFamily="34" charset="0"/>
              </a:rPr>
              <a:t>ogólnie uznawanych za część funduszy własnych spółki) prowadzi do ujemnego wyniku </a:t>
            </a:r>
            <a:r>
              <a:rPr lang="pl-PL" sz="1400" dirty="0" smtClean="0">
                <a:latin typeface="Calibri" panose="020F0502020204030204" pitchFamily="34" charset="0"/>
              </a:rPr>
              <a:t>przekraczającego </a:t>
            </a:r>
            <a:r>
              <a:rPr lang="pl-PL" sz="1400" dirty="0">
                <a:latin typeface="Calibri" panose="020F0502020204030204" pitchFamily="34" charset="0"/>
              </a:rPr>
              <a:t>połowę subskrybowanego kapitału </a:t>
            </a:r>
            <a:r>
              <a:rPr lang="pl-PL" sz="1400" dirty="0" smtClean="0">
                <a:latin typeface="Calibri" panose="020F0502020204030204" pitchFamily="34" charset="0"/>
              </a:rPr>
              <a:t>podstawowego</a:t>
            </a:r>
            <a:r>
              <a:rPr lang="pl-PL" sz="1400" dirty="0">
                <a:latin typeface="Calibri" panose="020F0502020204030204" pitchFamily="34" charset="0"/>
              </a:rPr>
              <a:t>;</a:t>
            </a:r>
          </a:p>
          <a:p>
            <a:pPr algn="just"/>
            <a:r>
              <a:rPr lang="pl-PL" sz="1400" dirty="0" smtClean="0">
                <a:latin typeface="Calibri" panose="020F0502020204030204" pitchFamily="34" charset="0"/>
              </a:rPr>
              <a:t>b) w przypadku spółki, w której </a:t>
            </a:r>
            <a:r>
              <a:rPr lang="pl-PL" sz="1400" dirty="0">
                <a:latin typeface="Calibri" panose="020F0502020204030204" pitchFamily="34" charset="0"/>
              </a:rPr>
              <a:t>przynajmniej niektórzy wspólnicy ponoszą nieograniczoną odpowiedzialność </a:t>
            </a:r>
            <a:r>
              <a:rPr lang="pl-PL" sz="1400" dirty="0" smtClean="0">
                <a:latin typeface="Calibri" panose="020F0502020204030204" pitchFamily="34" charset="0"/>
              </a:rPr>
              <a:t>za </a:t>
            </a:r>
            <a:r>
              <a:rPr lang="pl-PL" sz="1400" dirty="0">
                <a:latin typeface="Calibri" panose="020F0502020204030204" pitchFamily="34" charset="0"/>
              </a:rPr>
              <a:t>długi </a:t>
            </a:r>
            <a:r>
              <a:rPr lang="pl-PL" sz="1400" dirty="0" smtClean="0">
                <a:latin typeface="Calibri" panose="020F0502020204030204" pitchFamily="34" charset="0"/>
              </a:rPr>
              <a:t>spółki: </a:t>
            </a:r>
            <a:r>
              <a:rPr lang="pl-PL" sz="1400" dirty="0">
                <a:latin typeface="Calibri" panose="020F0502020204030204" pitchFamily="34" charset="0"/>
              </a:rPr>
              <a:t>więcej niż połowę kapitału spółki według dokumentów księgowych utracono </a:t>
            </a:r>
            <a:r>
              <a:rPr lang="pl-PL" sz="1400" dirty="0" smtClean="0">
                <a:latin typeface="Calibri" panose="020F0502020204030204" pitchFamily="34" charset="0"/>
              </a:rPr>
              <a:t>wskutek poniesionych strat</a:t>
            </a:r>
            <a:r>
              <a:rPr lang="pl-PL" sz="1400" dirty="0">
                <a:latin typeface="Calibri" panose="020F0502020204030204" pitchFamily="34" charset="0"/>
              </a:rPr>
              <a:t>;</a:t>
            </a:r>
          </a:p>
          <a:p>
            <a:pPr algn="just"/>
            <a:r>
              <a:rPr lang="pl-PL" sz="1400" dirty="0" smtClean="0">
                <a:latin typeface="Calibri" panose="020F0502020204030204" pitchFamily="34" charset="0"/>
              </a:rPr>
              <a:t>c) przedsiębiorstwo </a:t>
            </a:r>
            <a:r>
              <a:rPr lang="pl-PL" sz="1400" dirty="0">
                <a:latin typeface="Calibri" panose="020F0502020204030204" pitchFamily="34" charset="0"/>
              </a:rPr>
              <a:t>jest przedmiotem zbiorowego postępowania upadłościowego lub </a:t>
            </a:r>
            <a:r>
              <a:rPr lang="pl-PL" sz="1400" dirty="0" smtClean="0">
                <a:latin typeface="Calibri" panose="020F0502020204030204" pitchFamily="34" charset="0"/>
              </a:rPr>
              <a:t>zgodnie z prawem krajowym </a:t>
            </a:r>
            <a:r>
              <a:rPr lang="pl-PL" sz="1400" dirty="0">
                <a:latin typeface="Calibri" panose="020F0502020204030204" pitchFamily="34" charset="0"/>
              </a:rPr>
              <a:t>spełnia kryteria objęcia zbiorowym postępowaniem upadłościowym na </a:t>
            </a:r>
            <a:r>
              <a:rPr lang="pl-PL" sz="1400" dirty="0" smtClean="0">
                <a:latin typeface="Calibri" panose="020F0502020204030204" pitchFamily="34" charset="0"/>
              </a:rPr>
              <a:t>wniosek wierzycieli;</a:t>
            </a:r>
          </a:p>
          <a:p>
            <a:pPr algn="just"/>
            <a:r>
              <a:rPr lang="pl-PL" sz="1400" dirty="0" smtClean="0">
                <a:latin typeface="Calibri" panose="020F0502020204030204" pitchFamily="34" charset="0"/>
              </a:rPr>
              <a:t>d) </a:t>
            </a:r>
            <a:r>
              <a:rPr lang="pl-PL" sz="1400" dirty="0">
                <a:latin typeface="Calibri" panose="020F0502020204030204" pitchFamily="34" charset="0"/>
              </a:rPr>
              <a:t>w </a:t>
            </a:r>
            <a:r>
              <a:rPr lang="pl-PL" sz="1400" dirty="0" smtClean="0">
                <a:latin typeface="Calibri" panose="020F0502020204030204" pitchFamily="34" charset="0"/>
              </a:rPr>
              <a:t>przypadku </a:t>
            </a:r>
            <a:r>
              <a:rPr lang="pl-PL" sz="1400" dirty="0">
                <a:latin typeface="Calibri" panose="020F0502020204030204" pitchFamily="34" charset="0"/>
              </a:rPr>
              <a:t>przedsiębiorstwa, które nie jest MŚP, </a:t>
            </a:r>
            <a:r>
              <a:rPr lang="pl-PL" sz="1400" dirty="0" smtClean="0">
                <a:latin typeface="Calibri" panose="020F0502020204030204" pitchFamily="34" charset="0"/>
              </a:rPr>
              <a:t>jeśli w ciągu </a:t>
            </a:r>
            <a:r>
              <a:rPr lang="pl-PL" sz="1400" dirty="0">
                <a:latin typeface="Calibri" panose="020F0502020204030204" pitchFamily="34" charset="0"/>
              </a:rPr>
              <a:t>ostatnich </a:t>
            </a:r>
            <a:r>
              <a:rPr lang="pl-PL" sz="1400" dirty="0" smtClean="0">
                <a:latin typeface="Calibri" panose="020F0502020204030204" pitchFamily="34" charset="0"/>
              </a:rPr>
              <a:t>dwóch lat:</a:t>
            </a:r>
          </a:p>
          <a:p>
            <a:pPr algn="just"/>
            <a:r>
              <a:rPr lang="pl-PL" sz="1400" dirty="0" smtClean="0">
                <a:latin typeface="Calibri" panose="020F0502020204030204" pitchFamily="34" charset="0"/>
              </a:rPr>
              <a:t>(i) stosunek </a:t>
            </a:r>
            <a:r>
              <a:rPr lang="pl-PL" sz="1400" dirty="0">
                <a:latin typeface="Calibri" panose="020F0502020204030204" pitchFamily="34" charset="0"/>
              </a:rPr>
              <a:t>księgowej wartości kapitału obcego do księgowej wartości kapitału przedsiębiorstwa był </a:t>
            </a:r>
            <a:r>
              <a:rPr lang="pl-PL" sz="1400" dirty="0" smtClean="0">
                <a:latin typeface="Calibri" panose="020F0502020204030204" pitchFamily="34" charset="0"/>
              </a:rPr>
              <a:t>większy niż 7,5; </a:t>
            </a:r>
            <a:endParaRPr lang="pl-PL" sz="1400" dirty="0">
              <a:latin typeface="Calibri" panose="020F0502020204030204" pitchFamily="34" charset="0"/>
            </a:endParaRPr>
          </a:p>
          <a:p>
            <a:pPr marL="269875" algn="just"/>
            <a:r>
              <a:rPr lang="pl-PL" sz="1400" dirty="0">
                <a:latin typeface="Calibri" panose="020F0502020204030204" pitchFamily="34" charset="0"/>
              </a:rPr>
              <a:t>oraz</a:t>
            </a:r>
          </a:p>
          <a:p>
            <a:pPr algn="just"/>
            <a:r>
              <a:rPr lang="pl-PL" sz="1400" dirty="0">
                <a:latin typeface="Calibri" panose="020F0502020204030204" pitchFamily="34" charset="0"/>
              </a:rPr>
              <a:t>(ii</a:t>
            </a:r>
            <a:r>
              <a:rPr lang="pl-PL" sz="1400" dirty="0" smtClean="0">
                <a:latin typeface="Calibri" panose="020F0502020204030204" pitchFamily="34" charset="0"/>
              </a:rPr>
              <a:t>) wskaźnik </a:t>
            </a:r>
            <a:r>
              <a:rPr lang="pl-PL" sz="1400" dirty="0">
                <a:latin typeface="Calibri" panose="020F0502020204030204" pitchFamily="34" charset="0"/>
              </a:rPr>
              <a:t>pokrycia odsetek do EBITDA tego przedsiębiorstwa wynosił poniżej </a:t>
            </a:r>
            <a:r>
              <a:rPr lang="pl-PL" sz="1400" dirty="0" smtClean="0">
                <a:latin typeface="Calibri" panose="020F0502020204030204" pitchFamily="34" charset="0"/>
              </a:rPr>
              <a:t>1,0.</a:t>
            </a:r>
            <a:endParaRPr lang="pl-PL" sz="1400" dirty="0">
              <a:latin typeface="Calibri" panose="020F0502020204030204" pitchFamily="34" charset="0"/>
            </a:endParaRPr>
          </a:p>
          <a:p>
            <a:endParaRPr lang="pl-PL" dirty="0"/>
          </a:p>
        </p:txBody>
      </p:sp>
      <p:sp>
        <p:nvSpPr>
          <p:cNvPr id="1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4037971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smtClean="0">
                <a:latin typeface="Calibri" panose="020F0502020204030204" pitchFamily="34" charset="0"/>
              </a:rPr>
              <a:t>Pomoc publiczna udzielana na podstawie GBER – </a:t>
            </a:r>
            <a:br>
              <a:rPr lang="pl-PL" sz="2000" b="1" dirty="0" smtClean="0">
                <a:latin typeface="Calibri" panose="020F0502020204030204" pitchFamily="34" charset="0"/>
              </a:rPr>
            </a:br>
            <a:r>
              <a:rPr lang="pl-PL" sz="2000" b="1" dirty="0" smtClean="0">
                <a:latin typeface="Calibri" panose="020F0502020204030204" pitchFamily="34" charset="0"/>
              </a:rPr>
              <a:t>badanie wystąpienia </a:t>
            </a:r>
            <a:r>
              <a:rPr lang="pl-PL" sz="2000" b="1" dirty="0">
                <a:latin typeface="Calibri" panose="020F0502020204030204" pitchFamily="34" charset="0"/>
              </a:rPr>
              <a:t>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5736"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448408" y="1122641"/>
            <a:ext cx="8299938" cy="5755422"/>
          </a:xfrm>
          <a:prstGeom prst="rect">
            <a:avLst/>
          </a:prstGeom>
        </p:spPr>
        <p:txBody>
          <a:bodyPr wrap="square">
            <a:spAutoFit/>
          </a:bodyPr>
          <a:lstStyle/>
          <a:p>
            <a:pPr lvl="0" algn="ctr" eaLnBrk="0" fontAlgn="base" hangingPunct="0">
              <a:spcBef>
                <a:spcPct val="0"/>
              </a:spcBef>
              <a:spcAft>
                <a:spcPct val="0"/>
              </a:spcAft>
            </a:pPr>
            <a:r>
              <a:rPr lang="pl-PL" sz="2200" b="1" dirty="0">
                <a:solidFill>
                  <a:prstClr val="black"/>
                </a:solidFill>
                <a:latin typeface="Calibri" panose="020F0502020204030204" pitchFamily="34" charset="0"/>
              </a:rPr>
              <a:t>Pomoc inwestycyjna na infrastrukturę </a:t>
            </a:r>
            <a:r>
              <a:rPr lang="pl-PL" sz="2200" b="1" dirty="0" smtClean="0">
                <a:solidFill>
                  <a:prstClr val="black"/>
                </a:solidFill>
                <a:latin typeface="Calibri" panose="020F0502020204030204" pitchFamily="34" charset="0"/>
              </a:rPr>
              <a:t>lokalną </a:t>
            </a:r>
            <a:r>
              <a:rPr lang="pl-PL" sz="2200" dirty="0" smtClean="0">
                <a:solidFill>
                  <a:prstClr val="black"/>
                </a:solidFill>
                <a:latin typeface="Calibri" panose="020F0502020204030204" pitchFamily="34" charset="0"/>
              </a:rPr>
              <a:t>- art</a:t>
            </a:r>
            <a:r>
              <a:rPr lang="pl-PL" sz="2200" dirty="0">
                <a:solidFill>
                  <a:prstClr val="black"/>
                </a:solidFill>
                <a:latin typeface="Calibri" panose="020F0502020204030204" pitchFamily="34" charset="0"/>
              </a:rPr>
              <a:t>. 56 </a:t>
            </a:r>
            <a:r>
              <a:rPr lang="pl-PL" sz="2200" dirty="0" smtClean="0">
                <a:solidFill>
                  <a:prstClr val="black"/>
                </a:solidFill>
                <a:latin typeface="Calibri" panose="020F0502020204030204" pitchFamily="34" charset="0"/>
              </a:rPr>
              <a:t>GBER</a:t>
            </a:r>
          </a:p>
          <a:p>
            <a:pPr lvl="0" algn="ctr"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Dotyczy finansowania przeznaczonego na zbudowanie lub modernizację lokalnej infrastruktury, które dotyczy infrastruktury przyczyniającej się na poziomie lokalnym do poprawy otoczenia biznesu i środowiska konsumenckiego oraz do modernizacji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i </a:t>
            </a:r>
            <a:r>
              <a:rPr lang="pl-PL" dirty="0">
                <a:solidFill>
                  <a:prstClr val="black"/>
                </a:solidFill>
                <a:latin typeface="Calibri" panose="020F0502020204030204" pitchFamily="34" charset="0"/>
              </a:rPr>
              <a:t>rozwoju bazy przemysłowej</a:t>
            </a:r>
            <a:r>
              <a:rPr lang="pl-PL" dirty="0" smtClean="0">
                <a:solidFill>
                  <a:prstClr val="black"/>
                </a:solidFill>
                <a:latin typeface="Calibri" panose="020F0502020204030204" pitchFamily="34" charset="0"/>
              </a:rPr>
              <a:t>. </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smtClean="0">
                <a:solidFill>
                  <a:prstClr val="black"/>
                </a:solidFill>
                <a:latin typeface="Calibri" panose="020F0502020204030204" pitchFamily="34" charset="0"/>
              </a:rPr>
              <a:t>KE potwierdziła m.in., że jako infrastrukturę lokalną można kwalifikować dworce kolejowe.</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latin typeface="Calibri" panose="020F0502020204030204" pitchFamily="34" charset="0"/>
              </a:rPr>
              <a:t>Takie obiekty infrastrukturalne umożliwiają stworzenie otoczenia sprzyjającego inwestycjom prywatnym i wzrostowi gospodarczemu, przyczyniając się tym samym do realizacji celów leżących we wspólnym interesie, a zwłaszcza priorytetów i celów strategii „Europa 2020”.</a:t>
            </a:r>
            <a:endParaRPr lang="pl-PL" dirty="0" smtClean="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indent="-285750" algn="just">
              <a:buFont typeface="Arial" panose="020B0604020202020204" pitchFamily="34" charset="0"/>
              <a:buChar char="•"/>
            </a:pPr>
            <a:r>
              <a:rPr lang="pl-PL" dirty="0">
                <a:latin typeface="Calibri" panose="020F0502020204030204" pitchFamily="34" charset="0"/>
              </a:rPr>
              <a:t>Ocena lokalnego charakteru z punktu widzenia całej UE, a nie krajowego.</a:t>
            </a:r>
          </a:p>
          <a:p>
            <a:pPr lvl="0" algn="just" eaLnBrk="0" fontAlgn="base" hangingPunct="0">
              <a:spcBef>
                <a:spcPct val="0"/>
              </a:spcBef>
              <a:spcAft>
                <a:spcPct val="0"/>
              </a:spcAft>
            </a:pPr>
            <a:endParaRPr lang="pl-PL" sz="2000"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Limity powodujące obowiązek zgłoszenia: kwota pomocy przekraczająca 10 mln euro lub łączne koszty przekraczają 20 mln euro na tę samą infrastrukturę</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183689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251520" y="1124744"/>
            <a:ext cx="8640960" cy="5632311"/>
          </a:xfrm>
          <a:prstGeom prst="rect">
            <a:avLst/>
          </a:prstGeom>
        </p:spPr>
        <p:txBody>
          <a:bodyPr wrap="square">
            <a:spAutoFit/>
          </a:bodyPr>
          <a:lstStyle/>
          <a:p>
            <a:pPr lvl="0" algn="just" eaLnBrk="0" fontAlgn="base" hangingPunct="0"/>
            <a:r>
              <a:rPr lang="pl-PL" dirty="0" smtClean="0">
                <a:solidFill>
                  <a:prstClr val="black"/>
                </a:solidFill>
                <a:latin typeface="Calibri" panose="020F0502020204030204" pitchFamily="34" charset="0"/>
              </a:rPr>
              <a:t>Art. 56 GBER </a:t>
            </a:r>
            <a:r>
              <a:rPr lang="pl-PL" dirty="0">
                <a:solidFill>
                  <a:prstClr val="black"/>
                </a:solidFill>
                <a:latin typeface="Calibri" panose="020F0502020204030204" pitchFamily="34" charset="0"/>
              </a:rPr>
              <a:t>nie ma zastosowania do pomocy na infrastrukturę, która jest przedmiotem innych sekcji rozdziału III GBER, z wyjątkiem pomocy regionalnej, tj.: </a:t>
            </a:r>
            <a:endParaRPr lang="pl-PL" dirty="0" smtClean="0">
              <a:solidFill>
                <a:prstClr val="black"/>
              </a:solidFill>
              <a:latin typeface="Calibri" panose="020F0502020204030204" pitchFamily="34" charset="0"/>
            </a:endParaRPr>
          </a:p>
          <a:p>
            <a:pPr lvl="0" algn="just" eaLnBrk="0" fontAlgn="base" hangingPunct="0"/>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badawczo-rozwojowa,</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klastry innowacyjne,</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efektywnych energetycznie systemów ciepłowniczych i chłodniczych,</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energetyczna, w tym odnawialne źródła energii i związana z kogeneracją,</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dedykowana recyclingowi i ponownemu wykorzystaniu odpadów,</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szerokopasmowa,</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służąca zachowaniu kultury i dziedzictwa kulturowego,</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sportowa oraz wielofunkcyjna infrastruktura rekreacyjna,</a:t>
            </a:r>
          </a:p>
          <a:p>
            <a:pPr lvl="0" algn="just"/>
            <a:r>
              <a:rPr lang="pl-PL" dirty="0" smtClean="0">
                <a:solidFill>
                  <a:prstClr val="black"/>
                </a:solidFill>
                <a:latin typeface="Calibri" panose="020F0502020204030204" pitchFamily="34" charset="0"/>
              </a:rPr>
              <a:t>	</a:t>
            </a:r>
          </a:p>
          <a:p>
            <a:pPr lvl="0" algn="just"/>
            <a:r>
              <a:rPr lang="pl-PL" dirty="0">
                <a:solidFill>
                  <a:prstClr val="black"/>
                </a:solidFill>
                <a:latin typeface="Calibri" panose="020F0502020204030204" pitchFamily="34" charset="0"/>
              </a:rPr>
              <a:t>	</a:t>
            </a:r>
            <a:r>
              <a:rPr lang="pl-PL" dirty="0" smtClean="0">
                <a:solidFill>
                  <a:prstClr val="black"/>
                </a:solidFill>
                <a:latin typeface="Calibri" panose="020F0502020204030204" pitchFamily="34" charset="0"/>
              </a:rPr>
              <a:t>a </a:t>
            </a:r>
            <a:r>
              <a:rPr lang="pl-PL" dirty="0">
                <a:solidFill>
                  <a:prstClr val="black"/>
                </a:solidFill>
                <a:latin typeface="Calibri" panose="020F0502020204030204" pitchFamily="34" charset="0"/>
              </a:rPr>
              <a:t>także:</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portów lotniczych,</a:t>
            </a:r>
          </a:p>
          <a:p>
            <a:pPr marL="285750" lvl="0" indent="-285750" algn="just">
              <a:buFont typeface="Arial" panose="020B0604020202020204" pitchFamily="34" charset="0"/>
              <a:buChar char="•"/>
            </a:pPr>
            <a:r>
              <a:rPr lang="pl-PL" dirty="0">
                <a:solidFill>
                  <a:prstClr val="black"/>
                </a:solidFill>
                <a:latin typeface="Calibri" panose="020F0502020204030204" pitchFamily="34" charset="0"/>
              </a:rPr>
              <a:t>infrastruktura portów </a:t>
            </a:r>
            <a:r>
              <a:rPr lang="pl-PL" dirty="0" smtClean="0">
                <a:solidFill>
                  <a:prstClr val="black"/>
                </a:solidFill>
                <a:latin typeface="Calibri" panose="020F0502020204030204" pitchFamily="34" charset="0"/>
              </a:rPr>
              <a:t>morskich,</a:t>
            </a:r>
          </a:p>
          <a:p>
            <a:pPr marL="285750" lvl="0" indent="-285750" algn="just">
              <a:buFont typeface="Arial" panose="020B0604020202020204" pitchFamily="34" charset="0"/>
              <a:buChar char="•"/>
            </a:pPr>
            <a:endParaRPr lang="pl-PL" dirty="0">
              <a:solidFill>
                <a:prstClr val="black"/>
              </a:solidFill>
              <a:latin typeface="Calibri" panose="020F0502020204030204" pitchFamily="34" charset="0"/>
            </a:endParaRPr>
          </a:p>
          <a:p>
            <a:pPr lvl="0" algn="just"/>
            <a:r>
              <a:rPr lang="pl-PL" dirty="0">
                <a:solidFill>
                  <a:prstClr val="black"/>
                </a:solidFill>
                <a:latin typeface="Calibri" panose="020F0502020204030204" pitchFamily="34" charset="0"/>
              </a:rPr>
              <a:t>o</a:t>
            </a:r>
            <a:r>
              <a:rPr lang="pl-PL" dirty="0" smtClean="0">
                <a:solidFill>
                  <a:prstClr val="black"/>
                </a:solidFill>
                <a:latin typeface="Calibri" panose="020F0502020204030204" pitchFamily="34" charset="0"/>
              </a:rPr>
              <a:t>raz</a:t>
            </a:r>
          </a:p>
          <a:p>
            <a:pPr marL="285750" lvl="0" indent="-285750" algn="jus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a:buFont typeface="Arial" panose="020B0604020202020204" pitchFamily="34" charset="0"/>
              <a:buChar char="•"/>
            </a:pPr>
            <a:r>
              <a:rPr lang="pl-PL" dirty="0">
                <a:latin typeface="Calibri" panose="020F0502020204030204" pitchFamily="34" charset="0"/>
              </a:rPr>
              <a:t>infrastruktura dedykowana (specjalna), tj. infrastruktura, który została zbudowana dla możliwych do ustalenia z góry</a:t>
            </a:r>
            <a:r>
              <a:rPr lang="pl-PL" i="1" dirty="0">
                <a:latin typeface="Calibri" panose="020F0502020204030204" pitchFamily="34" charset="0"/>
              </a:rPr>
              <a:t> </a:t>
            </a:r>
            <a:r>
              <a:rPr lang="pl-PL" dirty="0">
                <a:latin typeface="Calibri" panose="020F0502020204030204" pitchFamily="34" charset="0"/>
              </a:rPr>
              <a:t>przedsiębiorstw i dostosowana do ich potrzeb.</a:t>
            </a:r>
            <a:endParaRPr lang="pl-PL" dirty="0">
              <a:solidFill>
                <a:prstClr val="black"/>
              </a:solidFill>
              <a:latin typeface="Calibri" panose="020F0502020204030204" pitchFamily="34" charset="0"/>
            </a:endParaRPr>
          </a:p>
        </p:txBody>
      </p:sp>
    </p:spTree>
    <p:extLst>
      <p:ext uri="{BB962C8B-B14F-4D97-AF65-F5344CB8AC3E}">
        <p14:creationId xmlns:p14="http://schemas.microsoft.com/office/powerpoint/2010/main" val="3903817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5" name="Prostokąt 4"/>
          <p:cNvSpPr/>
          <p:nvPr/>
        </p:nvSpPr>
        <p:spPr>
          <a:xfrm>
            <a:off x="246185" y="1333371"/>
            <a:ext cx="8634046" cy="3693319"/>
          </a:xfrm>
          <a:prstGeom prst="rect">
            <a:avLst/>
          </a:prstGeom>
        </p:spPr>
        <p:txBody>
          <a:bodyPr wrap="square">
            <a:spAutoFit/>
          </a:bodyPr>
          <a:lstStyle/>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Taka infrastruktura jest udostępniana zainteresowanym użytkowników w oparciu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dirty="0" smtClean="0">
                <a:solidFill>
                  <a:prstClr val="black"/>
                </a:solidFill>
                <a:latin typeface="Calibri" panose="020F0502020204030204" pitchFamily="34" charset="0"/>
              </a:rPr>
              <a:t>o </a:t>
            </a:r>
            <a:r>
              <a:rPr lang="pl-PL" dirty="0">
                <a:solidFill>
                  <a:prstClr val="black"/>
                </a:solidFill>
                <a:latin typeface="Calibri" panose="020F0502020204030204" pitchFamily="34" charset="0"/>
              </a:rPr>
              <a:t>otwarte, przejrzyste i niedyskryminujące zasady. Cena pobierana za użytkowanie lub sprzedaż infrastruktury odpowiada cenie rynkowej. Wszelkie koncesje lub inne formy powierzenia osobie trzeciej eksploatacji infrastruktury udzielane są na otwartych, przejrzystych i niedyskryminacyjnych zasadach, z należytym poszanowaniem obowiązujących zasad udzielania zamówień</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smtClean="0">
                <a:solidFill>
                  <a:prstClr val="black"/>
                </a:solidFill>
                <a:latin typeface="Calibri" panose="020F0502020204030204" pitchFamily="34" charset="0"/>
              </a:rPr>
              <a:t>Koszty </a:t>
            </a:r>
            <a:r>
              <a:rPr lang="pl-PL" dirty="0">
                <a:solidFill>
                  <a:prstClr val="black"/>
                </a:solidFill>
                <a:latin typeface="Calibri" panose="020F0502020204030204" pitchFamily="34" charset="0"/>
              </a:rPr>
              <a:t>kwalifikowalne: koszty inwestycji w rzeczowe aktywa trwałe oraz wartości niematerialne i prawne</a:t>
            </a:r>
            <a:r>
              <a:rPr lang="pl-PL" dirty="0" smtClean="0">
                <a:solidFill>
                  <a:prstClr val="black"/>
                </a:solidFill>
                <a:latin typeface="Calibri" panose="020F0502020204030204" pitchFamily="34" charset="0"/>
              </a:rPr>
              <a:t>.</a:t>
            </a:r>
          </a:p>
          <a:p>
            <a:pPr marL="285750" lvl="0" indent="-285750" algn="just" eaLnBrk="0" fontAlgn="base" hangingPunct="0">
              <a:spcBef>
                <a:spcPct val="0"/>
              </a:spcBef>
              <a:spcAft>
                <a:spcPct val="0"/>
              </a:spcAft>
              <a:buFont typeface="Arial" panose="020B0604020202020204" pitchFamily="34" charset="0"/>
              <a:buChar char="•"/>
            </a:pPr>
            <a:endParaRPr lang="pl-PL" dirty="0">
              <a:solidFill>
                <a:prstClr val="black"/>
              </a:solidFill>
              <a:latin typeface="Calibri" panose="020F0502020204030204" pitchFamily="34" charset="0"/>
            </a:endParaRPr>
          </a:p>
          <a:p>
            <a:pPr marL="285750" lvl="0" indent="-285750" algn="just" eaLnBrk="0" fontAlgn="base" hangingPunct="0">
              <a:spcBef>
                <a:spcPct val="0"/>
              </a:spcBef>
              <a:spcAft>
                <a:spcPct val="0"/>
              </a:spcAft>
              <a:buFont typeface="Arial" panose="020B0604020202020204" pitchFamily="34" charset="0"/>
              <a:buChar char="•"/>
            </a:pPr>
            <a:r>
              <a:rPr lang="pl-PL" dirty="0">
                <a:solidFill>
                  <a:prstClr val="black"/>
                </a:solidFill>
                <a:latin typeface="Calibri" panose="020F0502020204030204" pitchFamily="34" charset="0"/>
              </a:rPr>
              <a:t>Kwota pomocy nie przekracza różnicy między kosztami kwalifikowalnymi a zyskiem operacyjnym z inwestycji. Zysk operacyjny odlicza się od kosztów kwalifikowalnych </a:t>
            </a:r>
            <a:r>
              <a:rPr lang="pl-PL" dirty="0" smtClean="0">
                <a:solidFill>
                  <a:prstClr val="black"/>
                </a:solidFill>
                <a:latin typeface="Calibri" panose="020F0502020204030204" pitchFamily="34" charset="0"/>
              </a:rPr>
              <a:t/>
            </a:r>
            <a:br>
              <a:rPr lang="pl-PL" dirty="0" smtClean="0">
                <a:solidFill>
                  <a:prstClr val="black"/>
                </a:solidFill>
                <a:latin typeface="Calibri" panose="020F0502020204030204" pitchFamily="34" charset="0"/>
              </a:rPr>
            </a:br>
            <a:r>
              <a:rPr lang="pl-PL" i="1" dirty="0" smtClean="0">
                <a:solidFill>
                  <a:prstClr val="black"/>
                </a:solidFill>
                <a:latin typeface="Calibri" panose="020F0502020204030204" pitchFamily="34" charset="0"/>
              </a:rPr>
              <a:t>ex </a:t>
            </a:r>
            <a:r>
              <a:rPr lang="pl-PL" i="1" dirty="0" err="1">
                <a:solidFill>
                  <a:prstClr val="black"/>
                </a:solidFill>
                <a:latin typeface="Calibri" panose="020F0502020204030204" pitchFamily="34" charset="0"/>
              </a:rPr>
              <a:t>ante</a:t>
            </a:r>
            <a:r>
              <a:rPr lang="pl-PL" dirty="0">
                <a:solidFill>
                  <a:prstClr val="black"/>
                </a:solidFill>
                <a:latin typeface="Calibri" panose="020F0502020204030204" pitchFamily="34" charset="0"/>
              </a:rPr>
              <a:t>, na podstawie rozsądnych prognoz, albo przy użyciu mechanizmu wycofania.</a:t>
            </a:r>
          </a:p>
        </p:txBody>
      </p:sp>
    </p:spTree>
    <p:extLst>
      <p:ext uri="{BB962C8B-B14F-4D97-AF65-F5344CB8AC3E}">
        <p14:creationId xmlns:p14="http://schemas.microsoft.com/office/powerpoint/2010/main" val="2723651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ctr">
              <a:buNone/>
            </a:pPr>
            <a:r>
              <a:rPr lang="pl-PL" sz="2800" b="1" u="sng" dirty="0" smtClean="0">
                <a:latin typeface="Calibri" panose="020F0502020204030204" pitchFamily="34" charset="0"/>
              </a:rPr>
              <a:t>Rekompensata z tytułu świadczenia usług publicznych </a:t>
            </a:r>
            <a:br>
              <a:rPr lang="pl-PL" sz="2800" b="1" u="sng" dirty="0" smtClean="0">
                <a:latin typeface="Calibri" panose="020F0502020204030204" pitchFamily="34" charset="0"/>
              </a:rPr>
            </a:br>
            <a:r>
              <a:rPr lang="pl-PL" sz="2800" b="1" u="sng" dirty="0" smtClean="0">
                <a:latin typeface="Calibri" panose="020F0502020204030204" pitchFamily="34" charset="0"/>
              </a:rPr>
              <a:t>a dofinansowanie z RPO WP 2014-2020</a:t>
            </a:r>
            <a:r>
              <a:rPr lang="pl-PL" sz="2800" b="1" dirty="0" smtClean="0">
                <a:latin typeface="Calibri" panose="020F0502020204030204" pitchFamily="34" charset="0"/>
              </a:rPr>
              <a:t> </a:t>
            </a:r>
          </a:p>
          <a:p>
            <a:pPr algn="just"/>
            <a:r>
              <a:rPr lang="pl-PL" sz="2300" dirty="0" smtClean="0">
                <a:latin typeface="Calibri" panose="020F0502020204030204" pitchFamily="34" charset="0"/>
              </a:rPr>
              <a:t>W </a:t>
            </a:r>
            <a:r>
              <a:rPr lang="pl-PL" sz="2300" dirty="0">
                <a:latin typeface="Calibri" panose="020F0502020204030204" pitchFamily="34" charset="0"/>
              </a:rPr>
              <a:t>celu prawidłowej realizacji obowiązku świadczenia usług publicznych w zakresie przewozów pasażerskich konieczny może się okazać zakup (lub modernizacja) składników majątkowych służących do komunikacji </a:t>
            </a:r>
            <a:r>
              <a:rPr lang="pl-PL" sz="2300" dirty="0" smtClean="0">
                <a:latin typeface="Calibri" panose="020F0502020204030204" pitchFamily="34" charset="0"/>
              </a:rPr>
              <a:t>zbiorowej (tabor, infrastruktura). </a:t>
            </a:r>
            <a:endParaRPr lang="pl-PL" sz="2300" dirty="0" smtClean="0">
              <a:latin typeface="Calibri" panose="020F0502020204030204" pitchFamily="34" charset="0"/>
            </a:endParaRPr>
          </a:p>
          <a:p>
            <a:pPr algn="just"/>
            <a:r>
              <a:rPr lang="pl-PL" sz="2300" dirty="0" smtClean="0">
                <a:latin typeface="Calibri" panose="020F0502020204030204" pitchFamily="34" charset="0"/>
              </a:rPr>
              <a:t>Te </a:t>
            </a:r>
            <a:r>
              <a:rPr lang="pl-PL" sz="2300" dirty="0" smtClean="0">
                <a:latin typeface="Calibri" panose="020F0502020204030204" pitchFamily="34" charset="0"/>
              </a:rPr>
              <a:t>koszty mogą zostać pokryte z dofinansowania pochodzącego z RPO WP 2014-2020, jeżeli zostanie to przewidziane w mechanizmie wyliczania </a:t>
            </a:r>
            <a:r>
              <a:rPr lang="pl-PL" sz="2300" dirty="0" smtClean="0">
                <a:latin typeface="Calibri" panose="020F0502020204030204" pitchFamily="34" charset="0"/>
              </a:rPr>
              <a:t>rekompensaty.</a:t>
            </a:r>
          </a:p>
          <a:p>
            <a:pPr algn="just"/>
            <a:r>
              <a:rPr lang="pl-PL" sz="2300" dirty="0" smtClean="0">
                <a:latin typeface="Calibri" panose="020F0502020204030204" pitchFamily="34" charset="0"/>
              </a:rPr>
              <a:t>Umowa o świadczenie usług publicznych musi przewidywać, choćby warunkowo, konieczność poniesienia określonych kosztów (</a:t>
            </a:r>
            <a:r>
              <a:rPr lang="pl-PL" sz="2300" u="sng" dirty="0" smtClean="0">
                <a:latin typeface="Calibri" panose="020F0502020204030204" pitchFamily="34" charset="0"/>
              </a:rPr>
              <a:t>w przypadku infrastruktury – poczynienia inwestycji infrastrukturalnych</a:t>
            </a:r>
            <a:r>
              <a:rPr lang="pl-PL" sz="2300" dirty="0" smtClean="0">
                <a:latin typeface="Calibri" panose="020F0502020204030204" pitchFamily="34" charset="0"/>
              </a:rPr>
              <a:t>) przez operatora. </a:t>
            </a:r>
          </a:p>
          <a:p>
            <a:pPr algn="just"/>
            <a:r>
              <a:rPr lang="pl-PL" sz="2300" dirty="0" smtClean="0">
                <a:latin typeface="Calibri" panose="020F0502020204030204" pitchFamily="34" charset="0"/>
              </a:rPr>
              <a:t>W przypadku otrzymania dofinansowania z RPO WP 2014-2020 zmianie ulega nie kwota rekompensaty, lecz źródło jej finansowania.</a:t>
            </a:r>
          </a:p>
          <a:p>
            <a:pPr algn="just"/>
            <a:endParaRPr lang="pl-PL" sz="2400" dirty="0" smtClean="0">
              <a:latin typeface="Calibri" panose="020F0502020204030204" pitchFamily="34" charset="0"/>
            </a:endParaRPr>
          </a:p>
          <a:p>
            <a:pPr algn="just"/>
            <a:endParaRPr lang="pl-PL" sz="2800" dirty="0" smtClean="0">
              <a:latin typeface="Calibri" panose="020F0502020204030204" pitchFamily="34" charset="0"/>
            </a:endParaRPr>
          </a:p>
          <a:p>
            <a:pPr algn="just"/>
            <a:endParaRPr lang="pl-PL" sz="2800" dirty="0">
              <a:latin typeface="Calibri" panose="020F0502020204030204" pitchFamily="34" charset="0"/>
            </a:endParaRPr>
          </a:p>
        </p:txBody>
      </p:sp>
      <p:sp>
        <p:nvSpPr>
          <p:cNvPr id="4"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Tree>
    <p:extLst>
      <p:ext uri="{BB962C8B-B14F-4D97-AF65-F5344CB8AC3E}">
        <p14:creationId xmlns:p14="http://schemas.microsoft.com/office/powerpoint/2010/main" val="4278838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just">
              <a:buNone/>
            </a:pPr>
            <a:r>
              <a:rPr lang="pl-PL" sz="2300" dirty="0" smtClean="0">
                <a:latin typeface="Calibri" panose="020F0502020204030204" pitchFamily="34" charset="0"/>
              </a:rPr>
              <a:t>Podstawowe warunki zgodności udzielenia wsparcia operatorowi ze środków RPO WP 2014-2020 w formie rekompensaty z tytułu świadczenia usług publicznych:</a:t>
            </a:r>
          </a:p>
          <a:p>
            <a:pPr algn="just"/>
            <a:r>
              <a:rPr lang="pl-PL" sz="2300" dirty="0" smtClean="0">
                <a:latin typeface="Calibri" panose="020F0502020204030204" pitchFamily="34" charset="0"/>
              </a:rPr>
              <a:t>istnienie po stronie operatora wiążącego zobowiązania do świadczenia usług publicznych, wynikającego z aktu powierzenia między operatorem a organizatorem;</a:t>
            </a:r>
          </a:p>
          <a:p>
            <a:pPr algn="just"/>
            <a:r>
              <a:rPr lang="pl-PL" sz="2300" dirty="0">
                <a:latin typeface="Calibri" panose="020F0502020204030204" pitchFamily="34" charset="0"/>
              </a:rPr>
              <a:t>z</a:t>
            </a:r>
            <a:r>
              <a:rPr lang="pl-PL" sz="2300" dirty="0" smtClean="0">
                <a:latin typeface="Calibri" panose="020F0502020204030204" pitchFamily="34" charset="0"/>
              </a:rPr>
              <a:t>godność aktu powierzenia z odpowiednimi przepisami prawa polskiego i UE;</a:t>
            </a:r>
          </a:p>
          <a:p>
            <a:pPr algn="just"/>
            <a:r>
              <a:rPr lang="pl-PL" sz="2300" dirty="0" smtClean="0">
                <a:latin typeface="Calibri" panose="020F0502020204030204" pitchFamily="34" charset="0"/>
              </a:rPr>
              <a:t>możliwość wywiedzenia z treści umowy konieczności poniesienia odpowiednich kosztów (np. zakupu taboru o odpowiednim standardzie, przeprowadzenia danej inwestycji infrastrukturalnej itd.);</a:t>
            </a:r>
          </a:p>
          <a:p>
            <a:pPr algn="just"/>
            <a:r>
              <a:rPr lang="pl-PL" sz="2300" dirty="0" smtClean="0">
                <a:latin typeface="Calibri" panose="020F0502020204030204" pitchFamily="34" charset="0"/>
              </a:rPr>
              <a:t>potwierdzenie, że mechanizm kalkulacji rekompensaty we właściwy sposób uwzględnia koszty inwestycji, pozwalając na ich prawidłowe rozliczenie w okresie obowiązywania umowy o świadczenie usług publicznych (aktu powierzenia), w tym zabezpiecza przed wypłaceniem operatorowi rekompensaty w nadmiernej wysokości.    </a:t>
            </a:r>
            <a:endParaRPr lang="pl-PL" sz="2300" dirty="0">
              <a:latin typeface="Calibri" panose="020F0502020204030204" pitchFamily="34" charset="0"/>
            </a:endParaRPr>
          </a:p>
        </p:txBody>
      </p:sp>
      <p:sp>
        <p:nvSpPr>
          <p:cNvPr id="4"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Tree>
    <p:extLst>
      <p:ext uri="{BB962C8B-B14F-4D97-AF65-F5344CB8AC3E}">
        <p14:creationId xmlns:p14="http://schemas.microsoft.com/office/powerpoint/2010/main" val="1874035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2" name="Prostokąt 1"/>
          <p:cNvSpPr/>
          <p:nvPr/>
        </p:nvSpPr>
        <p:spPr>
          <a:xfrm>
            <a:off x="0" y="980729"/>
            <a:ext cx="9144000" cy="5724644"/>
          </a:xfrm>
          <a:prstGeom prst="rect">
            <a:avLst/>
          </a:prstGeom>
        </p:spPr>
        <p:txBody>
          <a:bodyPr wrap="square">
            <a:spAutoFit/>
          </a:bodyPr>
          <a:lstStyle/>
          <a:p>
            <a:pPr algn="just"/>
            <a:r>
              <a:rPr lang="pl-PL" sz="2800" dirty="0" smtClean="0">
                <a:latin typeface="Calibri" panose="020F0502020204030204" pitchFamily="34" charset="0"/>
              </a:rPr>
              <a:t>Składnik majątkowy </a:t>
            </a:r>
            <a:r>
              <a:rPr lang="pl-PL" sz="2800" dirty="0">
                <a:latin typeface="Calibri" panose="020F0502020204030204" pitchFamily="34" charset="0"/>
              </a:rPr>
              <a:t>przeznaczony do świadczenia usług publicznych może zostać: </a:t>
            </a:r>
            <a:endParaRPr lang="pl-PL" sz="2800" dirty="0" smtClean="0">
              <a:latin typeface="Calibri" panose="020F0502020204030204" pitchFamily="34" charset="0"/>
            </a:endParaRPr>
          </a:p>
          <a:p>
            <a:pPr algn="just"/>
            <a:endParaRPr lang="pl-PL" sz="2800" dirty="0">
              <a:latin typeface="Calibri" panose="020F0502020204030204" pitchFamily="34" charset="0"/>
            </a:endParaRPr>
          </a:p>
          <a:p>
            <a:pPr algn="just">
              <a:spcBef>
                <a:spcPts val="1200"/>
              </a:spcBef>
            </a:pPr>
            <a:r>
              <a:rPr lang="pl-PL" sz="2800" dirty="0" smtClean="0">
                <a:latin typeface="Calibri" panose="020F0502020204030204" pitchFamily="34" charset="0"/>
              </a:rPr>
              <a:t>a) zakupiony </a:t>
            </a:r>
            <a:r>
              <a:rPr lang="pl-PL" sz="2800" dirty="0">
                <a:latin typeface="Calibri" panose="020F0502020204030204" pitchFamily="34" charset="0"/>
              </a:rPr>
              <a:t>bezpośrednio przez jednostkę samorządu terytorialnego i przekazany operatorowi, </a:t>
            </a:r>
            <a:r>
              <a:rPr lang="pl-PL" sz="2800" dirty="0" smtClean="0">
                <a:latin typeface="Calibri" panose="020F0502020204030204" pitchFamily="34" charset="0"/>
              </a:rPr>
              <a:t>albo</a:t>
            </a:r>
          </a:p>
          <a:p>
            <a:pPr algn="just">
              <a:spcBef>
                <a:spcPts val="1200"/>
              </a:spcBef>
            </a:pPr>
            <a:r>
              <a:rPr lang="pl-PL" sz="2800" dirty="0" smtClean="0">
                <a:latin typeface="Calibri" panose="020F0502020204030204" pitchFamily="34" charset="0"/>
              </a:rPr>
              <a:t>b</a:t>
            </a:r>
            <a:r>
              <a:rPr lang="pl-PL" sz="2800" dirty="0">
                <a:latin typeface="Calibri" panose="020F0502020204030204" pitchFamily="34" charset="0"/>
              </a:rPr>
              <a:t>) w szczególności w sektorze transportu kolejowego, zakupiony przez specjalny podmiot powołany przez jednostkę samorządu terytorialnego lub inny podmiot działający w interesie publicznym w celu udostępniania go operatorom wybranym do świadczenia usług publicznych (co do zasady z zastosowaniem procedury konkurencyjnej), albo </a:t>
            </a:r>
            <a:endParaRPr lang="pl-PL" sz="2800" dirty="0" smtClean="0">
              <a:latin typeface="Calibri" panose="020F0502020204030204" pitchFamily="34" charset="0"/>
            </a:endParaRPr>
          </a:p>
          <a:p>
            <a:pPr algn="just">
              <a:spcBef>
                <a:spcPts val="1200"/>
              </a:spcBef>
            </a:pPr>
            <a:r>
              <a:rPr lang="pl-PL" sz="2800" dirty="0" smtClean="0">
                <a:latin typeface="Calibri" panose="020F0502020204030204" pitchFamily="34" charset="0"/>
              </a:rPr>
              <a:t>c</a:t>
            </a:r>
            <a:r>
              <a:rPr lang="pl-PL" sz="2800" dirty="0">
                <a:latin typeface="Calibri" panose="020F0502020204030204" pitchFamily="34" charset="0"/>
              </a:rPr>
              <a:t>) zakupiony bezpośrednio przez operatora. </a:t>
            </a:r>
          </a:p>
        </p:txBody>
      </p:sp>
    </p:spTree>
    <p:extLst>
      <p:ext uri="{BB962C8B-B14F-4D97-AF65-F5344CB8AC3E}">
        <p14:creationId xmlns:p14="http://schemas.microsoft.com/office/powerpoint/2010/main" val="36111669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algn="just"/>
            <a:r>
              <a:rPr lang="pl-PL" sz="2400" dirty="0" smtClean="0">
                <a:latin typeface="Calibri" panose="020F0502020204030204" pitchFamily="34" charset="0"/>
              </a:rPr>
              <a:t>By </a:t>
            </a:r>
            <a:r>
              <a:rPr lang="pl-PL" sz="2400" dirty="0">
                <a:latin typeface="Calibri" panose="020F0502020204030204" pitchFamily="34" charset="0"/>
              </a:rPr>
              <a:t>składnik majątkowy </a:t>
            </a:r>
            <a:r>
              <a:rPr lang="pl-PL" sz="2400" dirty="0" smtClean="0">
                <a:latin typeface="Calibri" panose="020F0502020204030204" pitchFamily="34" charset="0"/>
              </a:rPr>
              <a:t>mógł </a:t>
            </a:r>
            <a:r>
              <a:rPr lang="pl-PL" sz="2400" dirty="0">
                <a:latin typeface="Calibri" panose="020F0502020204030204" pitchFamily="34" charset="0"/>
              </a:rPr>
              <a:t>przekazany lub udostępniony operatorowi, który świadczy już usługę publiczną na podstawie wcześniej zawartej umowy, </a:t>
            </a:r>
            <a:r>
              <a:rPr lang="pl-PL" sz="2400" dirty="0" smtClean="0">
                <a:latin typeface="Calibri" panose="020F0502020204030204" pitchFamily="34" charset="0"/>
              </a:rPr>
              <a:t>musi ona przewidywać taką możliwość lub musi zostać zmieniona zgodnie </a:t>
            </a:r>
            <a:r>
              <a:rPr lang="pl-PL" sz="2400" dirty="0">
                <a:latin typeface="Calibri" panose="020F0502020204030204" pitchFamily="34" charset="0"/>
              </a:rPr>
              <a:t>z warunkami określonymi w przepisach dotyczących powierzania świadczenia usług publicznych w transporcie zbiorowym i udzielania zamówień </a:t>
            </a:r>
            <a:r>
              <a:rPr lang="pl-PL" sz="2400" dirty="0" smtClean="0">
                <a:latin typeface="Calibri" panose="020F0502020204030204" pitchFamily="34" charset="0"/>
              </a:rPr>
              <a:t>publicznych.</a:t>
            </a:r>
          </a:p>
          <a:p>
            <a:pPr algn="just"/>
            <a:r>
              <a:rPr lang="pl-PL" sz="2400" dirty="0">
                <a:latin typeface="Calibri" panose="020F0502020204030204" pitchFamily="34" charset="0"/>
              </a:rPr>
              <a:t>Jeżeli o dofinansowanie wystąpiła jednostka samorządu terytorialnego, przekazanie przedsiębiorcy dofinansowania albo składników nabytych z udziałem dofinansowania nie może nastąpić przed podpisaniem umowy o świadczenie usług publicznych. </a:t>
            </a:r>
            <a:endParaRPr lang="pl-PL" sz="2400" dirty="0" smtClean="0">
              <a:latin typeface="Calibri" panose="020F0502020204030204" pitchFamily="34" charset="0"/>
            </a:endParaRPr>
          </a:p>
          <a:p>
            <a:pPr algn="just"/>
            <a:r>
              <a:rPr lang="pl-PL" sz="2400" dirty="0" smtClean="0">
                <a:latin typeface="Calibri" panose="020F0502020204030204" pitchFamily="34" charset="0"/>
              </a:rPr>
              <a:t>Jeżeli </a:t>
            </a:r>
            <a:r>
              <a:rPr lang="pl-PL" sz="2400" dirty="0">
                <a:latin typeface="Calibri" panose="020F0502020204030204" pitchFamily="34" charset="0"/>
              </a:rPr>
              <a:t>o dofinansowanie wystąpił przedsiębiorca, przyznanie przedsiębiorcy dofinansowania, rozumiane jako zawarcie umowy o dofinansowanie projektu ze środków funduszy UE, nie może nastąpić przed zawarciem umowy o świadczenie usług publicznych.</a:t>
            </a:r>
          </a:p>
        </p:txBody>
      </p:sp>
      <p:sp>
        <p:nvSpPr>
          <p:cNvPr id="4" name="Tytuł 1"/>
          <p:cNvSpPr txBox="1">
            <a:spLocks/>
          </p:cNvSpPr>
          <p:nvPr/>
        </p:nvSpPr>
        <p:spPr bwMode="auto">
          <a:xfrm>
            <a:off x="205172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pl-PL" altLang="pl-PL" sz="1600" b="1" kern="0" dirty="0" smtClean="0">
                <a:solidFill>
                  <a:schemeClr val="bg1"/>
                </a:solidFill>
                <a:latin typeface="Calibri" panose="020F0502020204030204" pitchFamily="34" charset="0"/>
              </a:rPr>
              <a:t>Regionalny Program Operacyjny </a:t>
            </a:r>
            <a:br>
              <a:rPr lang="pl-PL" altLang="pl-PL" sz="1600" b="1" kern="0" dirty="0" smtClean="0">
                <a:solidFill>
                  <a:schemeClr val="bg1"/>
                </a:solidFill>
                <a:latin typeface="Calibri" panose="020F0502020204030204" pitchFamily="34" charset="0"/>
              </a:rPr>
            </a:br>
            <a:r>
              <a:rPr lang="pl-PL" altLang="pl-PL" sz="1600" b="1" kern="0" dirty="0" smtClean="0">
                <a:solidFill>
                  <a:schemeClr val="bg1"/>
                </a:solidFill>
                <a:latin typeface="Calibri" panose="020F0502020204030204" pitchFamily="34" charset="0"/>
              </a:rPr>
              <a:t>Województwa Pomorskiego na lata 2014-2020</a:t>
            </a:r>
            <a:endParaRPr lang="pl-PL" sz="1600" kern="0" dirty="0"/>
          </a:p>
        </p:txBody>
      </p:sp>
    </p:spTree>
    <p:extLst>
      <p:ext uri="{BB962C8B-B14F-4D97-AF65-F5344CB8AC3E}">
        <p14:creationId xmlns:p14="http://schemas.microsoft.com/office/powerpoint/2010/main" val="135088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które:</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algn="just"/>
            <a:r>
              <a:rPr lang="pl-PL" sz="2400" dirty="0" smtClean="0">
                <a:latin typeface="Calibri" panose="020F0502020204030204" pitchFamily="34" charset="0"/>
              </a:rPr>
              <a:t>Kalkulacja </a:t>
            </a:r>
            <a:r>
              <a:rPr lang="pl-PL" sz="2400" dirty="0">
                <a:latin typeface="Calibri" panose="020F0502020204030204" pitchFamily="34" charset="0"/>
              </a:rPr>
              <a:t>rekompensaty powinna wykazać, że w wyniku przyznania pomocy unijnej nie wystąpi nadmierne wynagrodzenie operatora (np. w sytuacji, gdy umowa o świadczenie usług publicznych została już wcześniej zawarta). W przypadku, gdy udzielenie pomocy na maksymalnym pułapie spowoduje, że może wystąpić nadmierna rekompensata, wówczas należy: </a:t>
            </a:r>
          </a:p>
          <a:p>
            <a:pPr marL="354013" indent="0" algn="just">
              <a:buNone/>
            </a:pPr>
            <a:r>
              <a:rPr lang="pl-PL" sz="2400" dirty="0">
                <a:latin typeface="Calibri" panose="020F0502020204030204" pitchFamily="34" charset="0"/>
              </a:rPr>
              <a:t>a) zmniejszyć wypłacaną rekompensatę do dozwolonego poziomu poprzez obniżenie innych niż pomoc z funduszy unijnych źródeł finansowania operatora albo </a:t>
            </a:r>
          </a:p>
          <a:p>
            <a:pPr marL="354013" indent="0" algn="just">
              <a:buNone/>
            </a:pPr>
            <a:r>
              <a:rPr lang="pl-PL" sz="2400" dirty="0">
                <a:latin typeface="Calibri" panose="020F0502020204030204" pitchFamily="34" charset="0"/>
              </a:rPr>
              <a:t>b) obniżyć wartość pomocy z funduszy unijnych o wartość nadmiernej rekompensaty, która wystąpi w całym okresie umowy według wartości w ujęciu realnym. </a:t>
            </a:r>
            <a:endParaRPr lang="pl-PL" sz="2400" dirty="0" smtClean="0">
              <a:latin typeface="Calibri" panose="020F0502020204030204" pitchFamily="34" charset="0"/>
            </a:endParaRPr>
          </a:p>
          <a:p>
            <a:pPr marL="352425" algn="just">
              <a:tabLst>
                <a:tab pos="354013" algn="l"/>
              </a:tabLst>
            </a:pPr>
            <a:r>
              <a:rPr lang="pl-PL" sz="2400" dirty="0">
                <a:latin typeface="Calibri" panose="020F0502020204030204" pitchFamily="34" charset="0"/>
              </a:rPr>
              <a:t>Po zawarciu umowy o dofinansowanie obniżenie rekompensaty do dopuszczalnej wysokości powinno następować w sposób opisany w lit. </a:t>
            </a:r>
            <a:r>
              <a:rPr lang="pl-PL" sz="2400" dirty="0" smtClean="0">
                <a:latin typeface="Calibri" panose="020F0502020204030204" pitchFamily="34" charset="0"/>
              </a:rPr>
              <a:t>a.</a:t>
            </a:r>
            <a:endParaRPr lang="pl-PL" sz="2400" dirty="0">
              <a:latin typeface="Calibri" panose="020F0502020204030204" pitchFamily="34" charset="0"/>
            </a:endParaRPr>
          </a:p>
        </p:txBody>
      </p:sp>
      <p:sp>
        <p:nvSpPr>
          <p:cNvPr id="4" name="Tytuł 1"/>
          <p:cNvSpPr txBox="1">
            <a:spLocks/>
          </p:cNvSpPr>
          <p:nvPr/>
        </p:nvSpPr>
        <p:spPr bwMode="auto">
          <a:xfrm>
            <a:off x="205172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pl-PL" altLang="pl-PL" sz="1600" b="1" kern="0" dirty="0" smtClean="0">
                <a:solidFill>
                  <a:schemeClr val="bg1"/>
                </a:solidFill>
                <a:latin typeface="Calibri" panose="020F0502020204030204" pitchFamily="34" charset="0"/>
              </a:rPr>
              <a:t>Regionalny Program Operacyjny </a:t>
            </a:r>
            <a:br>
              <a:rPr lang="pl-PL" altLang="pl-PL" sz="1600" b="1" kern="0" dirty="0" smtClean="0">
                <a:solidFill>
                  <a:schemeClr val="bg1"/>
                </a:solidFill>
                <a:latin typeface="Calibri" panose="020F0502020204030204" pitchFamily="34" charset="0"/>
              </a:rPr>
            </a:br>
            <a:r>
              <a:rPr lang="pl-PL" altLang="pl-PL" sz="1600" b="1" kern="0" dirty="0" smtClean="0">
                <a:solidFill>
                  <a:schemeClr val="bg1"/>
                </a:solidFill>
                <a:latin typeface="Calibri" panose="020F0502020204030204" pitchFamily="34" charset="0"/>
              </a:rPr>
              <a:t>Województwa Pomorskiego na lata 2014-2020</a:t>
            </a:r>
            <a:endParaRPr lang="pl-PL" sz="1600" kern="0" dirty="0"/>
          </a:p>
        </p:txBody>
      </p:sp>
    </p:spTree>
    <p:extLst>
      <p:ext uri="{BB962C8B-B14F-4D97-AF65-F5344CB8AC3E}">
        <p14:creationId xmlns:p14="http://schemas.microsoft.com/office/powerpoint/2010/main" val="247338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246" y="980728"/>
            <a:ext cx="9141754" cy="5877272"/>
          </a:xfrm>
        </p:spPr>
        <p:txBody>
          <a:bodyPr/>
          <a:lstStyle/>
          <a:p>
            <a:pPr algn="just"/>
            <a:r>
              <a:rPr lang="pl-PL" sz="2000" dirty="0">
                <a:latin typeface="Calibri" panose="020F0502020204030204" pitchFamily="34" charset="0"/>
              </a:rPr>
              <a:t>D</a:t>
            </a:r>
            <a:r>
              <a:rPr lang="pl-PL" sz="2000" dirty="0" smtClean="0">
                <a:latin typeface="Calibri" panose="020F0502020204030204" pitchFamily="34" charset="0"/>
              </a:rPr>
              <a:t>o </a:t>
            </a:r>
            <a:r>
              <a:rPr lang="pl-PL" sz="2000" dirty="0">
                <a:latin typeface="Calibri" panose="020F0502020204030204" pitchFamily="34" charset="0"/>
              </a:rPr>
              <a:t>wniosku o dofinansowanie </a:t>
            </a:r>
            <a:r>
              <a:rPr lang="pl-PL" sz="2000" dirty="0" smtClean="0">
                <a:latin typeface="Calibri" panose="020F0502020204030204" pitchFamily="34" charset="0"/>
              </a:rPr>
              <a:t>powinien być dołączony akt powierzenia podmiotowi świadczenia usługi publicznej (np. umowa </a:t>
            </a:r>
            <a:r>
              <a:rPr lang="pl-PL" sz="2000" dirty="0">
                <a:latin typeface="Calibri" panose="020F0502020204030204" pitchFamily="34" charset="0"/>
              </a:rPr>
              <a:t>o świadczenie usług </a:t>
            </a:r>
            <a:r>
              <a:rPr lang="pl-PL" sz="2000" dirty="0" smtClean="0">
                <a:latin typeface="Calibri" panose="020F0502020204030204" pitchFamily="34" charset="0"/>
              </a:rPr>
              <a:t>publicznych, uchwała </a:t>
            </a:r>
            <a:r>
              <a:rPr lang="pl-PL" sz="2000" dirty="0">
                <a:latin typeface="Calibri" panose="020F0502020204030204" pitchFamily="34" charset="0"/>
              </a:rPr>
              <a:t>o utworzeniu spółki, </a:t>
            </a:r>
            <a:r>
              <a:rPr lang="pl-PL" sz="2000" dirty="0" smtClean="0">
                <a:latin typeface="Calibri" panose="020F0502020204030204" pitchFamily="34" charset="0"/>
              </a:rPr>
              <a:t>umowa </a:t>
            </a:r>
            <a:r>
              <a:rPr lang="pl-PL" sz="2000" dirty="0">
                <a:latin typeface="Calibri" panose="020F0502020204030204" pitchFamily="34" charset="0"/>
              </a:rPr>
              <a:t>lub statut </a:t>
            </a:r>
            <a:r>
              <a:rPr lang="pl-PL" sz="2000" dirty="0" smtClean="0">
                <a:latin typeface="Calibri" panose="020F0502020204030204" pitchFamily="34" charset="0"/>
              </a:rPr>
              <a:t>spółki, statut samorządowego zakładu budżetowego i regulamin świadczenia usług publicznych) </a:t>
            </a:r>
            <a:r>
              <a:rPr lang="pl-PL" sz="2000" dirty="0">
                <a:latin typeface="Calibri" panose="020F0502020204030204" pitchFamily="34" charset="0"/>
              </a:rPr>
              <a:t>oraz model finansowy wykazujący, iż w wyniku otrzymania przez spółkę komunalną środków z danego programu operacyjnego rekompensata nie przekroczy dopuszczalnej wysokości, obliczonej zgodnie z Załącznikiem do rozporządzenia nr </a:t>
            </a:r>
            <a:r>
              <a:rPr lang="pl-PL" sz="2000" dirty="0" smtClean="0">
                <a:latin typeface="Calibri" panose="020F0502020204030204" pitchFamily="34" charset="0"/>
              </a:rPr>
              <a:t>1370/2007. Powinny one określać:</a:t>
            </a:r>
          </a:p>
          <a:p>
            <a:pPr algn="just"/>
            <a:endParaRPr lang="pl-PL" sz="2000" dirty="0" smtClean="0">
              <a:latin typeface="Calibri" panose="020F0502020204030204" pitchFamily="34" charset="0"/>
            </a:endParaRPr>
          </a:p>
          <a:p>
            <a:pPr marL="354013" indent="0" algn="just">
              <a:buNone/>
            </a:pPr>
            <a:r>
              <a:rPr lang="pl-PL" sz="2000" dirty="0" smtClean="0">
                <a:latin typeface="Calibri" panose="020F0502020204030204" pitchFamily="34" charset="0"/>
              </a:rPr>
              <a:t>a) zasady </a:t>
            </a:r>
            <a:r>
              <a:rPr lang="pl-PL" sz="2000" dirty="0">
                <a:latin typeface="Calibri" panose="020F0502020204030204" pitchFamily="34" charset="0"/>
              </a:rPr>
              <a:t>przekazania </a:t>
            </a:r>
            <a:r>
              <a:rPr lang="pl-PL" sz="2000" dirty="0" smtClean="0">
                <a:latin typeface="Calibri" panose="020F0502020204030204" pitchFamily="34" charset="0"/>
              </a:rPr>
              <a:t>podmiotowi </a:t>
            </a:r>
            <a:r>
              <a:rPr lang="pl-PL" sz="2000" dirty="0">
                <a:latin typeface="Calibri" panose="020F0502020204030204" pitchFamily="34" charset="0"/>
              </a:rPr>
              <a:t>taboru lub innych składników majątkowych – jeżeli o dofinansowanie ich nabycia wystąpiła jednostka samorządu terytorialnego (chyba że przekazanie nastąpiło na podstawie innej umowy, która została załączona do umowy o świadczenie usług publicznych), albo </a:t>
            </a:r>
            <a:endParaRPr lang="pl-PL" sz="2000" dirty="0" smtClean="0">
              <a:latin typeface="Calibri" panose="020F0502020204030204" pitchFamily="34" charset="0"/>
            </a:endParaRPr>
          </a:p>
          <a:p>
            <a:pPr marL="811213" indent="-457200" algn="just">
              <a:buAutoNum type="alphaLcParenR"/>
            </a:pPr>
            <a:endParaRPr lang="pl-PL" sz="2000" dirty="0">
              <a:latin typeface="Calibri" panose="020F0502020204030204" pitchFamily="34" charset="0"/>
            </a:endParaRPr>
          </a:p>
          <a:p>
            <a:pPr marL="354013" indent="0" algn="just">
              <a:buNone/>
            </a:pPr>
            <a:r>
              <a:rPr lang="pl-PL" sz="2000" dirty="0">
                <a:latin typeface="Calibri" panose="020F0502020204030204" pitchFamily="34" charset="0"/>
              </a:rPr>
              <a:t>b) zasady ubiegania się przez </a:t>
            </a:r>
            <a:r>
              <a:rPr lang="pl-PL" sz="2000" dirty="0" smtClean="0">
                <a:latin typeface="Calibri" panose="020F0502020204030204" pitchFamily="34" charset="0"/>
              </a:rPr>
              <a:t>podmiot (spółkę) </a:t>
            </a:r>
            <a:r>
              <a:rPr lang="pl-PL" sz="2000" dirty="0">
                <a:latin typeface="Calibri" panose="020F0502020204030204" pitchFamily="34" charset="0"/>
              </a:rPr>
              <a:t>o dofinansowanie nabycia taboru lub innych składników majątkowych – jeżeli to </a:t>
            </a:r>
            <a:r>
              <a:rPr lang="pl-PL" sz="2000" dirty="0" smtClean="0">
                <a:latin typeface="Calibri" panose="020F0502020204030204" pitchFamily="34" charset="0"/>
              </a:rPr>
              <a:t>podmiot (spółka) </a:t>
            </a:r>
            <a:r>
              <a:rPr lang="pl-PL" sz="2000" dirty="0">
                <a:latin typeface="Calibri" panose="020F0502020204030204" pitchFamily="34" charset="0"/>
              </a:rPr>
              <a:t>występuje o dofinansowanie</a:t>
            </a:r>
            <a:r>
              <a:rPr lang="pl-PL" sz="2000" dirty="0" smtClean="0">
                <a:latin typeface="Calibri" panose="020F0502020204030204" pitchFamily="34" charset="0"/>
              </a:rPr>
              <a:t>.</a:t>
            </a:r>
          </a:p>
          <a:p>
            <a:pPr marL="354013" indent="0" algn="just">
              <a:buNone/>
            </a:pPr>
            <a:endParaRPr lang="pl-PL" sz="2000" dirty="0" smtClean="0">
              <a:latin typeface="Calibri" panose="020F0502020204030204" pitchFamily="34" charset="0"/>
            </a:endParaRPr>
          </a:p>
          <a:p>
            <a:pPr marL="354013" indent="0" algn="just">
              <a:buNone/>
            </a:pPr>
            <a:endParaRPr lang="pl-PL" sz="1800" dirty="0" smtClean="0">
              <a:latin typeface="Calibri" panose="020F0502020204030204" pitchFamily="34" charset="0"/>
            </a:endParaRPr>
          </a:p>
          <a:p>
            <a:pPr algn="just"/>
            <a:endParaRPr lang="pl-PL" sz="1800" dirty="0">
              <a:latin typeface="Calibri" panose="020F0502020204030204" pitchFamily="34" charset="0"/>
            </a:endParaRPr>
          </a:p>
        </p:txBody>
      </p:sp>
      <p:sp>
        <p:nvSpPr>
          <p:cNvPr id="4"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Tree>
    <p:extLst>
      <p:ext uri="{BB962C8B-B14F-4D97-AF65-F5344CB8AC3E}">
        <p14:creationId xmlns:p14="http://schemas.microsoft.com/office/powerpoint/2010/main" val="1350179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algn="just"/>
            <a:r>
              <a:rPr lang="pl-PL" sz="2400" dirty="0">
                <a:latin typeface="Calibri" panose="020F0502020204030204" pitchFamily="34" charset="0"/>
              </a:rPr>
              <a:t>Jeżeli o dofinansowanie wystąpiła jednostka samorządu terytorialnego, </a:t>
            </a:r>
            <a:r>
              <a:rPr lang="pl-PL" sz="2400" dirty="0" smtClean="0">
                <a:latin typeface="Calibri" panose="020F0502020204030204" pitchFamily="34" charset="0"/>
              </a:rPr>
              <a:t>a akt </a:t>
            </a:r>
            <a:r>
              <a:rPr lang="pl-PL" sz="2400" dirty="0">
                <a:latin typeface="Calibri" panose="020F0502020204030204" pitchFamily="34" charset="0"/>
              </a:rPr>
              <a:t>powierzenia nie został jeszcze przyjęty, do wniosku o dofinansowanie należy załączyć dokument odzwierciedlający jego podstawowe założenia oraz harmonogram działań związanych z jej zawarciem. Po zawarciu umowy należy do złożonego wniosku dołączyć jego egzemplarz</a:t>
            </a:r>
            <a:r>
              <a:rPr lang="pl-PL" sz="2400" dirty="0" smtClean="0">
                <a:latin typeface="Calibri" panose="020F0502020204030204" pitchFamily="34" charset="0"/>
              </a:rPr>
              <a:t>.</a:t>
            </a:r>
          </a:p>
          <a:p>
            <a:pPr algn="just"/>
            <a:endParaRPr lang="pl-PL" sz="2400" dirty="0">
              <a:latin typeface="Calibri" panose="020F0502020204030204" pitchFamily="34" charset="0"/>
            </a:endParaRPr>
          </a:p>
          <a:p>
            <a:pPr algn="just"/>
            <a:r>
              <a:rPr lang="pl-PL" sz="2400" dirty="0">
                <a:latin typeface="Calibri" panose="020F0502020204030204" pitchFamily="34" charset="0"/>
              </a:rPr>
              <a:t>W przypadku, gdy o dofinansowanie ubiega się spółka komunalna lub przedsiębiorca </a:t>
            </a:r>
            <a:r>
              <a:rPr lang="pl-PL" sz="2400" dirty="0" smtClean="0">
                <a:latin typeface="Calibri" panose="020F0502020204030204" pitchFamily="34" charset="0"/>
              </a:rPr>
              <a:t>zewnętrzny, </a:t>
            </a:r>
            <a:r>
              <a:rPr lang="pl-PL" sz="2400" dirty="0">
                <a:latin typeface="Calibri" panose="020F0502020204030204" pitchFamily="34" charset="0"/>
              </a:rPr>
              <a:t>powinny one dołączyć do wniosku o dofinansowanie dokument potwierdzający, że ustaliły z właściwą jednostką samorządu terytorialnego, </a:t>
            </a:r>
            <a:r>
              <a:rPr lang="pl-PL" sz="2400" dirty="0" smtClean="0">
                <a:latin typeface="Calibri" panose="020F0502020204030204" pitchFamily="34" charset="0"/>
              </a:rPr>
              <a:t>iż </a:t>
            </a:r>
            <a:r>
              <a:rPr lang="pl-PL" sz="2400" dirty="0">
                <a:latin typeface="Calibri" panose="020F0502020204030204" pitchFamily="34" charset="0"/>
              </a:rPr>
              <a:t>część należnej im rekompensaty zostanie sfinansowana bezpośrednio ze środków programów operacyjnych, a nie ze środków tej jednostki (wraz ze wskazaniem części rekompensaty finansowanych z poszczególnych źródeł).</a:t>
            </a:r>
          </a:p>
          <a:p>
            <a:endParaRPr lang="pl-PL" dirty="0"/>
          </a:p>
        </p:txBody>
      </p:sp>
      <p:sp>
        <p:nvSpPr>
          <p:cNvPr id="4"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Tree>
    <p:extLst>
      <p:ext uri="{BB962C8B-B14F-4D97-AF65-F5344CB8AC3E}">
        <p14:creationId xmlns:p14="http://schemas.microsoft.com/office/powerpoint/2010/main" val="5478304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ctr">
              <a:buNone/>
            </a:pPr>
            <a:r>
              <a:rPr lang="pl-PL" sz="2800" u="sng" dirty="0" smtClean="0">
                <a:latin typeface="Calibri" panose="020F0502020204030204" pitchFamily="34" charset="0"/>
              </a:rPr>
              <a:t>Rekompensata a luka w finansowaniu</a:t>
            </a:r>
          </a:p>
          <a:p>
            <a:pPr marL="0" indent="0" algn="ctr">
              <a:buNone/>
            </a:pPr>
            <a:endParaRPr lang="pl-PL" sz="2000" dirty="0">
              <a:latin typeface="Calibri" panose="020F0502020204030204" pitchFamily="34" charset="0"/>
            </a:endParaRPr>
          </a:p>
          <a:p>
            <a:pPr marL="0" indent="0" algn="just">
              <a:buNone/>
            </a:pPr>
            <a:r>
              <a:rPr lang="pl-PL" sz="2400" dirty="0" smtClean="0">
                <a:latin typeface="Calibri" panose="020F0502020204030204" pitchFamily="34" charset="0"/>
              </a:rPr>
              <a:t>Jeżeli rekompensata z tytułu świadczenia usług publicznych stanowi pomoc publiczną (= brak spełnienia kryteriów </a:t>
            </a:r>
            <a:r>
              <a:rPr lang="pl-PL" sz="2400" dirty="0" err="1" smtClean="0">
                <a:latin typeface="Calibri" panose="020F0502020204030204" pitchFamily="34" charset="0"/>
              </a:rPr>
              <a:t>Altmark</a:t>
            </a:r>
            <a:r>
              <a:rPr lang="pl-PL" sz="2400" dirty="0" smtClean="0">
                <a:latin typeface="Calibri" panose="020F0502020204030204" pitchFamily="34" charset="0"/>
              </a:rPr>
              <a:t>), udzielaną na podstawie rozporządzenia nr 1370/2007 – nie ma konieczności obliczania luki w finansowaniu.</a:t>
            </a:r>
          </a:p>
          <a:p>
            <a:pPr marL="0" indent="0" algn="just">
              <a:buNone/>
            </a:pPr>
            <a:endParaRPr lang="pl-PL" sz="1400" dirty="0">
              <a:latin typeface="Calibri" panose="020F0502020204030204" pitchFamily="34" charset="0"/>
            </a:endParaRPr>
          </a:p>
          <a:p>
            <a:pPr marL="0" indent="0" algn="just">
              <a:buNone/>
            </a:pPr>
            <a:r>
              <a:rPr lang="pl-PL" sz="2400" dirty="0" smtClean="0">
                <a:latin typeface="Calibri" panose="020F0502020204030204" pitchFamily="34" charset="0"/>
              </a:rPr>
              <a:t>Podstawa prawna: art. 61 ust. 8 lit. c rozporządzenia ogólnego </a:t>
            </a:r>
            <a:r>
              <a:rPr lang="pl-PL" sz="2000" dirty="0" smtClean="0">
                <a:latin typeface="Calibri" panose="020F0502020204030204" pitchFamily="34" charset="0"/>
              </a:rPr>
              <a:t>(</a:t>
            </a:r>
            <a:r>
              <a:rPr lang="pl-PL" sz="2000" i="1" dirty="0" smtClean="0">
                <a:latin typeface="Calibri" panose="020F0502020204030204" pitchFamily="34" charset="0"/>
              </a:rPr>
              <a:t>rozporządzenie </a:t>
            </a:r>
            <a:r>
              <a:rPr lang="pl-PL" sz="2000" i="1" dirty="0">
                <a:latin typeface="Calibri" panose="020F0502020204030204" pitchFamily="34" charset="0"/>
              </a:rPr>
              <a:t>Parlamentu Europejskiego i Rady (UE) nr 1303/2013 z dnia 17 grudnia 2013 r. ustanawiające wspólne przepisy dotyczące Europejskiego Funduszu Rozwoju Regionalnego, Europejskiego Funduszu Społecznego, Funduszu Spójności, Europejskiego Funduszu Rolnego na rzecz Rozwoju Obszarów Wiejskich oraz Europejskiego Funduszu Morskiego i Rybackiego oraz ustanawiające przepisy ogólne dotyczące Europejskiego Funduszu Rozwoju Regionalnego, Europejskiego Funduszu Społecznego, Funduszu Spójności i Europejskiego Funduszu Morskiego i Rybackiego oraz uchylające rozporządzenie Rady (WE) nr 1083/2006 </a:t>
            </a:r>
            <a:r>
              <a:rPr lang="pl-PL" sz="2000" dirty="0">
                <a:latin typeface="Calibri" panose="020F0502020204030204" pitchFamily="34" charset="0"/>
              </a:rPr>
              <a:t>(Dz. Urz. UE L 347 z 20.12.2013 r., str. 320 ze zm</a:t>
            </a:r>
            <a:r>
              <a:rPr lang="pl-PL" sz="2000" dirty="0" smtClean="0">
                <a:latin typeface="Calibri" panose="020F0502020204030204" pitchFamily="34" charset="0"/>
              </a:rPr>
              <a:t>.)).</a:t>
            </a:r>
            <a:endParaRPr lang="pl-PL" sz="2000" dirty="0">
              <a:latin typeface="Calibri" panose="020F0502020204030204" pitchFamily="34" charset="0"/>
            </a:endParaRPr>
          </a:p>
        </p:txBody>
      </p:sp>
      <p:sp>
        <p:nvSpPr>
          <p:cNvPr id="4"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Tree>
    <p:extLst>
      <p:ext uri="{BB962C8B-B14F-4D97-AF65-F5344CB8AC3E}">
        <p14:creationId xmlns:p14="http://schemas.microsoft.com/office/powerpoint/2010/main" val="37242090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just">
              <a:buNone/>
            </a:pPr>
            <a:r>
              <a:rPr lang="pl-PL" sz="2800" dirty="0" smtClean="0">
                <a:latin typeface="Calibri" panose="020F0502020204030204" pitchFamily="34" charset="0"/>
              </a:rPr>
              <a:t>Przy rekompensacie z tytułu świadczenia usług publicznych – </a:t>
            </a:r>
            <a:r>
              <a:rPr lang="pl-PL" sz="2800" b="1" u="sng" dirty="0" smtClean="0">
                <a:latin typeface="Calibri" panose="020F0502020204030204" pitchFamily="34" charset="0"/>
              </a:rPr>
              <a:t>lektura obowiązkowa</a:t>
            </a:r>
            <a:r>
              <a:rPr lang="pl-PL" sz="2800" dirty="0" smtClean="0">
                <a:latin typeface="Calibri" panose="020F0502020204030204" pitchFamily="34" charset="0"/>
              </a:rPr>
              <a:t>:</a:t>
            </a:r>
          </a:p>
          <a:p>
            <a:pPr marL="0" indent="0" algn="just">
              <a:buNone/>
            </a:pPr>
            <a:r>
              <a:rPr lang="pl-PL" sz="2800" i="1" dirty="0">
                <a:latin typeface="Calibri" panose="020F0502020204030204" pitchFamily="34" charset="0"/>
              </a:rPr>
              <a:t>Wytyczne Ministra Infrastruktury i Rozwoju z dnia 19 października 2015 r. w zakresie dofinansowania z programów operacyjnych podmiotów realizujących obowiązek świadczenia usług publicznych w transporcie </a:t>
            </a:r>
            <a:r>
              <a:rPr lang="pl-PL" sz="2800" i="1" dirty="0" smtClean="0">
                <a:latin typeface="Calibri" panose="020F0502020204030204" pitchFamily="34" charset="0"/>
              </a:rPr>
              <a:t>zbiorowym</a:t>
            </a:r>
            <a:r>
              <a:rPr lang="pl-PL" sz="2800" dirty="0" smtClean="0">
                <a:latin typeface="Calibri" panose="020F0502020204030204" pitchFamily="34" charset="0"/>
              </a:rPr>
              <a:t>.</a:t>
            </a:r>
          </a:p>
          <a:p>
            <a:pPr marL="0" indent="0" algn="just">
              <a:buNone/>
            </a:pPr>
            <a:endParaRPr lang="pl-PL" sz="2800" dirty="0">
              <a:latin typeface="Calibri" panose="020F0502020204030204" pitchFamily="34" charset="0"/>
            </a:endParaRPr>
          </a:p>
          <a:p>
            <a:pPr marL="0" indent="0">
              <a:buNone/>
            </a:pPr>
            <a:r>
              <a:rPr lang="pl-PL" sz="2800" dirty="0" smtClean="0">
                <a:latin typeface="Calibri" panose="020F0502020204030204" pitchFamily="34" charset="0"/>
              </a:rPr>
              <a:t>Dostępne pod adresem: </a:t>
            </a:r>
            <a:r>
              <a:rPr lang="pl-PL" sz="2800" u="sng" dirty="0">
                <a:latin typeface="Calibri" panose="020F0502020204030204" pitchFamily="34" charset="0"/>
                <a:hlinkClick r:id="rId2"/>
              </a:rPr>
              <a:t>https://www.funduszeeuropejskie.gov.pl/media/10376/wytyczne_transport_221015.pdf</a:t>
            </a:r>
            <a:r>
              <a:rPr lang="pl-PL" sz="2800" dirty="0">
                <a:latin typeface="Calibri" panose="020F0502020204030204" pitchFamily="34" charset="0"/>
              </a:rPr>
              <a:t>. </a:t>
            </a:r>
          </a:p>
          <a:p>
            <a:pPr marL="0" indent="0">
              <a:buNone/>
            </a:pPr>
            <a:r>
              <a:rPr lang="pl-PL" dirty="0" smtClean="0"/>
              <a:t> </a:t>
            </a:r>
            <a:endParaRPr lang="pl-PL" dirty="0"/>
          </a:p>
        </p:txBody>
      </p:sp>
      <p:sp>
        <p:nvSpPr>
          <p:cNvPr id="4"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Tree>
    <p:extLst>
      <p:ext uri="{BB962C8B-B14F-4D97-AF65-F5344CB8AC3E}">
        <p14:creationId xmlns:p14="http://schemas.microsoft.com/office/powerpoint/2010/main" val="3587398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980728"/>
            <a:ext cx="9144000" cy="5632311"/>
          </a:xfrm>
          <a:prstGeom prst="rect">
            <a:avLst/>
          </a:prstGeom>
        </p:spPr>
        <p:txBody>
          <a:bodyPr wrap="square">
            <a:spAutoFit/>
          </a:bodyPr>
          <a:lstStyle/>
          <a:p>
            <a:pPr algn="ctr"/>
            <a:r>
              <a:rPr lang="pl-PL" b="1" dirty="0">
                <a:latin typeface="Calibri" panose="020F0502020204030204" pitchFamily="34" charset="0"/>
              </a:rPr>
              <a:t>Pomoc </a:t>
            </a:r>
            <a:r>
              <a:rPr lang="pl-PL" b="1" i="1" dirty="0">
                <a:latin typeface="Calibri" panose="020F0502020204030204" pitchFamily="34" charset="0"/>
              </a:rPr>
              <a:t>de </a:t>
            </a:r>
            <a:r>
              <a:rPr lang="pl-PL" b="1" i="1" dirty="0" err="1">
                <a:latin typeface="Calibri" panose="020F0502020204030204" pitchFamily="34" charset="0"/>
              </a:rPr>
              <a:t>minimis</a:t>
            </a:r>
            <a:endParaRPr lang="pl-PL" b="1" i="1"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Podstawa prawna: rozporządzenie Ministra Infrastruktury i Rozwoju z dnia 19 marca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w ramach regionalnych programów operacyjnych na lata 2014-2020 (Dz. U. poz. 488), wydane </a:t>
            </a:r>
            <a:r>
              <a:rPr lang="pl-PL" dirty="0" smtClean="0">
                <a:latin typeface="Calibri" panose="020F0502020204030204" pitchFamily="34" charset="0"/>
              </a:rPr>
              <a:t>w oparciu o rozporządzenie </a:t>
            </a:r>
            <a:r>
              <a:rPr lang="pl-PL" dirty="0">
                <a:latin typeface="Calibri" panose="020F0502020204030204" pitchFamily="34" charset="0"/>
              </a:rPr>
              <a:t>Komisji (UE) nr 1407/2013 z dnia 18 grudnia 2013 r. w sprawie stosowania art. 107 i 108 Traktatu o funkcjonowaniu Unii Europejskiej do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(Dz. Urz. UE L 352 z 24.12.2013, </a:t>
            </a:r>
            <a:r>
              <a:rPr lang="pl-PL" dirty="0" smtClean="0">
                <a:latin typeface="Calibri" panose="020F0502020204030204" pitchFamily="34" charset="0"/>
              </a:rPr>
              <a:t>s. </a:t>
            </a:r>
            <a:r>
              <a:rPr lang="pl-PL" dirty="0">
                <a:latin typeface="Calibri" panose="020F0502020204030204" pitchFamily="34" charset="0"/>
              </a:rPr>
              <a:t>1</a:t>
            </a:r>
            <a:r>
              <a:rPr lang="pl-PL" dirty="0" smtClean="0">
                <a:latin typeface="Calibri" panose="020F0502020204030204" pitchFamily="34" charset="0"/>
              </a:rPr>
              <a:t>).</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Co do zasady: </a:t>
            </a:r>
            <a:r>
              <a:rPr lang="pl-PL" dirty="0">
                <a:latin typeface="Calibri" panose="020F0502020204030204" pitchFamily="34" charset="0"/>
              </a:rPr>
              <a:t>c</a:t>
            </a:r>
            <a:r>
              <a:rPr lang="pl-PL" dirty="0" smtClean="0">
                <a:latin typeface="Calibri" panose="020F0502020204030204" pitchFamily="34" charset="0"/>
              </a:rPr>
              <a:t>ałkowita </a:t>
            </a:r>
            <a:r>
              <a:rPr lang="pl-PL" dirty="0">
                <a:latin typeface="Calibri" panose="020F0502020204030204" pitchFamily="34" charset="0"/>
              </a:rPr>
              <a:t>kwota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przyznanej przez państwo </a:t>
            </a:r>
            <a:r>
              <a:rPr lang="pl-PL" dirty="0" smtClean="0">
                <a:latin typeface="Calibri" panose="020F0502020204030204" pitchFamily="34" charset="0"/>
              </a:rPr>
              <a:t>jednemu </a:t>
            </a:r>
            <a:r>
              <a:rPr lang="pl-PL" dirty="0">
                <a:latin typeface="Calibri" panose="020F0502020204030204" pitchFamily="34" charset="0"/>
              </a:rPr>
              <a:t>przedsiębiorstwu nie może przekroczyć </a:t>
            </a:r>
            <a:r>
              <a:rPr lang="pl-PL" dirty="0" smtClean="0">
                <a:latin typeface="Calibri" panose="020F0502020204030204" pitchFamily="34" charset="0"/>
              </a:rPr>
              <a:t>200 000 euro </a:t>
            </a:r>
            <a:r>
              <a:rPr lang="pl-PL" dirty="0">
                <a:latin typeface="Calibri" panose="020F0502020204030204" pitchFamily="34" charset="0"/>
              </a:rPr>
              <a:t>w okresie trzech lat </a:t>
            </a:r>
            <a:r>
              <a:rPr lang="pl-PL" dirty="0" smtClean="0">
                <a:latin typeface="Calibri" panose="020F0502020204030204" pitchFamily="34" charset="0"/>
              </a:rPr>
              <a:t>podatkowych</a:t>
            </a:r>
            <a:r>
              <a:rPr lang="pl-PL" dirty="0">
                <a:latin typeface="Calibri" panose="020F0502020204030204" pitchFamily="34" charset="0"/>
              </a:rPr>
              <a:t> </a:t>
            </a:r>
            <a:r>
              <a:rPr lang="pl-PL" dirty="0" smtClean="0">
                <a:latin typeface="Calibri" panose="020F0502020204030204" pitchFamily="34" charset="0"/>
              </a:rPr>
              <a:t>(inaczej np. w sektorze transportu drogowego towarów).</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Pomoc </a:t>
            </a:r>
            <a:r>
              <a:rPr lang="pl-PL" dirty="0">
                <a:latin typeface="Calibri" panose="020F0502020204030204" pitchFamily="34" charset="0"/>
              </a:rPr>
              <a:t>ma na celu wspieranie rozwoju gospodarczego i społecznego województwa </a:t>
            </a:r>
            <a:r>
              <a:rPr lang="pl-PL" dirty="0" smtClean="0">
                <a:latin typeface="Calibri" panose="020F0502020204030204" pitchFamily="34" charset="0"/>
              </a:rPr>
              <a:t>pomorskiego w ramach RPO WP 2014-2020.</a:t>
            </a:r>
            <a:endParaRPr lang="pl-PL" dirty="0">
              <a:latin typeface="Calibri" panose="020F0502020204030204" pitchFamily="34" charset="0"/>
            </a:endParaRP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Pomoc może być udzielona przedsiębiorcy na pokrycie </a:t>
            </a:r>
            <a:r>
              <a:rPr lang="pl-PL" dirty="0" smtClean="0">
                <a:latin typeface="Calibri" panose="020F0502020204030204" pitchFamily="34" charset="0"/>
              </a:rPr>
              <a:t>części kosztów kwalifikowalnych (zgodnie z regulaminem konkursu, </a:t>
            </a:r>
            <a:r>
              <a:rPr lang="pl-PL" dirty="0">
                <a:latin typeface="Calibri" panose="020F0502020204030204" pitchFamily="34" charset="0"/>
              </a:rPr>
              <a:t>Wytycznymi dotyczącymi kwalifikowalności wydatków w </a:t>
            </a:r>
            <a:r>
              <a:rPr lang="pl-PL" dirty="0" smtClean="0">
                <a:latin typeface="Calibri" panose="020F0502020204030204" pitchFamily="34" charset="0"/>
              </a:rPr>
              <a:t>ramach RPO WP 2014-2020 itd.) </a:t>
            </a:r>
            <a:r>
              <a:rPr lang="pl-PL" dirty="0">
                <a:latin typeface="Calibri" panose="020F0502020204030204" pitchFamily="34" charset="0"/>
              </a:rPr>
              <a:t>i zgodnie z </a:t>
            </a:r>
            <a:r>
              <a:rPr lang="pl-PL" dirty="0" err="1">
                <a:latin typeface="Calibri" panose="020F0502020204030204" pitchFamily="34" charset="0"/>
              </a:rPr>
              <a:t>SzOOP</a:t>
            </a:r>
            <a:r>
              <a:rPr lang="pl-PL" dirty="0">
                <a:latin typeface="Calibri" panose="020F0502020204030204" pitchFamily="34" charset="0"/>
              </a:rPr>
              <a:t> RPO WP 2014-2020 maksymalny poziom dofinansowania ze środków funduszy UE </a:t>
            </a:r>
            <a:r>
              <a:rPr lang="pl-PL" dirty="0" smtClean="0">
                <a:latin typeface="Calibri" panose="020F0502020204030204" pitchFamily="34" charset="0"/>
              </a:rPr>
              <a:t>dla Działania 9.1. </a:t>
            </a:r>
            <a:r>
              <a:rPr lang="pl-PL" dirty="0">
                <a:latin typeface="Calibri" panose="020F0502020204030204" pitchFamily="34" charset="0"/>
              </a:rPr>
              <a:t>nie może przekroczyć 85% kosztów kwalifikowalnych projektu.</a:t>
            </a:r>
          </a:p>
        </p:txBody>
      </p:sp>
      <p:sp>
        <p:nvSpPr>
          <p:cNvPr id="5" name="Prostokąt 4"/>
          <p:cNvSpPr/>
          <p:nvPr/>
        </p:nvSpPr>
        <p:spPr>
          <a:xfrm>
            <a:off x="2915816" y="188640"/>
            <a:ext cx="6228184" cy="584775"/>
          </a:xfrm>
          <a:prstGeom prst="rect">
            <a:avLst/>
          </a:prstGeom>
        </p:spPr>
        <p:txBody>
          <a:bodyPr wrap="square">
            <a:spAutoFit/>
          </a:bodyPr>
          <a:lstStyle/>
          <a:p>
            <a:pPr algn="ctr" eaLnBrk="1" hangingPunct="1"/>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31450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4784331" y="4437112"/>
            <a:ext cx="3926282" cy="2062103"/>
          </a:xfrm>
          <a:prstGeom prst="rect">
            <a:avLst/>
          </a:prstGeom>
          <a:noFill/>
        </p:spPr>
        <p:txBody>
          <a:bodyPr wrap="square" rtlCol="0">
            <a:spAutoFit/>
          </a:bodyPr>
          <a:lstStyle/>
          <a:p>
            <a:r>
              <a:rPr lang="pl-PL" sz="1600" b="1" u="sng" dirty="0" smtClean="0">
                <a:solidFill>
                  <a:schemeClr val="bg1"/>
                </a:solidFill>
                <a:latin typeface="Calibri" pitchFamily="34" charset="0"/>
              </a:rPr>
              <a:t>Kontakt:</a:t>
            </a:r>
          </a:p>
          <a:p>
            <a:r>
              <a:rPr lang="pl-PL" sz="1600" b="1" dirty="0" smtClean="0">
                <a:solidFill>
                  <a:schemeClr val="bg1"/>
                </a:solidFill>
                <a:latin typeface="Calibri" pitchFamily="34" charset="0"/>
              </a:rPr>
              <a:t>Kamil Ciupak</a:t>
            </a:r>
          </a:p>
          <a:p>
            <a:r>
              <a:rPr lang="pl-PL" sz="1600" b="1" dirty="0">
                <a:solidFill>
                  <a:schemeClr val="bg1"/>
                </a:solidFill>
                <a:latin typeface="Calibri" pitchFamily="34" charset="0"/>
              </a:rPr>
              <a:t>Centrum Kompetencji</a:t>
            </a:r>
          </a:p>
          <a:p>
            <a:r>
              <a:rPr lang="pl-PL" sz="1600" b="1" dirty="0">
                <a:solidFill>
                  <a:schemeClr val="bg1"/>
                </a:solidFill>
                <a:latin typeface="Calibri" pitchFamily="34" charset="0"/>
              </a:rPr>
              <a:t>Departament Programów Regionalnych</a:t>
            </a:r>
          </a:p>
          <a:p>
            <a:r>
              <a:rPr lang="pl-PL" sz="1600" b="1" dirty="0" smtClean="0">
                <a:solidFill>
                  <a:schemeClr val="bg1"/>
                </a:solidFill>
                <a:latin typeface="Calibri" pitchFamily="34" charset="0"/>
              </a:rPr>
              <a:t>Urząd Marszałkowski Województwa Pomorskiego</a:t>
            </a:r>
          </a:p>
          <a:p>
            <a:r>
              <a:rPr lang="pl-PL" sz="1600" b="1" dirty="0" smtClean="0">
                <a:solidFill>
                  <a:schemeClr val="bg1"/>
                </a:solidFill>
                <a:latin typeface="Calibri" pitchFamily="34" charset="0"/>
              </a:rPr>
              <a:t>Tel.  (58) 326-81-53, fax: (58) 326-81-34 </a:t>
            </a:r>
          </a:p>
          <a:p>
            <a:r>
              <a:rPr lang="pl-PL" sz="1600" b="1" dirty="0" smtClean="0">
                <a:solidFill>
                  <a:schemeClr val="bg1"/>
                </a:solidFill>
                <a:latin typeface="Calibri" pitchFamily="34" charset="0"/>
              </a:rPr>
              <a:t>e-mail: k.ciupak@pomorskie.eu</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Kto może być beneficjentem pomocy publicznej?</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usług na rynku za opłatą.</a:t>
            </a:r>
          </a:p>
          <a:p>
            <a:pPr algn="just">
              <a:spcBef>
                <a:spcPts val="0"/>
              </a:spcBef>
              <a:spcAft>
                <a:spcPts val="600"/>
              </a:spcAft>
            </a:pPr>
            <a:endParaRPr lang="pl-PL" sz="1900" dirty="0">
              <a:latin typeface="Calibri" panose="020F0502020204030204" pitchFamily="34" charset="0"/>
              <a:ea typeface="Calibri"/>
              <a:cs typeface="Times New Roman"/>
            </a:endParaRPr>
          </a:p>
          <a:p>
            <a:pPr marL="355600" indent="0" algn="just">
              <a:spcBef>
                <a:spcPts val="0"/>
              </a:spcBef>
              <a:spcAft>
                <a:spcPts val="600"/>
              </a:spcAft>
              <a:buNone/>
            </a:pPr>
            <a:r>
              <a:rPr lang="pl-PL" sz="1900" dirty="0" smtClean="0">
                <a:latin typeface="Calibri" panose="020F0502020204030204" pitchFamily="34" charset="0"/>
                <a:ea typeface="Calibri"/>
                <a:cs typeface="Times New Roman"/>
              </a:rPr>
              <a:t>Nie ma znaczenia, że żaden prywatny podmiot nie podjąłby takiej działalności ze względu na ekonomiczną nieopłacalność.</a:t>
            </a: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dtytuł 2"/>
          <p:cNvSpPr txBox="1">
            <a:spLocks/>
          </p:cNvSpPr>
          <p:nvPr/>
        </p:nvSpPr>
        <p:spPr bwMode="auto">
          <a:xfrm>
            <a:off x="378069" y="953729"/>
            <a:ext cx="8431823" cy="49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4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kern="0" dirty="0" smtClean="0">
              <a:latin typeface="Calibri" panose="020F0502020204030204" pitchFamily="34" charset="0"/>
            </a:endParaRPr>
          </a:p>
          <a:p>
            <a:pPr algn="just"/>
            <a:endParaRPr lang="pl-PL" kern="0" dirty="0" smtClean="0">
              <a:latin typeface="Calibri" panose="020F0502020204030204" pitchFamily="34" charset="0"/>
            </a:endParaRPr>
          </a:p>
          <a:p>
            <a:pPr algn="just">
              <a:lnSpc>
                <a:spcPct val="120000"/>
              </a:lnSpc>
            </a:pPr>
            <a:r>
              <a:rPr lang="pl-PL" kern="0" dirty="0" smtClean="0">
                <a:latin typeface="Calibri" panose="020F0502020204030204" pitchFamily="34" charset="0"/>
              </a:rPr>
              <a:t>Kto może być przedsiębiorstwem - przykłady: </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Podmioty nienastawione na zysk (w tym podmioty </a:t>
            </a:r>
            <a:r>
              <a:rPr lang="pl-PL" i="1" kern="0" dirty="0" smtClean="0">
                <a:latin typeface="Calibri" panose="020F0502020204030204" pitchFamily="34" charset="0"/>
              </a:rPr>
              <a:t>non-for-profit</a:t>
            </a:r>
            <a:r>
              <a:rPr lang="pl-PL" kern="0" dirty="0" smtClean="0">
                <a:latin typeface="Calibri" panose="020F0502020204030204" pitchFamily="34" charset="0"/>
              </a:rPr>
              <a:t> oraz </a:t>
            </a:r>
            <a:r>
              <a:rPr lang="pl-PL" i="1" kern="0" dirty="0" smtClean="0">
                <a:latin typeface="Calibri" panose="020F0502020204030204" pitchFamily="34" charset="0"/>
              </a:rPr>
              <a:t>non-profit</a:t>
            </a:r>
            <a:r>
              <a:rPr lang="pl-PL" kern="0" dirty="0" smtClean="0">
                <a:latin typeface="Calibri" panose="020F0502020204030204" pitchFamily="34" charset="0"/>
              </a:rPr>
              <a:t>) mogą także oferować na rynku towary i usługi (np. </a:t>
            </a:r>
            <a:r>
              <a:rPr lang="pl-PL" i="1" kern="0" dirty="0" smtClean="0">
                <a:latin typeface="Calibri" panose="020F0502020204030204" pitchFamily="34" charset="0"/>
              </a:rPr>
              <a:t>wyrok TSUE w sprawie C-244/94 FFSA i in.</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 który jest częścią administracji państwowej i nie ma wyodrębnionej od niej osobowości prawnej (</a:t>
            </a:r>
            <a:r>
              <a:rPr lang="pl-PL" i="1" kern="0" dirty="0" smtClean="0">
                <a:latin typeface="Calibri" panose="020F0502020204030204" pitchFamily="34" charset="0"/>
              </a:rPr>
              <a:t>wyrok TSUE w sprawie 118/85 Komisja vs. Włochy</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Jednostka samorządu terytorialnego.</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Fundacja.</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Stowarzyszenie.</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p:txBody>
      </p:sp>
    </p:spTree>
    <p:extLst>
      <p:ext uri="{BB962C8B-B14F-4D97-AF65-F5344CB8AC3E}">
        <p14:creationId xmlns:p14="http://schemas.microsoft.com/office/powerpoint/2010/main" val="426499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ctr">
              <a:buNone/>
            </a:pPr>
            <a:r>
              <a:rPr lang="pl-PL" sz="2400" u="sng" dirty="0" smtClean="0">
                <a:latin typeface="Calibri" panose="020F0502020204030204" pitchFamily="34" charset="0"/>
              </a:rPr>
              <a:t>Kluczowe wyroki TSUE dot. sektora transportu:</a:t>
            </a:r>
          </a:p>
          <a:p>
            <a:pPr marL="0" indent="0" algn="ctr">
              <a:buNone/>
            </a:pPr>
            <a:endParaRPr lang="pl-PL" sz="2400" dirty="0" smtClean="0">
              <a:latin typeface="Calibri" panose="020F0502020204030204" pitchFamily="34" charset="0"/>
            </a:endParaRPr>
          </a:p>
          <a:p>
            <a:pPr algn="just"/>
            <a:r>
              <a:rPr lang="pl-PL" sz="2300" dirty="0" smtClean="0">
                <a:latin typeface="Calibri" panose="020F0502020204030204" pitchFamily="34" charset="0"/>
              </a:rPr>
              <a:t>Wyrok </a:t>
            </a:r>
            <a:r>
              <a:rPr lang="pl-PL" sz="2300" dirty="0" smtClean="0">
                <a:latin typeface="Calibri" panose="020F0502020204030204" pitchFamily="34" charset="0"/>
              </a:rPr>
              <a:t>T</a:t>
            </a:r>
            <a:r>
              <a:rPr lang="pl-PL" sz="2300" dirty="0" smtClean="0">
                <a:latin typeface="Calibri" panose="020F0502020204030204" pitchFamily="34" charset="0"/>
              </a:rPr>
              <a:t>rybunału z 24.10.2002 r. w sprawie C-82/01 P </a:t>
            </a:r>
            <a:r>
              <a:rPr lang="pl-PL" sz="2300" b="1" u="sng" dirty="0" err="1" smtClean="0">
                <a:latin typeface="Calibri" panose="020F0502020204030204" pitchFamily="34" charset="0"/>
              </a:rPr>
              <a:t>Aeroports</a:t>
            </a:r>
            <a:r>
              <a:rPr lang="pl-PL" sz="2300" b="1" u="sng" dirty="0" smtClean="0">
                <a:latin typeface="Calibri" panose="020F0502020204030204" pitchFamily="34" charset="0"/>
              </a:rPr>
              <a:t> de Paris</a:t>
            </a:r>
            <a:r>
              <a:rPr lang="pl-PL" sz="2300" dirty="0" smtClean="0">
                <a:latin typeface="Calibri" panose="020F0502020204030204" pitchFamily="34" charset="0"/>
              </a:rPr>
              <a:t>:</a:t>
            </a:r>
          </a:p>
          <a:p>
            <a:pPr marL="355600" indent="0" algn="just">
              <a:buNone/>
            </a:pPr>
            <a:r>
              <a:rPr lang="pl-PL" sz="2300" dirty="0" smtClean="0">
                <a:latin typeface="Calibri" panose="020F0502020204030204" pitchFamily="34" charset="0"/>
              </a:rPr>
              <a:t>Teza: działalność polegająca na utrzymywaniu i zarządzaniu infrastrukturą transportową jest działalnością gospodarczą, jeśli polega na udostępnianiu infrastruktury za opłatą.</a:t>
            </a:r>
          </a:p>
          <a:p>
            <a:pPr marL="0" indent="0">
              <a:buNone/>
            </a:pPr>
            <a:endParaRPr lang="pl-PL" sz="2300" dirty="0" smtClean="0">
              <a:latin typeface="Calibri" panose="020F0502020204030204" pitchFamily="34" charset="0"/>
            </a:endParaRPr>
          </a:p>
          <a:p>
            <a:pPr algn="just"/>
            <a:r>
              <a:rPr lang="pl-PL" sz="2300" dirty="0" smtClean="0">
                <a:latin typeface="Calibri" panose="020F0502020204030204" pitchFamily="34" charset="0"/>
              </a:rPr>
              <a:t>Wyrok Sądu z 24.03.2011 r. w sprawach T-443/08 i T-455/08 </a:t>
            </a:r>
            <a:r>
              <a:rPr lang="pl-PL" sz="2300" b="1" u="sng" dirty="0" err="1" smtClean="0">
                <a:latin typeface="Calibri" panose="020F0502020204030204" pitchFamily="34" charset="0"/>
              </a:rPr>
              <a:t>Leipzig</a:t>
            </a:r>
            <a:r>
              <a:rPr lang="pl-PL" sz="2300" b="1" u="sng" dirty="0" smtClean="0">
                <a:latin typeface="Calibri" panose="020F0502020204030204" pitchFamily="34" charset="0"/>
              </a:rPr>
              <a:t>/Halle</a:t>
            </a:r>
            <a:r>
              <a:rPr lang="pl-PL" sz="2300" dirty="0" smtClean="0">
                <a:latin typeface="Calibri" panose="020F0502020204030204" pitchFamily="34" charset="0"/>
              </a:rPr>
              <a:t>, potwierdzony wyrokiem Trybunału z 19.12.2012 r. w sprawie C-288/11 P:   </a:t>
            </a:r>
          </a:p>
          <a:p>
            <a:pPr marL="355600" indent="0" algn="just">
              <a:buNone/>
            </a:pPr>
            <a:r>
              <a:rPr lang="pl-PL" sz="2300" dirty="0" smtClean="0">
                <a:latin typeface="Calibri" panose="020F0502020204030204" pitchFamily="34" charset="0"/>
              </a:rPr>
              <a:t>Teza: publiczne finansowanie budowy infrastruktury, która będzie później wykorzystywana w celu prowadzenia działalności gospodarczej, stanowi pomoc publiczną. Nie da się zatem oddzielić etapu budowy od etapu eksploatacji.</a:t>
            </a:r>
            <a:endParaRPr lang="pl-PL" sz="2300" dirty="0">
              <a:latin typeface="Calibri" panose="020F0502020204030204" pitchFamily="34" charset="0"/>
            </a:endParaRPr>
          </a:p>
        </p:txBody>
      </p:sp>
      <p:sp>
        <p:nvSpPr>
          <p:cNvPr id="4"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242088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369276" y="933253"/>
            <a:ext cx="8449409" cy="5034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spcBef>
                <a:spcPts val="0"/>
              </a:spcBef>
            </a:pPr>
            <a:r>
              <a:rPr lang="pl-PL" sz="2400" u="sng" kern="0" dirty="0" smtClean="0">
                <a:latin typeface="Calibri" panose="020F0502020204030204" pitchFamily="34" charset="0"/>
              </a:rPr>
              <a:t>Poziomy występowania pomocy publicznej:</a:t>
            </a:r>
          </a:p>
          <a:p>
            <a:pPr algn="just">
              <a:spcBef>
                <a:spcPts val="0"/>
              </a:spcBef>
            </a:pPr>
            <a:endParaRPr lang="pl-PL" sz="2400" u="sng" kern="0" dirty="0" smtClean="0">
              <a:latin typeface="Calibri" panose="020F0502020204030204" pitchFamily="34" charset="0"/>
            </a:endParaRPr>
          </a:p>
          <a:p>
            <a:pPr algn="just">
              <a:spcBef>
                <a:spcPts val="0"/>
              </a:spcBef>
            </a:pPr>
            <a:endParaRPr lang="pl-PL" sz="1200" kern="0" dirty="0" smtClean="0">
              <a:latin typeface="Calibri" panose="020F0502020204030204" pitchFamily="34" charset="0"/>
            </a:endParaRPr>
          </a:p>
          <a:p>
            <a:pPr algn="just">
              <a:spcBef>
                <a:spcPts val="0"/>
              </a:spcBef>
            </a:pPr>
            <a:r>
              <a:rPr lang="pl-PL" sz="2400" kern="0" dirty="0" smtClean="0">
                <a:latin typeface="Calibri" panose="020F0502020204030204" pitchFamily="34" charset="0"/>
              </a:rPr>
              <a:t>Pomoc publiczna może wystąpić nie tylko na poziomie bezpośredniego beneficjenta wsparcia ze środków RPO WP </a:t>
            </a:r>
            <a:br>
              <a:rPr lang="pl-PL" sz="2400" kern="0" dirty="0" smtClean="0">
                <a:latin typeface="Calibri" panose="020F0502020204030204" pitchFamily="34" charset="0"/>
              </a:rPr>
            </a:br>
            <a:r>
              <a:rPr lang="pl-PL" sz="2400" kern="0" dirty="0" smtClean="0">
                <a:latin typeface="Calibri" panose="020F0502020204030204" pitchFamily="34" charset="0"/>
              </a:rPr>
              <a:t>2014-2020, ale także na innych, niższych poziomach. </a:t>
            </a:r>
          </a:p>
          <a:p>
            <a:pPr algn="just">
              <a:spcBef>
                <a:spcPts val="0"/>
              </a:spcBef>
            </a:pPr>
            <a:endParaRPr lang="pl-PL" sz="2400" kern="0" dirty="0" smtClean="0">
              <a:latin typeface="Calibri" panose="020F0502020204030204" pitchFamily="34" charset="0"/>
            </a:endParaRPr>
          </a:p>
          <a:p>
            <a:pPr algn="just">
              <a:spcBef>
                <a:spcPts val="0"/>
              </a:spcBef>
            </a:pPr>
            <a:r>
              <a:rPr lang="pl-PL" sz="2400" kern="0" dirty="0" smtClean="0">
                <a:latin typeface="Calibri" panose="020F0502020204030204" pitchFamily="34" charset="0"/>
              </a:rPr>
              <a:t>Zazwyczaj - trzy poziomy: </a:t>
            </a:r>
          </a:p>
          <a:p>
            <a:pPr algn="just">
              <a:spcBef>
                <a:spcPts val="0"/>
              </a:spcBef>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zarządcy infrastruktury, </a:t>
            </a:r>
          </a:p>
          <a:p>
            <a:pPr marL="342900" lvl="1" indent="-342900" algn="just">
              <a:buFont typeface="Arial" panose="020B0604020202020204" pitchFamily="34" charset="0"/>
              <a:buChar char="•"/>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podmiotów wykonujących działalność z wykorzystaniem infrastruktury (operatorów),</a:t>
            </a:r>
          </a:p>
          <a:p>
            <a:pPr marL="342900" lvl="1" indent="-342900" algn="just">
              <a:buFont typeface="Arial" panose="020B0604020202020204" pitchFamily="34" charset="0"/>
              <a:buChar char="•"/>
            </a:pPr>
            <a:endParaRPr lang="pl-PL" sz="800" kern="0" dirty="0" smtClean="0">
              <a:latin typeface="Calibri" panose="020F0502020204030204" pitchFamily="34" charset="0"/>
            </a:endParaRPr>
          </a:p>
          <a:p>
            <a:pPr marL="342900" lvl="1" indent="-342900" algn="just">
              <a:buFont typeface="Arial" panose="020B0604020202020204" pitchFamily="34" charset="0"/>
              <a:buChar char="•"/>
            </a:pPr>
            <a:r>
              <a:rPr lang="pl-PL" sz="2400" kern="0" dirty="0" smtClean="0">
                <a:latin typeface="Calibri" panose="020F0502020204030204" pitchFamily="34" charset="0"/>
              </a:rPr>
              <a:t>poziom użytkowników końcowych.</a:t>
            </a:r>
            <a:endParaRPr lang="pl-PL" sz="2400" kern="0" dirty="0">
              <a:latin typeface="Calibri" panose="020F0502020204030204" pitchFamily="34" charset="0"/>
            </a:endParaRPr>
          </a:p>
        </p:txBody>
      </p:sp>
      <p:sp>
        <p:nvSpPr>
          <p:cNvPr id="5"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16829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indent="0" algn="ctr">
              <a:spcBef>
                <a:spcPts val="1200"/>
              </a:spcBef>
              <a:spcAft>
                <a:spcPts val="1200"/>
              </a:spcAft>
              <a:buNone/>
            </a:pPr>
            <a:r>
              <a:rPr lang="pl-PL" sz="2400" b="1" dirty="0" smtClean="0">
                <a:latin typeface="Calibri" panose="020F0502020204030204" pitchFamily="34" charset="0"/>
              </a:rPr>
              <a:t>Kiedy utrzymywanie i zarządzanie infrastrukturą transportową nie jest działalnością gospodarczą?</a:t>
            </a:r>
          </a:p>
          <a:p>
            <a:pPr algn="just">
              <a:spcBef>
                <a:spcPts val="1200"/>
              </a:spcBef>
              <a:spcAft>
                <a:spcPts val="1200"/>
              </a:spcAft>
            </a:pPr>
            <a:r>
              <a:rPr lang="pl-PL" sz="2400" dirty="0">
                <a:latin typeface="Calibri" panose="020F0502020204030204" pitchFamily="34" charset="0"/>
              </a:rPr>
              <a:t>d</a:t>
            </a:r>
            <a:r>
              <a:rPr lang="pl-PL" sz="2400" dirty="0" smtClean="0">
                <a:latin typeface="Calibri" panose="020F0502020204030204" pitchFamily="34" charset="0"/>
              </a:rPr>
              <a:t>any rodzaj infrastruktury jest finansowany wyłącznie ze środków publicznych i zarządzany wyłącznie przez państwo jako wykonywanie podstawowych zadań władz publicznych (brak nawet cząstkowego zainteresowania podmiotów prywatnych). Tak więc  nie został stworzony rynek dla takich </a:t>
            </a:r>
            <a:r>
              <a:rPr lang="pl-PL" sz="2400" dirty="0" smtClean="0">
                <a:latin typeface="Calibri" panose="020F0502020204030204" pitchFamily="34" charset="0"/>
              </a:rPr>
              <a:t>usług;</a:t>
            </a:r>
            <a:endParaRPr lang="pl-PL" sz="2400" dirty="0" smtClean="0">
              <a:latin typeface="Calibri" panose="020F0502020204030204" pitchFamily="34" charset="0"/>
            </a:endParaRPr>
          </a:p>
          <a:p>
            <a:pPr algn="just">
              <a:spcBef>
                <a:spcPts val="1200"/>
              </a:spcBef>
              <a:spcAft>
                <a:spcPts val="1200"/>
              </a:spcAft>
            </a:pPr>
            <a:r>
              <a:rPr lang="pl-PL" sz="2400" dirty="0">
                <a:latin typeface="Calibri" panose="020F0502020204030204" pitchFamily="34" charset="0"/>
              </a:rPr>
              <a:t>d</a:t>
            </a:r>
            <a:r>
              <a:rPr lang="pl-PL" sz="2400" dirty="0" smtClean="0">
                <a:latin typeface="Calibri" panose="020F0502020204030204" pitchFamily="34" charset="0"/>
              </a:rPr>
              <a:t>ana infrastruktura służy całemu społeczeństwu (służy interesowi ogólnemu</a:t>
            </a:r>
            <a:r>
              <a:rPr lang="pl-PL" sz="2400" dirty="0" smtClean="0">
                <a:latin typeface="Calibri" panose="020F0502020204030204" pitchFamily="34" charset="0"/>
              </a:rPr>
              <a:t>);</a:t>
            </a:r>
            <a:endParaRPr lang="pl-PL" sz="2400" dirty="0" smtClean="0">
              <a:latin typeface="Calibri" panose="020F0502020204030204" pitchFamily="34" charset="0"/>
            </a:endParaRPr>
          </a:p>
          <a:p>
            <a:pPr algn="just">
              <a:spcBef>
                <a:spcPts val="1200"/>
              </a:spcBef>
              <a:spcAft>
                <a:spcPts val="1200"/>
              </a:spcAft>
            </a:pPr>
            <a:r>
              <a:rPr lang="pl-PL" sz="2400" dirty="0">
                <a:latin typeface="Calibri" panose="020F0502020204030204" pitchFamily="34" charset="0"/>
              </a:rPr>
              <a:t>d</a:t>
            </a:r>
            <a:r>
              <a:rPr lang="pl-PL" sz="2400" dirty="0" smtClean="0">
                <a:latin typeface="Calibri" panose="020F0502020204030204" pitchFamily="34" charset="0"/>
              </a:rPr>
              <a:t>ana infrastruktura jest udostępniana bez opłat od użytkowników.</a:t>
            </a:r>
          </a:p>
          <a:p>
            <a:pPr marL="0" indent="0" algn="just">
              <a:spcBef>
                <a:spcPts val="1200"/>
              </a:spcBef>
              <a:spcAft>
                <a:spcPts val="1200"/>
              </a:spcAft>
              <a:buNone/>
            </a:pPr>
            <a:r>
              <a:rPr lang="pl-PL" sz="2400" dirty="0" smtClean="0">
                <a:latin typeface="Calibri" panose="020F0502020204030204" pitchFamily="34" charset="0"/>
              </a:rPr>
              <a:t>Decyzja KE z 15.10.2014 r. w sprawie SA.36558 – </a:t>
            </a:r>
            <a:r>
              <a:rPr lang="pl-PL" sz="2400" dirty="0" err="1" smtClean="0">
                <a:latin typeface="Calibri" panose="020F0502020204030204" pitchFamily="34" charset="0"/>
              </a:rPr>
              <a:t>Øresundsbro</a:t>
            </a:r>
            <a:r>
              <a:rPr lang="pl-PL" sz="2400" dirty="0" smtClean="0">
                <a:latin typeface="Calibri" panose="020F0502020204030204" pitchFamily="34" charset="0"/>
              </a:rPr>
              <a:t>.  </a:t>
            </a:r>
            <a:endParaRPr lang="pl-PL" sz="2400" dirty="0">
              <a:latin typeface="Calibri" panose="020F0502020204030204" pitchFamily="34" charset="0"/>
            </a:endParaRPr>
          </a:p>
        </p:txBody>
      </p:sp>
      <p:sp>
        <p:nvSpPr>
          <p:cNvPr id="4"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2844066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504" y="2420888"/>
            <a:ext cx="8640960" cy="2520280"/>
          </a:xfrm>
        </p:spPr>
        <p:txBody>
          <a:bodyPr/>
          <a:lstStyle/>
          <a:p>
            <a:pPr marL="0" indent="0" algn="just">
              <a:buNone/>
            </a:pPr>
            <a:r>
              <a:rPr lang="pl-PL" sz="2800" u="sng" dirty="0" smtClean="0">
                <a:latin typeface="Calibri" panose="020F0502020204030204" pitchFamily="34" charset="0"/>
              </a:rPr>
              <a:t>Konkluzja:</a:t>
            </a:r>
            <a:r>
              <a:rPr lang="pl-PL" sz="2800" dirty="0" smtClean="0">
                <a:latin typeface="Calibri" panose="020F0502020204030204" pitchFamily="34" charset="0"/>
              </a:rPr>
              <a:t> świadczenie usług publicznych w transporcie (w tym wykorzystywanie infrastruktury do świadczenia takich usług i udostępnianie infrastruktury za odpłatnością) stanowi działalność gospodarczą, gdyż usługi takie nie są wykonywane nieodpłatnie.</a:t>
            </a:r>
            <a:endParaRPr lang="pl-PL" sz="2800" dirty="0">
              <a:latin typeface="Calibri" panose="020F0502020204030204" pitchFamily="34" charset="0"/>
            </a:endParaRPr>
          </a:p>
        </p:txBody>
      </p:sp>
      <p:sp>
        <p:nvSpPr>
          <p:cNvPr id="4"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2545248614"/>
      </p:ext>
    </p:extLst>
  </p:cSld>
  <p:clrMapOvr>
    <a:masterClrMapping/>
  </p:clrMapOvr>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7515</TotalTime>
  <Words>3251</Words>
  <Application>Microsoft Office PowerPoint</Application>
  <PresentationFormat>Pokaz na ekranie (4:3)</PresentationFormat>
  <Paragraphs>293</Paragraphs>
  <Slides>36</Slides>
  <Notes>1</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Projekt domyślny</vt:lpstr>
      <vt:lpstr>POMOC PUBLICZNA dla projektów realizowanych w ramach Działania 9.1. RPO WP 2014-2020 – Transport miejski</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 </vt:lpstr>
      <vt:lpstr>Regionalny Program Operacyjny  Województwa Pomorskiego na lata 2014-2020 </vt:lpstr>
      <vt:lpstr>Regionalny Program Operacyjny  Województwa Pomorskiego na lata 2014-2020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537</cp:revision>
  <dcterms:created xsi:type="dcterms:W3CDTF">2008-01-08T07:52:50Z</dcterms:created>
  <dcterms:modified xsi:type="dcterms:W3CDTF">2016-03-11T13:33:14Z</dcterms:modified>
</cp:coreProperties>
</file>