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1" r:id="rId2"/>
    <p:sldId id="392" r:id="rId3"/>
    <p:sldId id="395" r:id="rId4"/>
    <p:sldId id="412" r:id="rId5"/>
    <p:sldId id="413" r:id="rId6"/>
    <p:sldId id="415" r:id="rId7"/>
    <p:sldId id="416" r:id="rId8"/>
    <p:sldId id="417" r:id="rId9"/>
    <p:sldId id="396" r:id="rId10"/>
    <p:sldId id="410" r:id="rId11"/>
    <p:sldId id="411" r:id="rId12"/>
    <p:sldId id="408" r:id="rId13"/>
    <p:sldId id="398" r:id="rId14"/>
    <p:sldId id="414" r:id="rId15"/>
    <p:sldId id="409" r:id="rId16"/>
    <p:sldId id="404" r:id="rId17"/>
    <p:sldId id="403" r:id="rId18"/>
    <p:sldId id="405" r:id="rId19"/>
    <p:sldId id="407" r:id="rId20"/>
    <p:sldId id="337" r:id="rId21"/>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94660"/>
  </p:normalViewPr>
  <p:slideViewPr>
    <p:cSldViewPr>
      <p:cViewPr varScale="1">
        <p:scale>
          <a:sx n="99" d="100"/>
          <a:sy n="99" d="100"/>
        </p:scale>
        <p:origin x="-5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20</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Działania 8.4. RPO WP 2014-2020 – Wsparcie atrakcyjności walorów dziedzictwa przyrodniczego</a:t>
            </a: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025181" y="4933109"/>
            <a:ext cx="30333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27 stycznia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dtytuł 2"/>
          <p:cNvSpPr txBox="1">
            <a:spLocks/>
          </p:cNvSpPr>
          <p:nvPr/>
        </p:nvSpPr>
        <p:spPr bwMode="auto">
          <a:xfrm>
            <a:off x="378069" y="953729"/>
            <a:ext cx="8431823" cy="49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kern="0" dirty="0" smtClean="0">
              <a:latin typeface="Calibri" panose="020F0502020204030204" pitchFamily="34" charset="0"/>
            </a:endParaRPr>
          </a:p>
          <a:p>
            <a:pPr algn="just">
              <a:lnSpc>
                <a:spcPct val="120000"/>
              </a:lnSpc>
            </a:pPr>
            <a:r>
              <a:rPr lang="pl-PL" kern="0"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Podmioty nienastawione na zysk (w tym podmioty </a:t>
            </a:r>
            <a:r>
              <a:rPr lang="pl-PL" i="1" kern="0" dirty="0" smtClean="0">
                <a:latin typeface="Calibri" panose="020F0502020204030204" pitchFamily="34" charset="0"/>
              </a:rPr>
              <a:t>non-for-profit</a:t>
            </a:r>
            <a:r>
              <a:rPr lang="pl-PL" kern="0" dirty="0" smtClean="0">
                <a:latin typeface="Calibri" panose="020F0502020204030204" pitchFamily="34" charset="0"/>
              </a:rPr>
              <a:t> oraz </a:t>
            </a:r>
            <a:r>
              <a:rPr lang="pl-PL" i="1" kern="0" dirty="0" smtClean="0">
                <a:latin typeface="Calibri" panose="020F0502020204030204" pitchFamily="34" charset="0"/>
              </a:rPr>
              <a:t>non-profit</a:t>
            </a:r>
            <a:r>
              <a:rPr lang="pl-PL" kern="0" dirty="0" smtClean="0">
                <a:latin typeface="Calibri" panose="020F0502020204030204" pitchFamily="34" charset="0"/>
              </a:rPr>
              <a:t>) mogą także oferować na rynku towary i usługi (np. </a:t>
            </a:r>
            <a:r>
              <a:rPr lang="pl-PL" i="1" kern="0" dirty="0" smtClean="0">
                <a:latin typeface="Calibri" panose="020F0502020204030204" pitchFamily="34" charset="0"/>
              </a:rPr>
              <a:t>wyrok TSUE w sprawie C-244/94 FFSA i in.</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 który jest częścią administracji państwowej i nie ma wyodrębnionej od niej osobowości prawnej (</a:t>
            </a:r>
            <a:r>
              <a:rPr lang="pl-PL" i="1" kern="0" dirty="0" smtClean="0">
                <a:latin typeface="Calibri" panose="020F0502020204030204" pitchFamily="34" charset="0"/>
              </a:rPr>
              <a:t>wyrok TSUE w sprawie 118/85 Komisja vs. Włochy</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Jednostka samorządu terytorialnego.</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Stowarzyszenie.</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p:txBody>
      </p:sp>
    </p:spTree>
    <p:extLst>
      <p:ext uri="{BB962C8B-B14F-4D97-AF65-F5344CB8AC3E}">
        <p14:creationId xmlns:p14="http://schemas.microsoft.com/office/powerpoint/2010/main" val="426499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6" y="933253"/>
            <a:ext cx="8449409" cy="503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spcBef>
                <a:spcPts val="0"/>
              </a:spcBef>
            </a:pPr>
            <a:r>
              <a:rPr lang="pl-PL" sz="2400" u="sng" kern="0" dirty="0" smtClean="0">
                <a:latin typeface="Calibri" panose="020F0502020204030204" pitchFamily="34" charset="0"/>
              </a:rPr>
              <a:t>Poziomy występowania pomocy publicznej:</a:t>
            </a:r>
          </a:p>
          <a:p>
            <a:pPr algn="just">
              <a:spcBef>
                <a:spcPts val="0"/>
              </a:spcBef>
            </a:pPr>
            <a:endParaRPr lang="pl-PL" sz="2400" u="sng" kern="0" dirty="0" smtClean="0">
              <a:latin typeface="Calibri" panose="020F0502020204030204" pitchFamily="34" charset="0"/>
            </a:endParaRPr>
          </a:p>
          <a:p>
            <a:pPr algn="just">
              <a:spcBef>
                <a:spcPts val="0"/>
              </a:spcBef>
            </a:pPr>
            <a:endParaRPr lang="pl-PL" sz="12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Pomoc publiczna może wystąpić nie tylko na poziomie bezpośredniego beneficjenta wsparcia ze środków RPO WP </a:t>
            </a:r>
            <a:br>
              <a:rPr lang="pl-PL" sz="2400" kern="0" dirty="0" smtClean="0">
                <a:latin typeface="Calibri" panose="020F0502020204030204" pitchFamily="34" charset="0"/>
              </a:rPr>
            </a:br>
            <a:r>
              <a:rPr lang="pl-PL" sz="2400" kern="0" dirty="0" smtClean="0">
                <a:latin typeface="Calibri" panose="020F0502020204030204" pitchFamily="34" charset="0"/>
              </a:rPr>
              <a:t>2014-2020, ale także na innych, niższych poziomach. </a:t>
            </a:r>
          </a:p>
          <a:p>
            <a:pPr algn="just">
              <a:spcBef>
                <a:spcPts val="0"/>
              </a:spcBef>
            </a:pPr>
            <a:endParaRPr lang="pl-PL" sz="24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Zazwyczaj - trzy poziomy: </a:t>
            </a:r>
          </a:p>
          <a:p>
            <a:pPr algn="just">
              <a:spcBef>
                <a:spcPts val="0"/>
              </a:spcBef>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zarządcy infrastruktury, </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podmiotów wykonujących działalność z wykorzystaniem infrastruktury (operatorów),</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użytkowników końcowych.</a:t>
            </a:r>
            <a:endParaRPr lang="pl-PL" sz="2400" kern="0" dirty="0">
              <a:latin typeface="Calibri" panose="020F0502020204030204" pitchFamily="34" charset="0"/>
            </a:endParaRP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6829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251520" y="1124744"/>
            <a:ext cx="8784976" cy="3693319"/>
          </a:xfrm>
          <a:prstGeom prst="rect">
            <a:avLst/>
          </a:prstGeom>
          <a:noFill/>
        </p:spPr>
        <p:txBody>
          <a:bodyPr wrap="square" rtlCol="0">
            <a:spAutoFit/>
          </a:bodyPr>
          <a:lstStyle/>
          <a:p>
            <a:r>
              <a:rPr lang="pl-PL" b="1" dirty="0" smtClean="0">
                <a:latin typeface="Calibri" panose="020F0502020204030204" pitchFamily="34" charset="0"/>
              </a:rPr>
              <a:t>Przeznaczenia pomocy publicznej, przewidziane dla Działania 8.4. RPO WP 2014-2020:</a:t>
            </a:r>
          </a:p>
          <a:p>
            <a:endParaRPr lang="pl-PL" b="1" dirty="0" smtClean="0">
              <a:latin typeface="Calibri" panose="020F0502020204030204" pitchFamily="34" charset="0"/>
            </a:endParaRPr>
          </a:p>
          <a:p>
            <a:endParaRPr lang="pl-PL" b="1" dirty="0" smtClean="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inwestycyjna na infrastrukturę lokalną – art. 56 GBER.</a:t>
            </a:r>
          </a:p>
          <a:p>
            <a:pPr marL="285750" indent="-285750" algn="just">
              <a:buFont typeface="Arial" panose="020B0604020202020204" pitchFamily="34" charset="0"/>
              <a:buChar char="•"/>
            </a:pPr>
            <a:endParaRPr lang="pl-PL" dirty="0">
              <a:latin typeface="Calibri" panose="020F0502020204030204" pitchFamily="34" charset="0"/>
            </a:endParaRPr>
          </a:p>
          <a:p>
            <a:pPr algn="just"/>
            <a:r>
              <a:rPr lang="pl-PL" dirty="0" smtClean="0">
                <a:latin typeface="Calibri" panose="020F0502020204030204" pitchFamily="34" charset="0"/>
              </a:rPr>
              <a:t>Polski program pomocowy: rozporządzenie </a:t>
            </a:r>
            <a:r>
              <a:rPr lang="pl-PL" dirty="0">
                <a:latin typeface="Calibri" panose="020F0502020204030204" pitchFamily="34" charset="0"/>
              </a:rPr>
              <a:t>Ministra Infrastruktury i Rozwoju z dnia 5 sierpnia 2015 r. w sprawie udzielania pomocy inwestycyjnej na infrastrukturę lokalną w ramach regionalnych programów operacyjnych na lata </a:t>
            </a:r>
            <a:r>
              <a:rPr lang="pl-PL" dirty="0" smtClean="0">
                <a:latin typeface="Calibri" panose="020F0502020204030204" pitchFamily="34" charset="0"/>
              </a:rPr>
              <a:t>2014-2020 (Dz. U. poz. 1208).</a:t>
            </a:r>
          </a:p>
          <a:p>
            <a:pPr algn="just"/>
            <a:endParaRPr lang="pl-PL" dirty="0" smtClean="0">
              <a:latin typeface="Calibri" panose="020F0502020204030204" pitchFamily="34" charset="0"/>
            </a:endParaRPr>
          </a:p>
          <a:p>
            <a:pPr algn="just"/>
            <a:r>
              <a:rPr lang="pl-PL" dirty="0" smtClean="0">
                <a:latin typeface="Calibri" panose="020F0502020204030204" pitchFamily="34" charset="0"/>
              </a:rPr>
              <a:t>Numer referencyjny programu pomocowego: SA.43141.</a:t>
            </a: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75330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448408" y="1493294"/>
            <a:ext cx="8299938" cy="4924425"/>
          </a:xfrm>
          <a:prstGeom prst="rect">
            <a:avLst/>
          </a:prstGeom>
        </p:spPr>
        <p:txBody>
          <a:bodyPr wrap="square">
            <a:spAutoFit/>
          </a:bodyPr>
          <a:lstStyle/>
          <a:p>
            <a:pPr lvl="0" algn="ctr" eaLnBrk="0" fontAlgn="base" hangingPunct="0">
              <a:spcBef>
                <a:spcPct val="0"/>
              </a:spcBef>
              <a:spcAft>
                <a:spcPct val="0"/>
              </a:spcAft>
            </a:pPr>
            <a:r>
              <a:rPr lang="pl-PL" sz="2200" b="1" dirty="0">
                <a:solidFill>
                  <a:prstClr val="black"/>
                </a:solidFill>
                <a:latin typeface="Calibri" panose="020F0502020204030204" pitchFamily="34" charset="0"/>
              </a:rPr>
              <a:t>Pomoc inwestycyjna na infrastrukturę </a:t>
            </a:r>
            <a:r>
              <a:rPr lang="pl-PL" sz="2200" b="1" dirty="0" smtClean="0">
                <a:solidFill>
                  <a:prstClr val="black"/>
                </a:solidFill>
                <a:latin typeface="Calibri" panose="020F0502020204030204" pitchFamily="34" charset="0"/>
              </a:rPr>
              <a:t>lokalną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56 </a:t>
            </a:r>
            <a:r>
              <a:rPr lang="pl-PL" sz="2200" dirty="0" smtClean="0">
                <a:solidFill>
                  <a:prstClr val="black"/>
                </a:solidFill>
                <a:latin typeface="Calibri" panose="020F0502020204030204" pitchFamily="34" charset="0"/>
              </a:rPr>
              <a:t>GBER</a:t>
            </a:r>
          </a:p>
          <a:p>
            <a:pPr lvl="0" algn="ctr"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Dotyczy finansowania przeznaczonego na zbudowanie lub modernizację lokalnej infrastruktury, które dotyczy infrastruktury przyczyniającej się na poziomie lokalnym do poprawy otoczenia biznesu i środowiska konsumenckiego oraz do modernizacji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rozwoju bazy przemysłowej</a:t>
            </a:r>
            <a:r>
              <a:rPr lang="pl-PL" dirty="0" smtClean="0">
                <a:solidFill>
                  <a:prstClr val="black"/>
                </a:solidFill>
                <a:latin typeface="Calibri" panose="020F0502020204030204" pitchFamily="34" charset="0"/>
              </a:rPr>
              <a:t>. </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Takie obiekty infrastrukturalne umożliwiają stworzenie otoczenia sprzyjającego inwestycjom prywatnym i wzrostowi gospodarczemu, przyczyniając się tym samym do realizacji celów leżących we wspólnym interesie, a zwłaszcza priorytetów i celów strategii „Europa 2020”.</a:t>
            </a:r>
            <a:endParaRPr lang="pl-PL" dirty="0" smtClean="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indent="-285750" algn="just">
              <a:buFont typeface="Arial" panose="020B0604020202020204" pitchFamily="34" charset="0"/>
              <a:buChar char="•"/>
            </a:pPr>
            <a:r>
              <a:rPr lang="pl-PL" dirty="0">
                <a:latin typeface="Calibri" panose="020F0502020204030204" pitchFamily="34" charset="0"/>
              </a:rPr>
              <a:t>Ocena lokalnego charakteru z punktu widzenia całej UE, a nie krajowego.</a:t>
            </a:r>
          </a:p>
          <a:p>
            <a:pPr lvl="0" algn="just"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Limity powodujące obowiązek zgłoszenia: kwota pomocy przekraczająca 10 mln euro lub łączne koszty przekraczają 20 mln euro na tę samą infrastrukturę</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18368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51520" y="1124744"/>
            <a:ext cx="8640960" cy="5632311"/>
          </a:xfrm>
          <a:prstGeom prst="rect">
            <a:avLst/>
          </a:prstGeom>
        </p:spPr>
        <p:txBody>
          <a:bodyPr wrap="square">
            <a:spAutoFit/>
          </a:bodyPr>
          <a:lstStyle/>
          <a:p>
            <a:pPr lvl="0" algn="just" eaLnBrk="0" fontAlgn="base" hangingPunct="0"/>
            <a:r>
              <a:rPr lang="pl-PL" dirty="0" smtClean="0">
                <a:solidFill>
                  <a:prstClr val="black"/>
                </a:solidFill>
                <a:latin typeface="Calibri" panose="020F0502020204030204" pitchFamily="34" charset="0"/>
              </a:rPr>
              <a:t>Art. 56 GBER </a:t>
            </a:r>
            <a:r>
              <a:rPr lang="pl-PL" dirty="0">
                <a:solidFill>
                  <a:prstClr val="black"/>
                </a:solidFill>
                <a:latin typeface="Calibri" panose="020F0502020204030204" pitchFamily="34" charset="0"/>
              </a:rPr>
              <a:t>nie ma zastosowania do pomocy na infrastrukturę, która jest przedmiotem innych sekcji rozdziału III GBER, z wyjątkiem pomocy regionalnej, tj.: </a:t>
            </a:r>
            <a:endParaRPr lang="pl-PL" dirty="0" smtClean="0">
              <a:solidFill>
                <a:prstClr val="black"/>
              </a:solidFill>
              <a:latin typeface="Calibri" panose="020F0502020204030204" pitchFamily="34" charset="0"/>
            </a:endParaRPr>
          </a:p>
          <a:p>
            <a:pPr lvl="0" algn="just" eaLnBrk="0" fontAlgn="base" hangingPunct="0"/>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badawczo-rozwojowa,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klastry innowacyjne,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efektywnych energetycznie systemów ciepłowniczych i chłodniczych,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energetyczna, w tym odnawialne źródła energii i związana z kogeneracją,</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dedykowana recyclingowi i ponownemu wykorzystaniu odpadów,</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szerokopasmowa,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służąca zachowaniu kultury i dziedzictwa kulturowego,</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sportowa oraz wielofunkcyjna infrastruktura rekreacyjna,</a:t>
            </a:r>
          </a:p>
          <a:p>
            <a:pPr lvl="0" algn="just"/>
            <a:r>
              <a:rPr lang="pl-PL" dirty="0" smtClean="0">
                <a:solidFill>
                  <a:prstClr val="black"/>
                </a:solidFill>
                <a:latin typeface="Calibri" panose="020F0502020204030204" pitchFamily="34" charset="0"/>
              </a:rPr>
              <a:t>	</a:t>
            </a:r>
          </a:p>
          <a:p>
            <a:pPr lvl="0" algn="just"/>
            <a:r>
              <a:rPr lang="pl-PL" dirty="0">
                <a:solidFill>
                  <a:prstClr val="black"/>
                </a:solidFill>
                <a:latin typeface="Calibri" panose="020F0502020204030204" pitchFamily="34" charset="0"/>
              </a:rPr>
              <a:t>	</a:t>
            </a:r>
            <a:r>
              <a:rPr lang="pl-PL" dirty="0" smtClean="0">
                <a:solidFill>
                  <a:prstClr val="black"/>
                </a:solidFill>
                <a:latin typeface="Calibri" panose="020F0502020204030204" pitchFamily="34" charset="0"/>
              </a:rPr>
              <a:t>a </a:t>
            </a:r>
            <a:r>
              <a:rPr lang="pl-PL" dirty="0">
                <a:solidFill>
                  <a:prstClr val="black"/>
                </a:solidFill>
                <a:latin typeface="Calibri" panose="020F0502020204030204" pitchFamily="34" charset="0"/>
              </a:rPr>
              <a:t>także: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lotniczych,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a:t>
            </a:r>
            <a:r>
              <a:rPr lang="pl-PL" dirty="0" smtClean="0">
                <a:solidFill>
                  <a:prstClr val="black"/>
                </a:solidFill>
                <a:latin typeface="Calibri" panose="020F0502020204030204" pitchFamily="34" charset="0"/>
              </a:rPr>
              <a:t>morskich,</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o</a:t>
            </a:r>
            <a:r>
              <a:rPr lang="pl-PL" dirty="0" smtClean="0">
                <a:solidFill>
                  <a:prstClr val="black"/>
                </a:solidFill>
                <a:latin typeface="Calibri" panose="020F0502020204030204" pitchFamily="34" charset="0"/>
              </a:rPr>
              <a:t>raz</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infrastruktura dedykowana (specjalna), tj. infrastruktura, który została zbudowana dla możliwych do ustalenia z góry</a:t>
            </a:r>
            <a:r>
              <a:rPr lang="pl-PL" i="1" dirty="0">
                <a:latin typeface="Calibri" panose="020F0502020204030204" pitchFamily="34" charset="0"/>
              </a:rPr>
              <a:t> </a:t>
            </a:r>
            <a:r>
              <a:rPr lang="pl-PL" dirty="0">
                <a:latin typeface="Calibri" panose="020F0502020204030204" pitchFamily="34" charset="0"/>
              </a:rPr>
              <a:t>przedsiębiorstw i dostosowana do ich potrzeb.</a:t>
            </a:r>
            <a:endParaRPr lang="pl-PL" dirty="0">
              <a:solidFill>
                <a:prstClr val="black"/>
              </a:solidFill>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46185" y="1333371"/>
            <a:ext cx="8634046" cy="3693319"/>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Taka infrastruktura jest udostępniana zainteresowanym użytkowników w oparciu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 </a:t>
            </a:r>
            <a:r>
              <a:rPr lang="pl-PL" dirty="0">
                <a:solidFill>
                  <a:prstClr val="black"/>
                </a:solidFill>
                <a:latin typeface="Calibri" panose="020F0502020204030204" pitchFamily="34" charset="0"/>
              </a:rPr>
              <a:t>otwarte, przejrzyste i niedyskryminujące zasady. Cena pobierana za użytkowanie lub sprzedaż infrastruktury odpowiada cenie rynkowej. Wszelkie koncesje lub inne formy powierzenia osobie trzeciej eksploatacji infrastruktury udzielane są na otwartych, przejrzystych i niedyskryminacyjnych zasadach, z należytym poszanowaniem obowiązujących zasad udzielania zamówień</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Koszty </a:t>
            </a:r>
            <a:r>
              <a:rPr lang="pl-PL" dirty="0">
                <a:solidFill>
                  <a:prstClr val="black"/>
                </a:solidFill>
                <a:latin typeface="Calibri" panose="020F0502020204030204" pitchFamily="34" charset="0"/>
              </a:rPr>
              <a:t>kwalifikowalne: koszty inwestycji w rzeczowe aktywa trwałe oraz wartości niematerialne i prawne</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i="1" dirty="0" smtClean="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dirty="0">
                <a:solidFill>
                  <a:prstClr val="black"/>
                </a:solidFill>
                <a:latin typeface="Calibri" panose="020F0502020204030204" pitchFamily="34" charset="0"/>
              </a:rPr>
              <a:t>, na podstawie rozsądnych prognoz, albo przy użyciu mechanizmu wycofania.</a:t>
            </a:r>
          </a:p>
        </p:txBody>
      </p:sp>
    </p:spTree>
    <p:extLst>
      <p:ext uri="{BB962C8B-B14F-4D97-AF65-F5344CB8AC3E}">
        <p14:creationId xmlns:p14="http://schemas.microsoft.com/office/powerpoint/2010/main" val="2723651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a:t>
            </a:r>
            <a:r>
              <a:rPr lang="pl-PL" dirty="0" smtClean="0">
                <a:latin typeface="Calibri" panose="020F0502020204030204" pitchFamily="34" charset="0"/>
              </a:rPr>
              <a:t>s. </a:t>
            </a:r>
            <a:r>
              <a:rPr lang="pl-PL" dirty="0">
                <a:latin typeface="Calibri" panose="020F0502020204030204" pitchFamily="34" charset="0"/>
              </a:rPr>
              <a:t>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Działania 8.4.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211015" y="934064"/>
            <a:ext cx="8825482" cy="580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sz="2000" kern="0" dirty="0" smtClean="0">
              <a:latin typeface="Calibri" panose="020F0502020204030204" pitchFamily="34" charset="0"/>
            </a:endParaRPr>
          </a:p>
          <a:p>
            <a:pPr algn="just">
              <a:lnSpc>
                <a:spcPct val="110000"/>
              </a:lnSpc>
            </a:pPr>
            <a:r>
              <a:rPr lang="pl-PL" sz="2200" kern="0" dirty="0" smtClean="0">
                <a:latin typeface="Calibri" panose="020F0502020204030204" pitchFamily="34" charset="0"/>
              </a:rPr>
              <a:t>Przesłanka zakłócenia lub groźby zakłócenia konkurencji i wpływu na wymianę handlową między państwami członkowskimi:</a:t>
            </a:r>
          </a:p>
          <a:p>
            <a:pPr algn="just">
              <a:lnSpc>
                <a:spcPct val="110000"/>
              </a:lnSpc>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kern="0" dirty="0" smtClean="0">
                <a:latin typeface="Calibri" panose="020F0502020204030204" pitchFamily="34" charset="0"/>
              </a:rPr>
              <a:t>Fakt, że kwota pomocy jest niewielka lub że przedsiębiorstwo będące beneficjentem jest małe, nie wykluczy sam w sobie zakłócenia konkurencji </a:t>
            </a:r>
            <a:br>
              <a:rPr lang="pl-PL" sz="2200" u="sng" kern="0" dirty="0" smtClean="0">
                <a:latin typeface="Calibri" panose="020F0502020204030204" pitchFamily="34" charset="0"/>
              </a:rPr>
            </a:br>
            <a:r>
              <a:rPr lang="pl-PL" sz="2200" u="sng" kern="0" dirty="0" smtClean="0">
                <a:latin typeface="Calibri" panose="020F0502020204030204" pitchFamily="34" charset="0"/>
              </a:rPr>
              <a:t>lub groźby zakłócenia konkurencji,</a:t>
            </a:r>
            <a:r>
              <a:rPr lang="pl-PL" sz="2200" kern="0" dirty="0" smtClean="0">
                <a:latin typeface="Calibri" panose="020F0502020204030204" pitchFamily="34" charset="0"/>
              </a:rPr>
              <a:t> pod warunkiem jednak, że prawdo-podobieństwo takiego zakłócenia nie jest jedynie hipotetyczne (</a:t>
            </a:r>
            <a:r>
              <a:rPr lang="pl-PL" sz="2200" i="1" kern="0" dirty="0" smtClean="0">
                <a:latin typeface="Calibri" panose="020F0502020204030204" pitchFamily="34" charset="0"/>
              </a:rPr>
              <a:t>wyrok TSUE </a:t>
            </a:r>
            <a:br>
              <a:rPr lang="pl-PL" sz="2200" i="1" kern="0" dirty="0" smtClean="0">
                <a:latin typeface="Calibri" panose="020F0502020204030204" pitchFamily="34" charset="0"/>
              </a:rPr>
            </a:br>
            <a:r>
              <a:rPr lang="pl-PL" sz="2200" i="1" kern="0" dirty="0" err="1" smtClean="0">
                <a:latin typeface="Calibri" panose="020F0502020204030204" pitchFamily="34" charset="0"/>
              </a:rPr>
              <a:t>ws</a:t>
            </a:r>
            <a:r>
              <a:rPr lang="pl-PL" sz="2200" i="1" kern="0" dirty="0" smtClean="0">
                <a:latin typeface="Calibri" panose="020F0502020204030204" pitchFamily="34" charset="0"/>
              </a:rPr>
              <a:t>. </a:t>
            </a:r>
            <a:r>
              <a:rPr lang="pl-PL" sz="2200" i="1" kern="0" dirty="0" smtClean="0">
                <a:latin typeface="Calibri" panose="020F0502020204030204" pitchFamily="34" charset="0"/>
              </a:rPr>
              <a:t>C-280/00</a:t>
            </a:r>
            <a:r>
              <a:rPr lang="pl-PL" sz="2200" kern="0" dirty="0" smtClean="0">
                <a:latin typeface="Calibri" panose="020F0502020204030204" pitchFamily="34" charset="0"/>
              </a:rPr>
              <a:t> </a:t>
            </a:r>
            <a:r>
              <a:rPr lang="pl-PL" sz="2200" i="1" kern="0" dirty="0" err="1" smtClean="0">
                <a:latin typeface="Calibri" panose="020F0502020204030204" pitchFamily="34" charset="0"/>
              </a:rPr>
              <a:t>Altmark</a:t>
            </a:r>
            <a:r>
              <a:rPr lang="pl-PL" sz="2200" i="1" kern="0" dirty="0" smtClean="0">
                <a:latin typeface="Calibri" panose="020F0502020204030204" pitchFamily="34" charset="0"/>
              </a:rPr>
              <a:t> </a:t>
            </a:r>
            <a:r>
              <a:rPr lang="pl-PL" sz="2200" i="1" kern="0" dirty="0" smtClean="0">
                <a:latin typeface="Calibri" panose="020F0502020204030204" pitchFamily="34" charset="0"/>
              </a:rPr>
              <a:t>Trans</a:t>
            </a:r>
            <a:r>
              <a:rPr lang="pl-PL" sz="2200" kern="0" dirty="0" smtClean="0">
                <a:latin typeface="Calibri" panose="020F0502020204030204" pitchFamily="34" charset="0"/>
              </a:rPr>
              <a:t>).</a:t>
            </a:r>
          </a:p>
        </p:txBody>
      </p:sp>
      <p:sp>
        <p:nvSpPr>
          <p:cNvPr id="5"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5985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rostokąt 4"/>
          <p:cNvSpPr/>
          <p:nvPr/>
        </p:nvSpPr>
        <p:spPr>
          <a:xfrm>
            <a:off x="188640" y="1124744"/>
            <a:ext cx="8847856" cy="3929666"/>
          </a:xfrm>
          <a:prstGeom prst="rect">
            <a:avLst/>
          </a:prstGeom>
        </p:spPr>
        <p:txBody>
          <a:bodyPr wrap="square">
            <a:spAutoFit/>
          </a:bodyPr>
          <a:lstStyle/>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Pomoc wywiera wpływ na wymianę handlową, jeżeli umacnia pozycję przedsiębiorstwa w stosunku do innych przedsiębiorstw konkurujących z nim. Co do wpływu na wymianę handlową, </a:t>
            </a:r>
            <a:r>
              <a:rPr lang="pl-PL" dirty="0" smtClean="0">
                <a:latin typeface="Calibri" panose="020F0502020204030204" pitchFamily="34" charset="0"/>
              </a:rPr>
              <a:t>to </a:t>
            </a:r>
            <a:r>
              <a:rPr lang="pl-PL" dirty="0">
                <a:latin typeface="Calibri" panose="020F0502020204030204" pitchFamily="34" charset="0"/>
              </a:rPr>
              <a:t>nie ma znaczenia, że dany beneficjent nie świadczy żadnych usług poza granicami Polski, a świadczy jedynie usługi </a:t>
            </a:r>
            <a:r>
              <a:rPr lang="pl-PL" dirty="0" smtClean="0">
                <a:latin typeface="Calibri" panose="020F0502020204030204" pitchFamily="34" charset="0"/>
              </a:rPr>
              <a:t>o </a:t>
            </a:r>
            <a:r>
              <a:rPr lang="pl-PL" dirty="0">
                <a:latin typeface="Calibri" panose="020F0502020204030204" pitchFamily="34" charset="0"/>
              </a:rPr>
              <a:t>charakterze lokalnym czy regionalnym</a:t>
            </a:r>
            <a:r>
              <a:rPr lang="pl-PL"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1100"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Jednakże wpływ środka pomocowego na wymianę handlową między państwami członkowskimi UE nie może być domniemywany lub tylko hipotetyczny. Musi zostać wykazane, </a:t>
            </a:r>
            <a:r>
              <a:rPr lang="pl-PL" dirty="0" smtClean="0">
                <a:latin typeface="Calibri" panose="020F0502020204030204" pitchFamily="34" charset="0"/>
              </a:rPr>
              <a:t>w </a:t>
            </a:r>
            <a:r>
              <a:rPr lang="pl-PL" dirty="0">
                <a:latin typeface="Calibri" panose="020F0502020204030204" pitchFamily="34" charset="0"/>
              </a:rPr>
              <a:t>oparciu o dające się przewidzieć skutki danego środka pomocowego, dlaczego zakłóca on lub grozi zakłóceniem konkurencji i może wpływać na wymianę handlową.</a:t>
            </a:r>
          </a:p>
        </p:txBody>
      </p:sp>
    </p:spTree>
    <p:extLst>
      <p:ext uri="{BB962C8B-B14F-4D97-AF65-F5344CB8AC3E}">
        <p14:creationId xmlns:p14="http://schemas.microsoft.com/office/powerpoint/2010/main" val="401676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7" y="1093509"/>
            <a:ext cx="8431823" cy="477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r>
              <a:rPr lang="pl-PL" sz="2200" kern="0" dirty="0" smtClean="0">
                <a:latin typeface="Calibri" panose="020F0502020204030204" pitchFamily="34" charset="0"/>
              </a:rPr>
              <a:t>Nie będzie stanowić pomocy publicznej finansowanie przebudowy </a:t>
            </a:r>
            <a:br>
              <a:rPr lang="pl-PL" sz="2200" kern="0" dirty="0" smtClean="0">
                <a:latin typeface="Calibri" panose="020F0502020204030204" pitchFamily="34" charset="0"/>
              </a:rPr>
            </a:br>
            <a:r>
              <a:rPr lang="pl-PL" sz="2200" kern="0" dirty="0" smtClean="0">
                <a:latin typeface="Calibri" panose="020F0502020204030204" pitchFamily="34" charset="0"/>
              </a:rPr>
              <a:t>i zagospodarowania obiektów o charakterze turystycznym, jak szlaki turystyczne czy ścieżki historyczno-przyrodniczo-dydaktyczne, które nie będą wykorzystywane komercyjnie, a więc takich, które będą udostępniane bez żadnych ograniczeń i całkowicie nieodpłatnie. </a:t>
            </a:r>
          </a:p>
          <a:p>
            <a:pPr algn="just"/>
            <a:endParaRPr lang="pl-PL" sz="2200" kern="0" dirty="0" smtClean="0">
              <a:latin typeface="Calibri" panose="020F0502020204030204" pitchFamily="34" charset="0"/>
            </a:endParaRPr>
          </a:p>
          <a:p>
            <a:pPr algn="just"/>
            <a:endParaRPr lang="pl-PL" sz="2200" i="1" kern="0" dirty="0" smtClean="0">
              <a:latin typeface="Calibri" panose="020F0502020204030204" pitchFamily="34" charset="0"/>
            </a:endParaRPr>
          </a:p>
          <a:p>
            <a:pPr algn="just"/>
            <a:r>
              <a:rPr lang="pl-PL" sz="2200" i="1" kern="0" dirty="0" smtClean="0">
                <a:latin typeface="Calibri" panose="020F0502020204030204" pitchFamily="34" charset="0"/>
              </a:rPr>
              <a:t>Decyzja KE z 20 listopada 2012 r. w sprawie SA.34891 - Pomoc państwa </a:t>
            </a:r>
            <a:br>
              <a:rPr lang="pl-PL" sz="2200" i="1" kern="0" dirty="0" smtClean="0">
                <a:latin typeface="Calibri" panose="020F0502020204030204" pitchFamily="34" charset="0"/>
              </a:rPr>
            </a:br>
            <a:r>
              <a:rPr lang="pl-PL" sz="2200" i="1" kern="0" dirty="0" smtClean="0">
                <a:latin typeface="Calibri" panose="020F0502020204030204" pitchFamily="34" charset="0"/>
              </a:rPr>
              <a:t>dla Związku Gmin Fortecznych Twierdzy Przemyśl. </a:t>
            </a:r>
          </a:p>
          <a:p>
            <a:pPr algn="just"/>
            <a:endParaRPr lang="pl-PL" sz="2200" kern="0" dirty="0" smtClean="0">
              <a:latin typeface="Calibri" panose="020F0502020204030204" pitchFamily="34" charset="0"/>
            </a:endParaRPr>
          </a:p>
          <a:p>
            <a:endParaRPr lang="pl-PL" sz="2200"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36435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78068" y="1055801"/>
            <a:ext cx="8458201" cy="47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2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sz="800" kern="0" dirty="0" smtClean="0">
              <a:latin typeface="Calibri" panose="020F0502020204030204" pitchFamily="34" charset="0"/>
            </a:endParaRPr>
          </a:p>
          <a:p>
            <a:pPr algn="just"/>
            <a:r>
              <a:rPr lang="pl-PL" sz="2200" kern="0" dirty="0" smtClean="0">
                <a:latin typeface="Calibri" panose="020F0502020204030204" pitchFamily="34" charset="0"/>
              </a:rPr>
              <a:t>W przypadku </a:t>
            </a:r>
            <a:r>
              <a:rPr lang="pl-PL" sz="2200" u="sng" kern="0" dirty="0" smtClean="0">
                <a:latin typeface="Calibri" panose="020F0502020204030204" pitchFamily="34" charset="0"/>
              </a:rPr>
              <a:t>infrastruktury służącej celom turystycznym</a:t>
            </a:r>
            <a:r>
              <a:rPr lang="pl-PL" sz="2200" kern="0" dirty="0" smtClean="0">
                <a:latin typeface="Calibri" panose="020F0502020204030204" pitchFamily="34" charset="0"/>
              </a:rPr>
              <a:t>, należy zbadać, czy konkurencja w takim przypadku odbywa się na poziomie lokalnym, </a:t>
            </a:r>
            <a:br>
              <a:rPr lang="pl-PL" sz="2200" kern="0" dirty="0" smtClean="0">
                <a:latin typeface="Calibri" panose="020F0502020204030204" pitchFamily="34" charset="0"/>
              </a:rPr>
            </a:br>
            <a:r>
              <a:rPr lang="pl-PL" sz="2200" kern="0" dirty="0" smtClean="0">
                <a:latin typeface="Calibri" panose="020F0502020204030204" pitchFamily="34" charset="0"/>
              </a:rPr>
              <a:t>czy też transgranicznym. Kluczowe jest bowiem wykazanie, że sama inwestycja nie jest nakierowana na przyciągnięcie użytkowników z innych państw członkowskich. W tym celu konieczne jest przeanalizowanie np. udziału liczby użytkowników obiektu z innych państw w całkowitej liczbie jej użytkowników obiektu, a także udziału danego obiektu w rynku oraz skali danego przedsięwzięcia (ustalanej np. na podstawie informacji </a:t>
            </a:r>
            <a:br>
              <a:rPr lang="pl-PL" sz="2200" kern="0" dirty="0" smtClean="0">
                <a:latin typeface="Calibri" panose="020F0502020204030204" pitchFamily="34" charset="0"/>
              </a:rPr>
            </a:br>
            <a:r>
              <a:rPr lang="pl-PL" sz="2200" kern="0" dirty="0" smtClean="0">
                <a:latin typeface="Calibri" panose="020F0502020204030204" pitchFamily="34" charset="0"/>
              </a:rPr>
              <a:t>o rocznych obrotów przedsiębiorstwa prowadzącego obiekt).</a:t>
            </a:r>
          </a:p>
          <a:p>
            <a:pPr algn="just"/>
            <a:endParaRPr lang="pl-PL" sz="2200" kern="0" dirty="0" smtClean="0">
              <a:latin typeface="Calibri" panose="020F0502020204030204" pitchFamily="34" charset="0"/>
            </a:endParaRPr>
          </a:p>
          <a:p>
            <a:pPr algn="just"/>
            <a:r>
              <a:rPr lang="pl-PL" sz="2200" i="1" kern="0" dirty="0" smtClean="0">
                <a:latin typeface="Calibri" panose="020F0502020204030204" pitchFamily="34" charset="0"/>
              </a:rPr>
              <a:t>Decyzja KE z 29 kwietnia 2015 r. w sprawie SA.39403 - Pomoc inwestycyjna dla portu </a:t>
            </a:r>
            <a:r>
              <a:rPr lang="pl-PL" sz="2200" i="1" kern="0" dirty="0" err="1" smtClean="0">
                <a:latin typeface="Calibri" panose="020F0502020204030204" pitchFamily="34" charset="0"/>
              </a:rPr>
              <a:t>Lauwersoog</a:t>
            </a:r>
            <a:r>
              <a:rPr lang="pl-PL" sz="2200" i="1" kern="0" dirty="0" smtClean="0">
                <a:latin typeface="Calibri" panose="020F0502020204030204" pitchFamily="34" charset="0"/>
              </a:rPr>
              <a:t>.</a:t>
            </a:r>
          </a:p>
          <a:p>
            <a:pPr algn="just"/>
            <a:endParaRPr lang="pl-PL" sz="2200" kern="0" dirty="0" smtClean="0">
              <a:latin typeface="Calibri" panose="020F0502020204030204" pitchFamily="34" charset="0"/>
            </a:endParaRPr>
          </a:p>
          <a:p>
            <a:pPr algn="just"/>
            <a:endParaRPr lang="pl-PL" sz="2200" kern="0" dirty="0" smtClean="0">
              <a:latin typeface="Calibri" panose="020F0502020204030204" pitchFamily="34" charset="0"/>
            </a:endParaRPr>
          </a:p>
          <a:p>
            <a:endParaRPr lang="pl-PL" sz="2200"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0737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7" y="1074655"/>
            <a:ext cx="8667219" cy="559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7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20000"/>
              </a:lnSpc>
            </a:pPr>
            <a:r>
              <a:rPr lang="pl-PL" sz="4000" kern="0" dirty="0" smtClean="0">
                <a:latin typeface="Calibri" panose="020F0502020204030204" pitchFamily="34" charset="0"/>
              </a:rPr>
              <a:t>Komisja uznaje wsparcie dla atrakcji turystycznych położonych w miejscach o dużym nasileniu ruchu turystycznego za stanowiące pomoc publiczną. Jest to jeden </a:t>
            </a:r>
            <a:br>
              <a:rPr lang="pl-PL" sz="4000" kern="0" dirty="0" smtClean="0">
                <a:latin typeface="Calibri" panose="020F0502020204030204" pitchFamily="34" charset="0"/>
              </a:rPr>
            </a:br>
            <a:r>
              <a:rPr lang="pl-PL" sz="4000" kern="0" dirty="0" smtClean="0">
                <a:latin typeface="Calibri" panose="020F0502020204030204" pitchFamily="34" charset="0"/>
              </a:rPr>
              <a:t>z najważniejszych czynników wpływających możliwość uznania, że dane wsparcie wpływa na wymianę handlową między państwami członkowskimi. Jeżeli wiec dany obiekt znajduje się w bliskiej odległości od miejscowości chętnie odwiedzanych przez turystów z zagranicy (jak np. Trójmiasto, Malbork i in.), a także ma dobre warunki komunikacji dla turystów przybywających z innych państw członkowskich (np. wygodny dojazd do/z lotniska bądź pasażerskich terminali promowych, bliskość autostrady czy ważnych węzłów kolejowych), wsparcie dla tego obiektu będzie stanowiło pomoc publiczną. Istotnym czynnikiem wskazującym na możliwość zaistnienia wpływu na wymianę handlową jest także oznaczenie obiektu turystycznego opisami w językach obcych czy też zatrudnianie przewodników posługujących się językami obcymi. </a:t>
            </a:r>
          </a:p>
          <a:p>
            <a:pPr algn="just">
              <a:lnSpc>
                <a:spcPct val="120000"/>
              </a:lnSpc>
            </a:pPr>
            <a:endParaRPr lang="pl-PL" sz="4000" kern="0" dirty="0" smtClean="0">
              <a:latin typeface="Calibri" panose="020F0502020204030204" pitchFamily="34" charset="0"/>
            </a:endParaRPr>
          </a:p>
          <a:p>
            <a:pPr algn="just">
              <a:lnSpc>
                <a:spcPct val="120000"/>
              </a:lnSpc>
            </a:pPr>
            <a:r>
              <a:rPr lang="pl-PL" sz="4000" i="1" kern="0" dirty="0" smtClean="0">
                <a:latin typeface="Calibri" panose="020F0502020204030204" pitchFamily="34" charset="0"/>
              </a:rPr>
              <a:t>Np. decyzja KE z 14 grudnia 2010 r. w sprawie NN 67/2010 - Pomoc na zachowanie dziedzictwa kulturowego Kopalni Soli „Bochnia”.</a:t>
            </a:r>
          </a:p>
          <a:p>
            <a:pPr>
              <a:lnSpc>
                <a:spcPct val="120000"/>
              </a:lnSpc>
            </a:pPr>
            <a:endParaRPr lang="pl-PL"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8862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6148</TotalTime>
  <Words>1334</Words>
  <Application>Microsoft Office PowerPoint</Application>
  <PresentationFormat>Pokaz na ekranie (4:3)</PresentationFormat>
  <Paragraphs>180</Paragraphs>
  <Slides>20</Slides>
  <Notes>1</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Projekt domyślny</vt:lpstr>
      <vt:lpstr>POMOC PUBLICZNA dla projektów realizowanych w ramach Działania 8.4. RPO WP 2014-2020 – Wsparcie atrakcyjności walorów dziedzictwa przyrodniczego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486</cp:revision>
  <dcterms:created xsi:type="dcterms:W3CDTF">2008-01-08T07:52:50Z</dcterms:created>
  <dcterms:modified xsi:type="dcterms:W3CDTF">2016-01-11T14:42:26Z</dcterms:modified>
</cp:coreProperties>
</file>