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1" r:id="rId2"/>
    <p:sldId id="392" r:id="rId3"/>
    <p:sldId id="395" r:id="rId4"/>
    <p:sldId id="396" r:id="rId5"/>
    <p:sldId id="410" r:id="rId6"/>
    <p:sldId id="419" r:id="rId7"/>
    <p:sldId id="420" r:id="rId8"/>
    <p:sldId id="429" r:id="rId9"/>
    <p:sldId id="421" r:id="rId10"/>
    <p:sldId id="431" r:id="rId11"/>
    <p:sldId id="422" r:id="rId12"/>
    <p:sldId id="418" r:id="rId13"/>
    <p:sldId id="412" r:id="rId14"/>
    <p:sldId id="413" r:id="rId15"/>
    <p:sldId id="430" r:id="rId16"/>
    <p:sldId id="398" r:id="rId17"/>
    <p:sldId id="414" r:id="rId18"/>
    <p:sldId id="409" r:id="rId19"/>
    <p:sldId id="423" r:id="rId20"/>
    <p:sldId id="424" r:id="rId21"/>
    <p:sldId id="425" r:id="rId22"/>
    <p:sldId id="426" r:id="rId23"/>
    <p:sldId id="427" r:id="rId24"/>
    <p:sldId id="428" r:id="rId25"/>
    <p:sldId id="407" r:id="rId26"/>
    <p:sldId id="337" r:id="rId27"/>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94660"/>
  </p:normalViewPr>
  <p:slideViewPr>
    <p:cSldViewPr>
      <p:cViewPr varScale="1">
        <p:scale>
          <a:sx n="99" d="100"/>
          <a:sy n="99"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26</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Działania 4.2. RPO WP 2014-2020 – Infrastruktura uczelni prowadzących kształcenie o profilu praktycznym</a:t>
            </a: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051823" y="4933109"/>
            <a:ext cx="29800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1 kwietnia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980728"/>
            <a:ext cx="9001000" cy="5832648"/>
          </a:xfrm>
        </p:spPr>
        <p:txBody>
          <a:bodyPr/>
          <a:lstStyle/>
          <a:p>
            <a:pPr marL="0" indent="0">
              <a:spcBef>
                <a:spcPts val="1200"/>
              </a:spcBef>
              <a:spcAft>
                <a:spcPts val="1200"/>
              </a:spcAft>
              <a:buNone/>
            </a:pPr>
            <a:r>
              <a:rPr lang="pl-PL" sz="2200" u="sng" dirty="0" smtClean="0">
                <a:latin typeface="Calibri" panose="020F0502020204030204" pitchFamily="34" charset="0"/>
              </a:rPr>
              <a:t>Pomocnicza działalność gospodarcza:</a:t>
            </a:r>
          </a:p>
          <a:p>
            <a:pPr algn="just">
              <a:spcBef>
                <a:spcPts val="1200"/>
              </a:spcBef>
              <a:spcAft>
                <a:spcPts val="1200"/>
              </a:spcAft>
            </a:pPr>
            <a:r>
              <a:rPr lang="pl-PL" sz="2200" dirty="0">
                <a:latin typeface="Calibri" panose="020F0502020204030204" pitchFamily="34" charset="0"/>
              </a:rPr>
              <a:t>b</a:t>
            </a:r>
            <a:r>
              <a:rPr lang="pl-PL" sz="2200" dirty="0" smtClean="0">
                <a:latin typeface="Calibri" panose="020F0502020204030204" pitchFamily="34" charset="0"/>
              </a:rPr>
              <a:t>rak jednej metodologii obliczania parametru „20% całkowitych </a:t>
            </a:r>
            <a:r>
              <a:rPr lang="pl-PL" sz="2200" dirty="0">
                <a:latin typeface="Calibri" panose="020F0502020204030204" pitchFamily="34" charset="0"/>
              </a:rPr>
              <a:t>rocznych zasobów danego </a:t>
            </a:r>
            <a:r>
              <a:rPr lang="pl-PL" sz="2200" dirty="0" smtClean="0">
                <a:latin typeface="Calibri" panose="020F0502020204030204" pitchFamily="34" charset="0"/>
              </a:rPr>
              <a:t>podmiotu” – czas pracy? zdolności produkcyjne? Należy więc przyjąć, że wnioskodawca może dobrać metodologię najbardziej dostosowaną do jego działalności, natomiast IZ RPO WP sprawdzi, czy wnioskodawca nie popełnił w tym zakresie znaczącego błędu.</a:t>
            </a:r>
          </a:p>
          <a:p>
            <a:pPr algn="just">
              <a:spcBef>
                <a:spcPts val="1200"/>
              </a:spcBef>
              <a:spcAft>
                <a:spcPts val="1200"/>
              </a:spcAft>
            </a:pPr>
            <a:r>
              <a:rPr lang="pl-PL" sz="2200" dirty="0" smtClean="0">
                <a:latin typeface="Calibri" panose="020F0502020204030204" pitchFamily="34" charset="0"/>
              </a:rPr>
              <a:t>działalność pomocnicza to działalność nie tylko ograniczona do 20% rocznych zasobów, ale też musi ona być </a:t>
            </a:r>
            <a:r>
              <a:rPr lang="pl-PL" sz="2200" dirty="0">
                <a:latin typeface="Calibri" panose="020F0502020204030204" pitchFamily="34" charset="0"/>
              </a:rPr>
              <a:t>bezpośrednio związana z funkcjonowaniem danej instytucji i konieczna do jej funkcjonowania lub nieodłącznie związana z jej główną działalnością </a:t>
            </a:r>
            <a:r>
              <a:rPr lang="pl-PL" sz="2200" dirty="0" smtClean="0">
                <a:latin typeface="Calibri" panose="020F0502020204030204" pitchFamily="34" charset="0"/>
              </a:rPr>
              <a:t>niegospodarczą.</a:t>
            </a:r>
          </a:p>
          <a:p>
            <a:pPr marL="355600" indent="0" algn="just">
              <a:spcBef>
                <a:spcPts val="1200"/>
              </a:spcBef>
              <a:spcAft>
                <a:spcPts val="1200"/>
              </a:spcAft>
              <a:buNone/>
            </a:pPr>
            <a:r>
              <a:rPr lang="pl-PL" sz="2200" dirty="0" smtClean="0">
                <a:latin typeface="Calibri" panose="020F0502020204030204" pitchFamily="34" charset="0"/>
              </a:rPr>
              <a:t>Przykład: prowadzenie w laboratorium badań na zlecenie przedsiębiorcy.  </a:t>
            </a:r>
          </a:p>
          <a:p>
            <a:pPr marL="355600" indent="0" algn="just">
              <a:spcBef>
                <a:spcPts val="1200"/>
              </a:spcBef>
              <a:spcAft>
                <a:spcPts val="1200"/>
              </a:spcAft>
              <a:buNone/>
            </a:pPr>
            <a:r>
              <a:rPr lang="pl-PL" sz="2200" dirty="0" smtClean="0">
                <a:latin typeface="Calibri" panose="020F0502020204030204" pitchFamily="34" charset="0"/>
              </a:rPr>
              <a:t>Zasadniczo najem pomieszczeń nie spełnia kryteriów działalności pomocniczej.</a:t>
            </a:r>
            <a:endParaRPr lang="pl-PL" sz="22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Tree>
    <p:extLst>
      <p:ext uri="{BB962C8B-B14F-4D97-AF65-F5344CB8AC3E}">
        <p14:creationId xmlns:p14="http://schemas.microsoft.com/office/powerpoint/2010/main" val="3610221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699792" y="188640"/>
            <a:ext cx="6408712" cy="646331"/>
          </a:xfrm>
          <a:prstGeom prst="rect">
            <a:avLst/>
          </a:prstGeom>
        </p:spPr>
        <p:txBody>
          <a:bodyPr wrap="square">
            <a:spAutoFit/>
          </a:bodyPr>
          <a:lstStyle/>
          <a:p>
            <a:pPr algn="ctr" eaLnBrk="1" hangingPunct="1"/>
            <a:r>
              <a:rPr lang="pl-PL" altLang="pl-PL" b="1" dirty="0">
                <a:solidFill>
                  <a:schemeClr val="bg1"/>
                </a:solidFill>
                <a:latin typeface="Arial Black" pitchFamily="34" charset="0"/>
              </a:rPr>
              <a:t>Regionalny Program Operacyjny </a:t>
            </a:r>
            <a:br>
              <a:rPr lang="pl-PL" altLang="pl-PL" b="1" dirty="0">
                <a:solidFill>
                  <a:schemeClr val="bg1"/>
                </a:solidFill>
                <a:latin typeface="Arial Black" pitchFamily="34" charset="0"/>
              </a:rPr>
            </a:br>
            <a:r>
              <a:rPr lang="pl-PL" altLang="pl-PL" b="1" dirty="0">
                <a:solidFill>
                  <a:schemeClr val="bg1"/>
                </a:solidFill>
                <a:latin typeface="Arial Black" pitchFamily="34" charset="0"/>
              </a:rPr>
              <a:t>Województwa Pomorskiego na lata 2014-2020</a:t>
            </a:r>
          </a:p>
        </p:txBody>
      </p:sp>
      <p:sp>
        <p:nvSpPr>
          <p:cNvPr id="5" name="pole tekstowe 4"/>
          <p:cNvSpPr txBox="1"/>
          <p:nvPr/>
        </p:nvSpPr>
        <p:spPr>
          <a:xfrm>
            <a:off x="0" y="980728"/>
            <a:ext cx="9144000" cy="2308324"/>
          </a:xfrm>
          <a:prstGeom prst="rect">
            <a:avLst/>
          </a:prstGeom>
          <a:noFill/>
        </p:spPr>
        <p:txBody>
          <a:bodyPr wrap="square" rtlCol="0">
            <a:spAutoFit/>
          </a:bodyPr>
          <a:lstStyle/>
          <a:p>
            <a:pPr algn="just"/>
            <a:r>
              <a:rPr lang="pl-PL" u="sng" dirty="0" smtClean="0">
                <a:latin typeface="Calibri" panose="020F0502020204030204" pitchFamily="34" charset="0"/>
              </a:rPr>
              <a:t>W przypadku, gdy działalność gospodarcza wykracza poza działalność o charakterze czysto pomocniczym:</a:t>
            </a:r>
            <a:r>
              <a:rPr lang="pl-PL" dirty="0" smtClean="0">
                <a:latin typeface="Calibri" panose="020F0502020204030204" pitchFamily="34" charset="0"/>
              </a:rPr>
              <a:t> jeżeli </a:t>
            </a:r>
            <a:r>
              <a:rPr lang="pl-PL" dirty="0">
                <a:latin typeface="Calibri" panose="020F0502020204030204" pitchFamily="34" charset="0"/>
              </a:rPr>
              <a:t>infrastruktura jest użytkowana zarówno do działalności gospodarczej, jak </a:t>
            </a:r>
            <a:r>
              <a:rPr lang="pl-PL" dirty="0" smtClean="0">
                <a:latin typeface="Calibri" panose="020F0502020204030204" pitchFamily="34" charset="0"/>
              </a:rPr>
              <a:t>i niegospodarczej</a:t>
            </a:r>
            <a:r>
              <a:rPr lang="pl-PL" dirty="0">
                <a:latin typeface="Calibri" panose="020F0502020204030204" pitchFamily="34" charset="0"/>
              </a:rPr>
              <a:t>, finansowanie publiczne będzie podlegało zasadom </a:t>
            </a:r>
            <a:r>
              <a:rPr lang="pl-PL" dirty="0" smtClean="0">
                <a:latin typeface="Calibri" panose="020F0502020204030204" pitchFamily="34" charset="0"/>
              </a:rPr>
              <a:t>pomocy publicznej </a:t>
            </a:r>
            <a:r>
              <a:rPr lang="pl-PL" dirty="0">
                <a:latin typeface="Calibri" panose="020F0502020204030204" pitchFamily="34" charset="0"/>
              </a:rPr>
              <a:t>wyłącznie w zakresie, w jakim będzie obejmowało koszty związane </a:t>
            </a:r>
            <a:r>
              <a:rPr lang="pl-PL" dirty="0" smtClean="0">
                <a:latin typeface="Calibri" panose="020F0502020204030204" pitchFamily="34" charset="0"/>
              </a:rPr>
              <a:t>z działalnością </a:t>
            </a:r>
            <a:r>
              <a:rPr lang="pl-PL" dirty="0">
                <a:latin typeface="Calibri" panose="020F0502020204030204" pitchFamily="34" charset="0"/>
              </a:rPr>
              <a:t>gospodarczą. Jeżeli możliwe jest oddzielenie kosztów i </a:t>
            </a:r>
            <a:r>
              <a:rPr lang="pl-PL" dirty="0" smtClean="0">
                <a:latin typeface="Calibri" panose="020F0502020204030204" pitchFamily="34" charset="0"/>
              </a:rPr>
              <a:t>przychodów związanych z działalnością </a:t>
            </a:r>
            <a:r>
              <a:rPr lang="pl-PL" dirty="0">
                <a:latin typeface="Calibri" panose="020F0502020204030204" pitchFamily="34" charset="0"/>
              </a:rPr>
              <a:t>gospodarczą i niegospodarczą, zasady pomocy </a:t>
            </a:r>
            <a:r>
              <a:rPr lang="pl-PL" dirty="0" smtClean="0">
                <a:latin typeface="Calibri" panose="020F0502020204030204" pitchFamily="34" charset="0"/>
              </a:rPr>
              <a:t>publicznej mają </a:t>
            </a:r>
            <a:r>
              <a:rPr lang="pl-PL" dirty="0">
                <a:latin typeface="Calibri" panose="020F0502020204030204" pitchFamily="34" charset="0"/>
              </a:rPr>
              <a:t>zastosowanie wyłącznie w odniesieniu do przyznanego wsparcia ze </a:t>
            </a:r>
            <a:r>
              <a:rPr lang="pl-PL" dirty="0" smtClean="0">
                <a:latin typeface="Calibri" panose="020F0502020204030204" pitchFamily="34" charset="0"/>
              </a:rPr>
              <a:t>strony państwa </a:t>
            </a:r>
            <a:r>
              <a:rPr lang="pl-PL" dirty="0">
                <a:latin typeface="Calibri" panose="020F0502020204030204" pitchFamily="34" charset="0"/>
              </a:rPr>
              <a:t>w kwocie przewyższającej koszty prowadzenia </a:t>
            </a:r>
            <a:r>
              <a:rPr lang="pl-PL" dirty="0" smtClean="0">
                <a:latin typeface="Calibri" panose="020F0502020204030204" pitchFamily="34" charset="0"/>
              </a:rPr>
              <a:t>działalności niegospodarczej</a:t>
            </a:r>
            <a:r>
              <a:rPr lang="pl-PL" dirty="0">
                <a:latin typeface="Calibri" panose="020F0502020204030204" pitchFamily="34" charset="0"/>
              </a:rPr>
              <a:t>.</a:t>
            </a:r>
          </a:p>
        </p:txBody>
      </p:sp>
    </p:spTree>
    <p:extLst>
      <p:ext uri="{BB962C8B-B14F-4D97-AF65-F5344CB8AC3E}">
        <p14:creationId xmlns:p14="http://schemas.microsoft.com/office/powerpoint/2010/main" val="1645986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800" dirty="0" smtClean="0">
                <a:latin typeface="Calibri" panose="020F0502020204030204" pitchFamily="34" charset="0"/>
              </a:rPr>
              <a:t>Przesłanki pochodzenia ze źródeł państwowych, korzyści ekonomicznej oraz selektywności w przypadku dofinansowania z RPO WP 2014-2020 będą co do zasady spełnione.</a:t>
            </a:r>
          </a:p>
          <a:p>
            <a:pPr algn="just"/>
            <a:endParaRPr lang="pl-PL" sz="2800" dirty="0">
              <a:latin typeface="Calibri" panose="020F0502020204030204" pitchFamily="34" charset="0"/>
            </a:endParaRPr>
          </a:p>
          <a:p>
            <a:pPr algn="just"/>
            <a:r>
              <a:rPr lang="pl-PL" sz="2800" dirty="0" smtClean="0">
                <a:latin typeface="Calibri" panose="020F0502020204030204" pitchFamily="34" charset="0"/>
              </a:rPr>
              <a:t>Do wnikliwego przeanalizowania: przesłanka groźby zakłócenia konkurencji oraz wpływu na wymianę handlową między państwami członkowskimi UE. </a:t>
            </a:r>
            <a:endParaRPr lang="pl-PL" sz="28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49952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211015" y="934064"/>
            <a:ext cx="8825482" cy="580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sz="2000" kern="0" dirty="0" smtClean="0">
              <a:latin typeface="Calibri" panose="020F0502020204030204" pitchFamily="34" charset="0"/>
            </a:endParaRPr>
          </a:p>
          <a:p>
            <a:pPr algn="just">
              <a:lnSpc>
                <a:spcPct val="110000"/>
              </a:lnSpc>
            </a:pPr>
            <a:r>
              <a:rPr lang="pl-PL" sz="2200" kern="0" dirty="0" smtClean="0">
                <a:latin typeface="Calibri" panose="020F0502020204030204" pitchFamily="34" charset="0"/>
              </a:rPr>
              <a:t>Przesłanka zakłócenia lub groźby zakłócenia konkurencji i wpływu na wymianę handlową między państwami członkowskimi:</a:t>
            </a:r>
          </a:p>
          <a:p>
            <a:pPr algn="just">
              <a:lnSpc>
                <a:spcPct val="110000"/>
              </a:lnSpc>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kern="0" dirty="0" smtClean="0">
                <a:latin typeface="Calibri" panose="020F0502020204030204" pitchFamily="34" charset="0"/>
              </a:rPr>
              <a:t>Fakt, że kwota pomocy jest niewielka lub że przedsiębiorstwo będące beneficjentem jest małe, nie wykluczy sam w sobie zakłócenia konkurencji </a:t>
            </a:r>
            <a:br>
              <a:rPr lang="pl-PL" sz="2200" u="sng" kern="0" dirty="0" smtClean="0">
                <a:latin typeface="Calibri" panose="020F0502020204030204" pitchFamily="34" charset="0"/>
              </a:rPr>
            </a:br>
            <a:r>
              <a:rPr lang="pl-PL" sz="2200" u="sng" kern="0" dirty="0" smtClean="0">
                <a:latin typeface="Calibri" panose="020F0502020204030204" pitchFamily="34" charset="0"/>
              </a:rPr>
              <a:t>lub groźby zakłócenia konkurencji,</a:t>
            </a:r>
            <a:r>
              <a:rPr lang="pl-PL" sz="2200" kern="0" dirty="0" smtClean="0">
                <a:latin typeface="Calibri" panose="020F0502020204030204" pitchFamily="34" charset="0"/>
              </a:rPr>
              <a:t> pod warunkiem jednak, że prawdo-podobieństwo takiego zakłócenia nie jest jedynie hipotetyczne (</a:t>
            </a:r>
            <a:r>
              <a:rPr lang="pl-PL" sz="2200" i="1" kern="0" dirty="0" smtClean="0">
                <a:latin typeface="Calibri" panose="020F0502020204030204" pitchFamily="34" charset="0"/>
              </a:rPr>
              <a:t>wyrok TSUE </a:t>
            </a:r>
            <a:br>
              <a:rPr lang="pl-PL" sz="2200" i="1" kern="0" dirty="0" smtClean="0">
                <a:latin typeface="Calibri" panose="020F0502020204030204" pitchFamily="34" charset="0"/>
              </a:rPr>
            </a:br>
            <a:r>
              <a:rPr lang="pl-PL" sz="2200" i="1" kern="0" dirty="0" err="1" smtClean="0">
                <a:latin typeface="Calibri" panose="020F0502020204030204" pitchFamily="34" charset="0"/>
              </a:rPr>
              <a:t>ws</a:t>
            </a:r>
            <a:r>
              <a:rPr lang="pl-PL" sz="2200" i="1" kern="0" dirty="0" smtClean="0">
                <a:latin typeface="Calibri" panose="020F0502020204030204" pitchFamily="34" charset="0"/>
              </a:rPr>
              <a:t>. C-280/00</a:t>
            </a:r>
            <a:r>
              <a:rPr lang="pl-PL" sz="2200" kern="0" dirty="0" smtClean="0">
                <a:latin typeface="Calibri" panose="020F0502020204030204" pitchFamily="34" charset="0"/>
              </a:rPr>
              <a:t> </a:t>
            </a:r>
            <a:r>
              <a:rPr lang="pl-PL" sz="2200" i="1" kern="0" dirty="0" err="1" smtClean="0">
                <a:latin typeface="Calibri" panose="020F0502020204030204" pitchFamily="34" charset="0"/>
              </a:rPr>
              <a:t>Altmark</a:t>
            </a:r>
            <a:r>
              <a:rPr lang="pl-PL" sz="2200" i="1" kern="0" dirty="0" smtClean="0">
                <a:latin typeface="Calibri" panose="020F0502020204030204" pitchFamily="34" charset="0"/>
              </a:rPr>
              <a:t> Trans</a:t>
            </a:r>
            <a:r>
              <a:rPr lang="pl-PL" sz="2200" kern="0" dirty="0" smtClean="0">
                <a:latin typeface="Calibri" panose="020F0502020204030204" pitchFamily="34" charset="0"/>
              </a:rPr>
              <a:t>).</a:t>
            </a:r>
          </a:p>
        </p:txBody>
      </p:sp>
      <p:sp>
        <p:nvSpPr>
          <p:cNvPr id="5"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5985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rostokąt 4"/>
          <p:cNvSpPr/>
          <p:nvPr/>
        </p:nvSpPr>
        <p:spPr>
          <a:xfrm>
            <a:off x="188640" y="1124744"/>
            <a:ext cx="8847856" cy="3929666"/>
          </a:xfrm>
          <a:prstGeom prst="rect">
            <a:avLst/>
          </a:prstGeom>
        </p:spPr>
        <p:txBody>
          <a:bodyPr wrap="square">
            <a:spAutoFit/>
          </a:bodyPr>
          <a:lstStyle/>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Pomoc wywiera wpływ na wymianę handlową, jeżeli umacnia pozycję przedsiębiorstwa w stosunku do innych przedsiębiorstw konkurujących z nim. Co do wpływu na wymianę handlową, </a:t>
            </a:r>
            <a:r>
              <a:rPr lang="pl-PL" dirty="0" smtClean="0">
                <a:latin typeface="Calibri" panose="020F0502020204030204" pitchFamily="34" charset="0"/>
              </a:rPr>
              <a:t>to </a:t>
            </a:r>
            <a:r>
              <a:rPr lang="pl-PL" dirty="0">
                <a:latin typeface="Calibri" panose="020F0502020204030204" pitchFamily="34" charset="0"/>
              </a:rPr>
              <a:t>nie ma znaczenia, że dany beneficjent nie świadczy żadnych usług poza granicami Polski, a świadczy jedynie usługi </a:t>
            </a:r>
            <a:r>
              <a:rPr lang="pl-PL" dirty="0" smtClean="0">
                <a:latin typeface="Calibri" panose="020F0502020204030204" pitchFamily="34" charset="0"/>
              </a:rPr>
              <a:t>o </a:t>
            </a:r>
            <a:r>
              <a:rPr lang="pl-PL" dirty="0">
                <a:latin typeface="Calibri" panose="020F0502020204030204" pitchFamily="34" charset="0"/>
              </a:rPr>
              <a:t>charakterze lokalnym czy regionalnym</a:t>
            </a:r>
            <a:r>
              <a:rPr lang="pl-PL"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1100"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Jednakże wpływ środka pomocowego na wymianę handlową między państwami członkowskimi UE nie może być domniemywany lub tylko hipotetyczny. Musi zostać wykazane, </a:t>
            </a:r>
            <a:r>
              <a:rPr lang="pl-PL" dirty="0" smtClean="0">
                <a:latin typeface="Calibri" panose="020F0502020204030204" pitchFamily="34" charset="0"/>
              </a:rPr>
              <a:t>w </a:t>
            </a:r>
            <a:r>
              <a:rPr lang="pl-PL" dirty="0">
                <a:latin typeface="Calibri" panose="020F0502020204030204" pitchFamily="34" charset="0"/>
              </a:rPr>
              <a:t>oparciu o dające się przewidzieć skutki danego środka pomocowego, dlaczego zakłóca on lub grozi zakłóceniem konkurencji i może wpływać na wymianę handlową.</a:t>
            </a:r>
          </a:p>
        </p:txBody>
      </p:sp>
    </p:spTree>
    <p:extLst>
      <p:ext uri="{BB962C8B-B14F-4D97-AF65-F5344CB8AC3E}">
        <p14:creationId xmlns:p14="http://schemas.microsoft.com/office/powerpoint/2010/main" val="4016763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3" name="Symbol zastępczy zawartości 2"/>
          <p:cNvSpPr>
            <a:spLocks noGrp="1"/>
          </p:cNvSpPr>
          <p:nvPr>
            <p:ph idx="1"/>
          </p:nvPr>
        </p:nvSpPr>
        <p:spPr>
          <a:xfrm>
            <a:off x="107504" y="1124744"/>
            <a:ext cx="8856984" cy="5616624"/>
          </a:xfrm>
        </p:spPr>
        <p:txBody>
          <a:bodyPr/>
          <a:lstStyle/>
          <a:p>
            <a:pPr marL="0" indent="0" algn="just">
              <a:buNone/>
            </a:pPr>
            <a:r>
              <a:rPr lang="pl-PL" sz="2800" dirty="0">
                <a:latin typeface="Calibri" panose="020F0502020204030204" pitchFamily="34" charset="0"/>
              </a:rPr>
              <a:t>Pomoc publiczna </a:t>
            </a:r>
            <a:r>
              <a:rPr lang="pl-PL" sz="2800" dirty="0" smtClean="0">
                <a:latin typeface="Calibri" panose="020F0502020204030204" pitchFamily="34" charset="0"/>
              </a:rPr>
              <a:t>może </a:t>
            </a:r>
            <a:r>
              <a:rPr lang="pl-PL" sz="2800" dirty="0">
                <a:latin typeface="Calibri" panose="020F0502020204030204" pitchFamily="34" charset="0"/>
              </a:rPr>
              <a:t>nie wystąpić w przypadku publicznego finansowania szkół wyższych o lokalnym bądź regionalnym zasięgu działania, które mają niewielu studentów, nie oferują studiów w językach obcych i nie są położone w </a:t>
            </a:r>
            <a:r>
              <a:rPr lang="pl-PL" sz="2800" dirty="0" smtClean="0">
                <a:latin typeface="Calibri" panose="020F0502020204030204" pitchFamily="34" charset="0"/>
              </a:rPr>
              <a:t>regionie łatwo dostępnym dla cudzoziemców </a:t>
            </a:r>
            <a:r>
              <a:rPr lang="pl-PL" sz="2800" dirty="0">
                <a:latin typeface="Calibri" panose="020F0502020204030204" pitchFamily="34" charset="0"/>
              </a:rPr>
              <a:t>i w ten sposób nie są atrakcyjne dla studentów z innych państw członkowskich. W takiej sytuacji publiczne finansowanie szkół nie wywiera wpływu na wymianę handlową między państwami członkowskimi. </a:t>
            </a:r>
            <a:endParaRPr lang="pl-PL" sz="2800" dirty="0" smtClean="0">
              <a:latin typeface="Calibri" panose="020F0502020204030204" pitchFamily="34" charset="0"/>
            </a:endParaRPr>
          </a:p>
          <a:p>
            <a:pPr marL="0" indent="0" algn="just">
              <a:buNone/>
            </a:pPr>
            <a:endParaRPr lang="pl-PL" sz="2800" dirty="0" smtClean="0">
              <a:latin typeface="Calibri" panose="020F0502020204030204" pitchFamily="34" charset="0"/>
            </a:endParaRPr>
          </a:p>
          <a:p>
            <a:pPr marL="0" indent="0" algn="just">
              <a:buNone/>
            </a:pPr>
            <a:r>
              <a:rPr lang="pl-PL" sz="2800" i="1" dirty="0" smtClean="0">
                <a:latin typeface="Calibri" panose="020F0502020204030204" pitchFamily="34" charset="0"/>
              </a:rPr>
              <a:t>Por</a:t>
            </a:r>
            <a:r>
              <a:rPr lang="pl-PL" sz="2800" i="1" dirty="0">
                <a:latin typeface="Calibri" panose="020F0502020204030204" pitchFamily="34" charset="0"/>
              </a:rPr>
              <a:t>. decyzja </a:t>
            </a:r>
            <a:r>
              <a:rPr lang="pl-PL" sz="2800" i="1" dirty="0" smtClean="0">
                <a:latin typeface="Calibri" panose="020F0502020204030204" pitchFamily="34" charset="0"/>
              </a:rPr>
              <a:t>Komisji Europejskiej </a:t>
            </a:r>
            <a:r>
              <a:rPr lang="pl-PL" sz="2800" i="1" dirty="0">
                <a:latin typeface="Calibri" panose="020F0502020204030204" pitchFamily="34" charset="0"/>
              </a:rPr>
              <a:t>z 8 listopada 2006 r. w sprawie NN 54/2006 </a:t>
            </a:r>
            <a:r>
              <a:rPr lang="pl-PL" sz="2800" i="1" dirty="0" err="1">
                <a:latin typeface="Calibri" panose="020F0502020204030204" pitchFamily="34" charset="0"/>
              </a:rPr>
              <a:t>Prerov</a:t>
            </a:r>
            <a:r>
              <a:rPr lang="pl-PL" sz="2800" i="1" dirty="0">
                <a:latin typeface="Calibri" panose="020F0502020204030204" pitchFamily="34" charset="0"/>
              </a:rPr>
              <a:t> Logistics College.</a:t>
            </a:r>
          </a:p>
          <a:p>
            <a:pPr marL="0" indent="0">
              <a:buNone/>
            </a:pPr>
            <a:endParaRPr lang="pl-PL" dirty="0"/>
          </a:p>
        </p:txBody>
      </p:sp>
    </p:spTree>
    <p:extLst>
      <p:ext uri="{BB962C8B-B14F-4D97-AF65-F5344CB8AC3E}">
        <p14:creationId xmlns:p14="http://schemas.microsoft.com/office/powerpoint/2010/main" val="1723652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600" u="sng" dirty="0" smtClean="0">
              <a:latin typeface="Calibri" panose="020F0502020204030204" pitchFamily="34" charset="0"/>
            </a:endParaRPr>
          </a:p>
          <a:p>
            <a:pPr marL="0" indent="0" algn="ctr">
              <a:buNone/>
              <a:defRPr/>
            </a:pPr>
            <a:r>
              <a:rPr lang="pl-PL" sz="1600" u="sng" dirty="0" smtClean="0">
                <a:latin typeface="Calibri" panose="020F0502020204030204" pitchFamily="34" charset="0"/>
              </a:rPr>
              <a:t>Art. 107. ust. 3 lit. c Traktatu o funkcjonowaniu Unii Europejskiej:</a:t>
            </a:r>
          </a:p>
          <a:p>
            <a:pPr marL="0" indent="0" algn="just">
              <a:buNone/>
              <a:defRPr/>
            </a:pPr>
            <a:r>
              <a:rPr lang="pl-PL" sz="1600" i="1" dirty="0" smtClean="0">
                <a:latin typeface="Calibri" panose="020F0502020204030204" pitchFamily="34" charset="0"/>
              </a:rPr>
              <a:t>„Za </a:t>
            </a:r>
            <a:r>
              <a:rPr lang="pl-PL" sz="1600" i="1" dirty="0">
                <a:latin typeface="Calibri" panose="020F0502020204030204" pitchFamily="34" charset="0"/>
              </a:rPr>
              <a:t>zgodną z rynkiem wewnętrznym może zostać uznana</a:t>
            </a:r>
            <a:r>
              <a:rPr lang="pl-PL" sz="1600" i="1" dirty="0" smtClean="0">
                <a:latin typeface="Calibri" panose="020F0502020204030204" pitchFamily="34" charset="0"/>
              </a:rPr>
              <a:t>:</a:t>
            </a:r>
          </a:p>
          <a:p>
            <a:pPr marL="0" indent="0" algn="just">
              <a:buNone/>
              <a:defRPr/>
            </a:pPr>
            <a:r>
              <a:rPr lang="pl-PL" sz="1600" i="1" dirty="0" smtClean="0">
                <a:latin typeface="Calibri" panose="020F0502020204030204" pitchFamily="34" charset="0"/>
              </a:rPr>
              <a:t>a) pomoc </a:t>
            </a:r>
            <a:r>
              <a:rPr lang="pl-PL" sz="1600" i="1" dirty="0">
                <a:latin typeface="Calibri" panose="020F0502020204030204" pitchFamily="34" charset="0"/>
              </a:rPr>
              <a:t>przeznaczona na sprzyjanie rozwojowi gospodarczemu regionów, w których poziom życia jest nienormalnie niski lub regionów, w których istnieje poważny stan niedostatecznego zatrudnienia, jak również regionów, o których mowa w artykule 349, z uwzględnieniem ich sytuacji strukturalnej, gospodarczej i społecznej</a:t>
            </a:r>
            <a:r>
              <a:rPr lang="pl-PL" sz="1600" i="1" dirty="0" smtClean="0">
                <a:latin typeface="Calibri" panose="020F0502020204030204" pitchFamily="34" charset="0"/>
              </a:rPr>
              <a:t>;</a:t>
            </a:r>
          </a:p>
          <a:p>
            <a:pPr marL="0" indent="0" algn="just">
              <a:buNone/>
              <a:defRPr/>
            </a:pPr>
            <a:r>
              <a:rPr lang="pl-PL" sz="1600" i="1" dirty="0" smtClean="0">
                <a:latin typeface="Calibri" panose="020F0502020204030204" pitchFamily="34" charset="0"/>
              </a:rPr>
              <a:t>(…)</a:t>
            </a:r>
          </a:p>
          <a:p>
            <a:pPr marL="0" indent="0" algn="just">
              <a:buNone/>
              <a:defRPr/>
            </a:pPr>
            <a:r>
              <a:rPr lang="pl-PL" sz="1600" i="1" dirty="0" smtClean="0">
                <a:latin typeface="Calibri" panose="020F0502020204030204" pitchFamily="34" charset="0"/>
              </a:rPr>
              <a:t>c) </a:t>
            </a:r>
            <a:r>
              <a:rPr lang="pl-PL" sz="16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600" i="1" dirty="0" smtClean="0">
                <a:latin typeface="Calibri" panose="020F0502020204030204" pitchFamily="34" charset="0"/>
              </a:rPr>
              <a:t>interesem”.</a:t>
            </a:r>
            <a:endParaRPr lang="pl-PL" sz="1600" i="1" dirty="0">
              <a:latin typeface="Calibri" panose="020F0502020204030204" pitchFamily="34" charset="0"/>
            </a:endParaRPr>
          </a:p>
          <a:p>
            <a:pPr marL="0" indent="0" algn="just">
              <a:buNone/>
              <a:defRPr/>
            </a:pPr>
            <a:endParaRPr lang="pl-PL" sz="1600" dirty="0">
              <a:latin typeface="Calibri" panose="020F0502020204030204" pitchFamily="34" charset="0"/>
            </a:endParaRPr>
          </a:p>
          <a:p>
            <a:pPr marL="0" indent="0" algn="ctr">
              <a:buNone/>
              <a:defRPr/>
            </a:pPr>
            <a:r>
              <a:rPr lang="pl-PL" sz="1600" u="sng" dirty="0" smtClean="0">
                <a:latin typeface="Calibri" panose="020F0502020204030204" pitchFamily="34" charset="0"/>
              </a:rPr>
              <a:t>Pomoc podlegająca </a:t>
            </a:r>
            <a:r>
              <a:rPr lang="pl-PL" sz="1600" u="sng" dirty="0" err="1" smtClean="0">
                <a:latin typeface="Calibri" panose="020F0502020204030204" pitchFamily="34" charset="0"/>
              </a:rPr>
              <a:t>wyłączeniom</a:t>
            </a:r>
            <a:r>
              <a:rPr lang="pl-PL" sz="1600" u="sng" dirty="0" smtClean="0">
                <a:latin typeface="Calibri" panose="020F0502020204030204" pitchFamily="34" charset="0"/>
              </a:rPr>
              <a:t> blokowym:</a:t>
            </a:r>
          </a:p>
          <a:p>
            <a:pPr algn="just">
              <a:defRPr/>
            </a:pPr>
            <a:endParaRPr lang="pl-PL" sz="1600" dirty="0">
              <a:latin typeface="Calibri" panose="020F0502020204030204" pitchFamily="34" charset="0"/>
            </a:endParaRPr>
          </a:p>
          <a:p>
            <a:pPr algn="just">
              <a:defRPr/>
            </a:pPr>
            <a:r>
              <a:rPr lang="pl-PL" sz="1600" dirty="0" smtClean="0">
                <a:latin typeface="Calibri" panose="020F0502020204030204" pitchFamily="34" charset="0"/>
              </a:rPr>
              <a:t>Rozporządzenie </a:t>
            </a:r>
            <a:r>
              <a:rPr lang="pl-PL" sz="16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600" dirty="0" smtClean="0">
                <a:latin typeface="Calibri" panose="020F0502020204030204" pitchFamily="34" charset="0"/>
              </a:rPr>
              <a:t>) – tzw. </a:t>
            </a:r>
            <a:r>
              <a:rPr lang="pl-PL" sz="1600" b="1" dirty="0" smtClean="0">
                <a:latin typeface="Calibri" panose="020F0502020204030204" pitchFamily="34" charset="0"/>
              </a:rPr>
              <a:t>GBER</a:t>
            </a:r>
            <a:r>
              <a:rPr lang="pl-PL" sz="1600" dirty="0" smtClean="0">
                <a:latin typeface="Calibri" panose="020F0502020204030204" pitchFamily="34" charset="0"/>
              </a:rPr>
              <a:t> (General Block </a:t>
            </a:r>
            <a:r>
              <a:rPr lang="pl-PL" sz="1600" dirty="0" err="1" smtClean="0">
                <a:latin typeface="Calibri" panose="020F0502020204030204" pitchFamily="34" charset="0"/>
              </a:rPr>
              <a:t>Exemption</a:t>
            </a:r>
            <a:r>
              <a:rPr lang="pl-PL" sz="1600" dirty="0" smtClean="0">
                <a:latin typeface="Calibri" panose="020F0502020204030204" pitchFamily="34" charset="0"/>
              </a:rPr>
              <a:t> </a:t>
            </a:r>
            <a:r>
              <a:rPr lang="pl-PL" sz="1600" dirty="0" err="1" smtClean="0">
                <a:latin typeface="Calibri" panose="020F0502020204030204" pitchFamily="34" charset="0"/>
              </a:rPr>
              <a:t>Regulation</a:t>
            </a:r>
            <a:r>
              <a:rPr lang="pl-PL" sz="1600" dirty="0" smtClean="0">
                <a:latin typeface="Calibri" panose="020F0502020204030204" pitchFamily="34" charset="0"/>
              </a:rPr>
              <a:t> – ogólne rozporządzenie </a:t>
            </a:r>
            <a:r>
              <a:rPr lang="pl-PL" sz="1600" dirty="0" err="1" smtClean="0">
                <a:latin typeface="Calibri" panose="020F0502020204030204" pitchFamily="34" charset="0"/>
              </a:rPr>
              <a:t>ws</a:t>
            </a:r>
            <a:r>
              <a:rPr lang="pl-PL" sz="1600" dirty="0" smtClean="0">
                <a:latin typeface="Calibri" panose="020F0502020204030204" pitchFamily="34" charset="0"/>
              </a:rPr>
              <a:t>. </a:t>
            </a:r>
            <a:r>
              <a:rPr lang="pl-PL" sz="1600" dirty="0" err="1" smtClean="0">
                <a:latin typeface="Calibri" panose="020F0502020204030204" pitchFamily="34" charset="0"/>
              </a:rPr>
              <a:t>wyłączeń</a:t>
            </a:r>
            <a:r>
              <a:rPr lang="pl-PL" sz="1600" dirty="0" smtClean="0">
                <a:latin typeface="Calibri" panose="020F0502020204030204" pitchFamily="34" charset="0"/>
              </a:rPr>
              <a:t> blokowych). </a:t>
            </a:r>
            <a:endParaRPr lang="pl-PL" sz="1600" dirty="0">
              <a:latin typeface="Calibri" panose="020F0502020204030204" pitchFamily="34" charset="0"/>
            </a:endParaRPr>
          </a:p>
          <a:p>
            <a:pPr algn="just">
              <a:defRPr/>
            </a:pPr>
            <a:endParaRPr lang="pl-PL" sz="1600" dirty="0">
              <a:latin typeface="Calibri" panose="020F0502020204030204" pitchFamily="34" charset="0"/>
            </a:endParaRPr>
          </a:p>
          <a:p>
            <a:pPr algn="just">
              <a:defRPr/>
            </a:pPr>
            <a:endParaRPr lang="pl-PL" sz="1600" dirty="0">
              <a:latin typeface="Calibri" panose="020F0502020204030204" pitchFamily="34" charset="0"/>
            </a:endParaRPr>
          </a:p>
          <a:p>
            <a:pPr algn="just">
              <a:defRPr/>
            </a:pPr>
            <a:r>
              <a:rPr lang="pl-PL" sz="1600" dirty="0">
                <a:latin typeface="Calibri" panose="020F0502020204030204" pitchFamily="34" charset="0"/>
              </a:rPr>
              <a:t>Rozporządzenie 651/2014 a krajowe programy pomocowe w formie rozporządzeń ministra właściwego ds. rozwoju </a:t>
            </a:r>
            <a:r>
              <a:rPr lang="pl-PL" sz="1600" dirty="0" smtClean="0">
                <a:latin typeface="Calibri" panose="020F0502020204030204" pitchFamily="34" charset="0"/>
              </a:rPr>
              <a:t>regionalnego.</a:t>
            </a:r>
            <a:endParaRPr lang="pl-PL" sz="16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251520" y="1124744"/>
            <a:ext cx="8784976" cy="3693319"/>
          </a:xfrm>
          <a:prstGeom prst="rect">
            <a:avLst/>
          </a:prstGeom>
          <a:noFill/>
        </p:spPr>
        <p:txBody>
          <a:bodyPr wrap="square" rtlCol="0">
            <a:spAutoFit/>
          </a:bodyPr>
          <a:lstStyle/>
          <a:p>
            <a:r>
              <a:rPr lang="pl-PL" b="1" dirty="0" smtClean="0">
                <a:latin typeface="Calibri" panose="020F0502020204030204" pitchFamily="34" charset="0"/>
              </a:rPr>
              <a:t>Przeznaczenia pomocy publicznej, przewidziane dla Działania 4.1. RPO WP 2014-2020:</a:t>
            </a:r>
          </a:p>
          <a:p>
            <a:endParaRPr lang="pl-PL" b="1" dirty="0" smtClean="0">
              <a:latin typeface="Calibri" panose="020F0502020204030204" pitchFamily="34" charset="0"/>
            </a:endParaRPr>
          </a:p>
          <a:p>
            <a:endParaRPr lang="pl-PL" b="1" dirty="0" smtClean="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Regionalna pomoc inwestycyjna – art. 14 GBER.</a:t>
            </a:r>
          </a:p>
          <a:p>
            <a:pPr marL="285750" indent="-285750" algn="just">
              <a:buFont typeface="Arial" panose="020B0604020202020204" pitchFamily="34" charset="0"/>
              <a:buChar char="•"/>
            </a:pPr>
            <a:endParaRPr lang="pl-PL" dirty="0">
              <a:latin typeface="Calibri" panose="020F0502020204030204" pitchFamily="34" charset="0"/>
            </a:endParaRPr>
          </a:p>
          <a:p>
            <a:pPr algn="just"/>
            <a:r>
              <a:rPr lang="pl-PL" dirty="0" smtClean="0">
                <a:latin typeface="Calibri" panose="020F0502020204030204" pitchFamily="34" charset="0"/>
              </a:rPr>
              <a:t>Polski program pomocowy: rozporządzenie </a:t>
            </a:r>
            <a:r>
              <a:rPr lang="pl-PL" dirty="0">
                <a:latin typeface="Calibri" panose="020F0502020204030204" pitchFamily="34" charset="0"/>
              </a:rPr>
              <a:t>Ministra Infrastruktury i Rozwoju z dnia </a:t>
            </a:r>
            <a:r>
              <a:rPr lang="pl-PL" dirty="0" smtClean="0">
                <a:latin typeface="Calibri" panose="020F0502020204030204" pitchFamily="34" charset="0"/>
              </a:rPr>
              <a:t>3 </a:t>
            </a:r>
            <a:r>
              <a:rPr lang="pl-PL" dirty="0">
                <a:latin typeface="Calibri" panose="020F0502020204030204" pitchFamily="34" charset="0"/>
              </a:rPr>
              <a:t>sierpnia 2015 r. w sprawie udzielania </a:t>
            </a:r>
            <a:r>
              <a:rPr lang="pl-PL" dirty="0" smtClean="0">
                <a:latin typeface="Calibri" panose="020F0502020204030204" pitchFamily="34" charset="0"/>
              </a:rPr>
              <a:t>regionalnej pomocy </a:t>
            </a:r>
            <a:r>
              <a:rPr lang="pl-PL" dirty="0">
                <a:latin typeface="Calibri" panose="020F0502020204030204" pitchFamily="34" charset="0"/>
              </a:rPr>
              <a:t>inwestycyjnej </a:t>
            </a:r>
            <a:r>
              <a:rPr lang="pl-PL" dirty="0" smtClean="0">
                <a:latin typeface="Calibri" panose="020F0502020204030204" pitchFamily="34" charset="0"/>
              </a:rPr>
              <a:t>w </a:t>
            </a:r>
            <a:r>
              <a:rPr lang="pl-PL" dirty="0">
                <a:latin typeface="Calibri" panose="020F0502020204030204" pitchFamily="34" charset="0"/>
              </a:rPr>
              <a:t>ramach regionalnych programów operacyjnych na lata </a:t>
            </a:r>
            <a:r>
              <a:rPr lang="pl-PL" dirty="0" smtClean="0">
                <a:latin typeface="Calibri" panose="020F0502020204030204" pitchFamily="34" charset="0"/>
              </a:rPr>
              <a:t>2014-2020 (Dz. U. poz. 1416).</a:t>
            </a:r>
          </a:p>
          <a:p>
            <a:pPr algn="just"/>
            <a:endParaRPr lang="pl-PL" dirty="0" smtClean="0">
              <a:latin typeface="Calibri" panose="020F0502020204030204" pitchFamily="34" charset="0"/>
            </a:endParaRPr>
          </a:p>
          <a:p>
            <a:pPr algn="just"/>
            <a:r>
              <a:rPr lang="pl-PL" dirty="0" smtClean="0">
                <a:latin typeface="Calibri" panose="020F0502020204030204" pitchFamily="34" charset="0"/>
              </a:rPr>
              <a:t>Numer referencyjny programu pomocowego: SA.43247.</a:t>
            </a: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75330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24744"/>
            <a:ext cx="8784976" cy="5112568"/>
          </a:xfrm>
        </p:spPr>
        <p:txBody>
          <a:bodyPr/>
          <a:lstStyle/>
          <a:p>
            <a:pPr marL="0" indent="0" algn="ctr">
              <a:buNone/>
            </a:pPr>
            <a:r>
              <a:rPr lang="pl-PL" sz="1700" b="1" dirty="0">
                <a:latin typeface="Calibri" panose="020F0502020204030204" pitchFamily="34" charset="0"/>
              </a:rPr>
              <a:t>REGIONALNA POMOC INWESTYCYJNA – </a:t>
            </a:r>
            <a:r>
              <a:rPr lang="pl-PL" sz="1700" dirty="0">
                <a:latin typeface="Calibri" panose="020F0502020204030204" pitchFamily="34" charset="0"/>
              </a:rPr>
              <a:t>art. 14 </a:t>
            </a:r>
            <a:r>
              <a:rPr lang="pl-PL" sz="1700" dirty="0" smtClean="0">
                <a:latin typeface="Calibri" panose="020F0502020204030204" pitchFamily="34" charset="0"/>
              </a:rPr>
              <a:t>GBER</a:t>
            </a:r>
          </a:p>
          <a:p>
            <a:pPr marL="0" indent="0" algn="ctr">
              <a:buNone/>
            </a:pPr>
            <a:endParaRPr lang="pl-PL" sz="1700" dirty="0">
              <a:latin typeface="Calibri" panose="020F0502020204030204" pitchFamily="34" charset="0"/>
            </a:endParaRPr>
          </a:p>
          <a:p>
            <a:pPr marL="285750" indent="-285750" algn="just"/>
            <a:r>
              <a:rPr lang="pl-PL" sz="1700" dirty="0">
                <a:latin typeface="Calibri" panose="020F0502020204030204" pitchFamily="34" charset="0"/>
              </a:rPr>
              <a:t>Nowe, istotne wyłączenia:</a:t>
            </a:r>
          </a:p>
          <a:p>
            <a:pPr lvl="1" algn="just">
              <a:buFont typeface="Wingdings" panose="05000000000000000000" pitchFamily="2" charset="2"/>
              <a:buChar char="v"/>
            </a:pPr>
            <a:r>
              <a:rPr lang="pl-PL" sz="1700" dirty="0">
                <a:latin typeface="Calibri" panose="020F0502020204030204" pitchFamily="34" charset="0"/>
              </a:rPr>
              <a:t>sektor transportu i związana z nim infrastruktura, </a:t>
            </a:r>
          </a:p>
          <a:p>
            <a:pPr lvl="1" algn="just">
              <a:buFont typeface="Wingdings" panose="05000000000000000000" pitchFamily="2" charset="2"/>
              <a:buChar char="v"/>
            </a:pPr>
            <a:r>
              <a:rPr lang="pl-PL" sz="1700" dirty="0">
                <a:latin typeface="Calibri" panose="020F0502020204030204" pitchFamily="34" charset="0"/>
              </a:rPr>
              <a:t>sektor wytwarzania energii, jej dystrybucji i infrastruktury</a:t>
            </a:r>
            <a:r>
              <a:rPr lang="pl-PL" sz="1700" dirty="0" smtClean="0">
                <a:latin typeface="Calibri" panose="020F0502020204030204" pitchFamily="34" charset="0"/>
              </a:rPr>
              <a:t>.</a:t>
            </a:r>
          </a:p>
          <a:p>
            <a:pPr lvl="1" algn="just">
              <a:buFont typeface="Wingdings" panose="05000000000000000000" pitchFamily="2" charset="2"/>
              <a:buChar char="v"/>
            </a:pPr>
            <a:endParaRPr lang="pl-PL" sz="1700" dirty="0">
              <a:latin typeface="Calibri" panose="020F0502020204030204" pitchFamily="34" charset="0"/>
            </a:endParaRPr>
          </a:p>
          <a:p>
            <a:pPr marL="285750" indent="-285750" algn="just"/>
            <a:r>
              <a:rPr lang="pl-PL" sz="1700" dirty="0">
                <a:latin typeface="Calibri" panose="020F0502020204030204" pitchFamily="34" charset="0"/>
              </a:rPr>
              <a:t>Pomoc przyznaje się w obszarach objętych pomocą.</a:t>
            </a:r>
          </a:p>
          <a:p>
            <a:pPr algn="just"/>
            <a:r>
              <a:rPr lang="pl-PL" sz="1700" u="sng" dirty="0">
                <a:latin typeface="Calibri" panose="020F0502020204030204" pitchFamily="34" charset="0"/>
              </a:rPr>
              <a:t>Mapa pomocy regionalnej:</a:t>
            </a:r>
            <a:r>
              <a:rPr lang="pl-PL" sz="1700" dirty="0">
                <a:latin typeface="Calibri" panose="020F0502020204030204" pitchFamily="34" charset="0"/>
              </a:rPr>
              <a:t> rozporządzenie Rady Ministrów z dnia 30 czerwca 2014 r. w sprawie ustanowienia mapy pomocy regionalnej na lata 2014-2020 (Dz. U. poz. 878</a:t>
            </a:r>
            <a:r>
              <a:rPr lang="pl-PL" sz="1700" dirty="0" smtClean="0">
                <a:latin typeface="Calibri" panose="020F0502020204030204" pitchFamily="34" charset="0"/>
              </a:rPr>
              <a:t>).</a:t>
            </a:r>
          </a:p>
          <a:p>
            <a:pPr algn="just"/>
            <a:endParaRPr lang="pl-PL" sz="1700" dirty="0">
              <a:latin typeface="Calibri" panose="020F0502020204030204" pitchFamily="34" charset="0"/>
            </a:endParaRPr>
          </a:p>
          <a:p>
            <a:pPr algn="just"/>
            <a:r>
              <a:rPr lang="pl-PL" sz="1700" u="sng" dirty="0">
                <a:latin typeface="Calibri" panose="020F0502020204030204" pitchFamily="34" charset="0"/>
              </a:rPr>
              <a:t>Podstawowa intensywność RPI dla woj. pomorskiego: 35%. </a:t>
            </a:r>
          </a:p>
          <a:p>
            <a:pPr algn="just"/>
            <a:r>
              <a:rPr lang="pl-PL" sz="1700" dirty="0">
                <a:latin typeface="Calibri" panose="020F0502020204030204" pitchFamily="34" charset="0"/>
              </a:rPr>
              <a:t>Możliwość zwiększenia o 20 pkt proc dla małych przedsiębiorców i o 10 pkt proc. dla średnich przedsiębiorców – z wyłączeniem nowych inwestycji o kosztach kwalifikowanych przekraczających 50 mln euro.</a:t>
            </a:r>
          </a:p>
          <a:p>
            <a:pPr algn="just"/>
            <a:endParaRPr lang="pl-PL" sz="1700" dirty="0">
              <a:latin typeface="Calibri" panose="020F0502020204030204" pitchFamily="34" charset="0"/>
            </a:endParaRPr>
          </a:p>
          <a:p>
            <a:pPr algn="just"/>
            <a:r>
              <a:rPr lang="pl-PL" sz="1700" dirty="0">
                <a:latin typeface="Calibri" panose="020F0502020204030204" pitchFamily="34" charset="0"/>
              </a:rPr>
              <a:t>Inna intensywność dla dużych projektów inwestycyjnych.</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200306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7" name="Prostokąt 6"/>
          <p:cNvSpPr/>
          <p:nvPr/>
        </p:nvSpPr>
        <p:spPr>
          <a:xfrm>
            <a:off x="35496" y="1052736"/>
            <a:ext cx="9108504" cy="3416320"/>
          </a:xfrm>
          <a:prstGeom prst="rect">
            <a:avLst/>
          </a:prstGeom>
        </p:spPr>
        <p:txBody>
          <a:bodyPr wrap="square">
            <a:spAutoFit/>
          </a:bodyPr>
          <a:lstStyle/>
          <a:p>
            <a:pPr marL="0" indent="0" algn="just">
              <a:buNone/>
            </a:pPr>
            <a:r>
              <a:rPr lang="pl-PL" dirty="0" smtClean="0">
                <a:latin typeface="Calibri" panose="020F0502020204030204" pitchFamily="34" charset="0"/>
              </a:rPr>
              <a:t>RPI jest przyznawana na </a:t>
            </a:r>
            <a:r>
              <a:rPr lang="pl-PL" u="sng" dirty="0" smtClean="0">
                <a:latin typeface="Calibri" panose="020F0502020204030204" pitchFamily="34" charset="0"/>
              </a:rPr>
              <a:t>inwestycje początkowe</a:t>
            </a:r>
            <a:r>
              <a:rPr lang="pl-PL" dirty="0" smtClean="0">
                <a:latin typeface="Calibri" panose="020F0502020204030204" pitchFamily="34" charset="0"/>
              </a:rPr>
              <a:t>, tj. </a:t>
            </a:r>
            <a:r>
              <a:rPr lang="pl-PL" dirty="0">
                <a:latin typeface="Calibri" panose="020F0502020204030204" pitchFamily="34" charset="0"/>
              </a:rPr>
              <a:t>(definicja właściwa dla województwa pomorskiego, niezależnie od wielkości przedsiębiorstwa</a:t>
            </a:r>
            <a:r>
              <a:rPr lang="pl-PL" dirty="0" smtClean="0">
                <a:latin typeface="Calibri" panose="020F0502020204030204" pitchFamily="34" charset="0"/>
              </a:rPr>
              <a:t>):</a:t>
            </a:r>
          </a:p>
          <a:p>
            <a:pPr marL="0" indent="0" algn="just">
              <a:buNone/>
            </a:pPr>
            <a:endParaRPr lang="pl-PL" dirty="0">
              <a:latin typeface="Calibri" panose="020F0502020204030204" pitchFamily="34" charset="0"/>
            </a:endParaRPr>
          </a:p>
          <a:p>
            <a:pPr marL="571500" lvl="0" indent="-571500" algn="just">
              <a:buFont typeface="Arial" panose="020B0604020202020204" pitchFamily="34" charset="0"/>
              <a:buChar char="•"/>
            </a:pPr>
            <a:r>
              <a:rPr lang="pl-PL" dirty="0">
                <a:latin typeface="Calibri" panose="020F0502020204030204" pitchFamily="34" charset="0"/>
              </a:rPr>
              <a:t>inwestycje w rzeczowe aktywa trwałe lub wartości niematerialne i prawne związane z założeniem nowego zakładu, zwiększeniem zdolności produkcyjnej istniejącego zakładu, dywersyfikacją produkcji zakładu poprzez wprowadzenie produktów uprzednio nieprodukowanych w zakładzie lub zasadniczą zmianą dotyczącą procesu produkcyjnego istniejącego zakładu; </a:t>
            </a:r>
            <a:r>
              <a:rPr lang="pl-PL" dirty="0" smtClean="0">
                <a:latin typeface="Calibri" panose="020F0502020204030204" pitchFamily="34" charset="0"/>
              </a:rPr>
              <a:t>lub</a:t>
            </a:r>
          </a:p>
          <a:p>
            <a:pPr marL="571500" lvl="0" indent="-571500" algn="just">
              <a:buFont typeface="Arial" panose="020B0604020202020204" pitchFamily="34" charset="0"/>
              <a:buChar char="•"/>
            </a:pPr>
            <a:endParaRPr lang="pl-PL" dirty="0">
              <a:latin typeface="Calibri" panose="020F0502020204030204" pitchFamily="34" charset="0"/>
            </a:endParaRPr>
          </a:p>
          <a:p>
            <a:pPr marL="571500" indent="-571500" algn="just">
              <a:buFont typeface="Arial" panose="020B0604020202020204" pitchFamily="34" charset="0"/>
              <a:buChar char="•"/>
            </a:pPr>
            <a:r>
              <a:rPr lang="pl-PL" dirty="0">
                <a:latin typeface="Calibri" panose="020F0502020204030204" pitchFamily="34" charset="0"/>
              </a:rPr>
              <a:t>nabycie aktywów należących do zakładu, który został zamknięty lub zostałby zamknięty, gdyby zakup nie nastąpił, przy czym aktywa nabywane są przez inwestora niezwiązanego ze sprzedawcą i wyklucza się samo nabycie akcji lub udziałów przedsiębiorstwa.</a:t>
            </a:r>
          </a:p>
        </p:txBody>
      </p:sp>
    </p:spTree>
    <p:extLst>
      <p:ext uri="{BB962C8B-B14F-4D97-AF65-F5344CB8AC3E}">
        <p14:creationId xmlns:p14="http://schemas.microsoft.com/office/powerpoint/2010/main" val="2974207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794" y="1052736"/>
            <a:ext cx="9129206" cy="5805264"/>
          </a:xfrm>
        </p:spPr>
        <p:txBody>
          <a:bodyPr/>
          <a:lstStyle/>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Koszty kwalifikowalne:</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koszty inwestycji w rzeczowe aktywa trwałe oraz wartości niematerialne i prawne;</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szacunkowe koszty płacy wynikające z utworzenia miejsc pracy w następstwie inwestycji początkowej, obliczone za okres dwóch lat; lub</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połączenie kosztów wchodzących w zakres lit. a) i b) nieprzekraczające kwoty a) lub b), w zależności od tego, która z tych kwot jest wyższa.</a:t>
            </a:r>
          </a:p>
          <a:p>
            <a:pPr marL="0" lvl="0" indent="0" algn="just" eaLnBrk="1" fontAlgn="auto" hangingPunct="1">
              <a:lnSpc>
                <a:spcPct val="90000"/>
              </a:lnSpc>
              <a:spcBef>
                <a:spcPct val="0"/>
              </a:spcBef>
              <a:spcAft>
                <a:spcPts val="0"/>
              </a:spcAft>
              <a:buNone/>
            </a:pPr>
            <a:endParaRPr lang="pl-PL" sz="16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Wartości niematerialne i prawne kwalifikują się do obliczania kosztów inwestycyjnych, jeżeli spełniają następujące warunki: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należy z nich korzystać wyłącznie w zakładzie otrzymującym pomoc;</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muszą podlegać amortyzacji;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należy je nabyć na warunkach rynkowych od osób trzecich niepowiązanych z nabywcą; oraz</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d)   muszą być włączone do aktywów przedsiębiorstwa otrzymującego pomoc i muszą pozostać związane z projektem, na który przyznano pomoc, przez co najmniej pięć lat lub trzy lata w przypadku MŚP.</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W przypadku dużych przedsiębiorstw koszty wartości niematerialnych i prawnych są kwalifikowalne jedynie do wysokości 50% całkowitych kwalifikowalnych kosztów inwestycji początkowej.</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Jeżeli koszty kwalifikowalne oblicza się w odniesieniu do szacunkowych kosztów płacy, muszą być spełnione następujące warunki: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projekt inwestycyjny prowadzi do wzrostu netto liczby pracowników w danym zakładzie w porównaniu ze średnią z poprzednich 12 miesięcy, co oznacza, że od liczby miejsc pracy utworzonych w tym okresie należy odjąć każde zlikwidowane miejsce pracy;</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każde stanowisko zostaje obsadzone w ciągu trzech lat od zakończenia prac; oraz</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każde miejsce pracy utworzone dzięki inwestycji jest utrzymane na danym obszarze przez okres co najmniej pięciu lat od dnia pierwszego obsadzenia stanowiska lub trzech lat w przypadku MŚP.</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304701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Minimalny </a:t>
            </a:r>
            <a:r>
              <a:rPr lang="pl-PL" sz="2100" u="sng" kern="1200" dirty="0">
                <a:solidFill>
                  <a:prstClr val="black"/>
                </a:solidFill>
                <a:latin typeface="Calibri" panose="020F0502020204030204" pitchFamily="34" charset="0"/>
                <a:ea typeface="DejaVu Sans"/>
                <a:cs typeface="DejaVu Sans"/>
              </a:rPr>
              <a:t>wkład finansowy</a:t>
            </a:r>
            <a:r>
              <a:rPr lang="pl-PL" sz="2100" kern="1200" dirty="0">
                <a:solidFill>
                  <a:prstClr val="black"/>
                </a:solidFill>
                <a:latin typeface="Calibri" panose="020F0502020204030204" pitchFamily="34" charset="0"/>
                <a:ea typeface="DejaVu Sans"/>
                <a:cs typeface="DejaVu Sans"/>
              </a:rPr>
              <a:t> (a więc </a:t>
            </a:r>
            <a:r>
              <a:rPr lang="pl-PL" sz="2100" kern="1200" dirty="0" smtClean="0">
                <a:solidFill>
                  <a:prstClr val="black"/>
                </a:solidFill>
                <a:latin typeface="Calibri" panose="020F0502020204030204" pitchFamily="34" charset="0"/>
                <a:ea typeface="DejaVu Sans"/>
                <a:cs typeface="DejaVu Sans"/>
              </a:rPr>
              <a:t>co do zasady nie </a:t>
            </a:r>
            <a:r>
              <a:rPr lang="pl-PL" sz="2100" kern="1200" dirty="0">
                <a:solidFill>
                  <a:prstClr val="black"/>
                </a:solidFill>
                <a:latin typeface="Calibri" panose="020F0502020204030204" pitchFamily="34" charset="0"/>
                <a:ea typeface="DejaVu Sans"/>
                <a:cs typeface="DejaVu Sans"/>
              </a:rPr>
              <a:t>rzeczowy) beneficjenta: 25% kosztów kwalifikowalnych</a:t>
            </a:r>
          </a:p>
          <a:p>
            <a:pPr marL="285750" lvl="0" indent="-285750" algn="just" eaLnBrk="1" fontAlgn="auto" hangingPunct="1">
              <a:lnSpc>
                <a:spcPct val="90000"/>
              </a:lnSpc>
              <a:spcBef>
                <a:spcPct val="0"/>
              </a:spcBef>
              <a:spcAft>
                <a:spcPts val="0"/>
              </a:spcAft>
              <a:buFontTx/>
              <a:buChar char="-"/>
            </a:pPr>
            <a:r>
              <a:rPr lang="pl-PL" sz="2100" kern="1200" dirty="0">
                <a:solidFill>
                  <a:prstClr val="black"/>
                </a:solidFill>
                <a:latin typeface="Calibri" panose="020F0502020204030204" pitchFamily="34" charset="0"/>
                <a:ea typeface="DejaVu Sans"/>
                <a:cs typeface="DejaVu Sans"/>
              </a:rPr>
              <a:t>ze środków własnych lub zewnętrznych źródeł finansowania, w postaci wolnej od wszelkiego publicznego wsparcia finansowego.</a:t>
            </a:r>
          </a:p>
          <a:p>
            <a:pPr marL="285750" lvl="0" indent="-285750" algn="just" eaLnBrk="1" fontAlgn="auto" hangingPunct="1">
              <a:lnSpc>
                <a:spcPct val="90000"/>
              </a:lnSpc>
              <a:spcBef>
                <a:spcPct val="0"/>
              </a:spcBef>
              <a:spcAft>
                <a:spcPts val="0"/>
              </a:spcAft>
              <a:buFontTx/>
              <a:buChar char="-"/>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Nabywane aktywa są nowe, z wyjątkiem aktywów nabywanych przez MŚP i z wyjątkiem przejęcia zakładu. Warunki uwzględnienia kosztów związanych z dzierżawą – w art. 14 ust. 6 GBER).</a:t>
            </a: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W przypadku pomocy przyznanej na zasadniczą zmianę procesu produkcji koszty kwalifikowalne muszą przekraczać koszty amortyzacji aktywów związanej z działalnością podlegającą modernizacji w ciągu poprzedzających trzech lat obrotowych. W przypadku pomocy przyznanej na dywersyfikację istniejącego zakładu koszty kwalifikowalne muszą przekraczać o co najmniej 200% wartość księgową ponownie wykorzystywanych aktywów, odnotowaną w roku obrotowym poprzedzającym rozpoczęcie prac.</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3253809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044" y="1052736"/>
            <a:ext cx="9109956" cy="5688632"/>
          </a:xfrm>
        </p:spPr>
        <p:txBody>
          <a:bodyPr/>
          <a:lstStyle/>
          <a:p>
            <a:pPr marL="0" lvl="0" indent="0" algn="just" eaLnBrk="1" fontAlgn="auto" hangingPunct="1">
              <a:lnSpc>
                <a:spcPct val="90000"/>
              </a:lnSpc>
              <a:spcBef>
                <a:spcPct val="0"/>
              </a:spcBef>
              <a:spcAft>
                <a:spcPts val="0"/>
              </a:spcAft>
              <a:buNone/>
            </a:pPr>
            <a:r>
              <a:rPr lang="pl-PL" sz="2000" u="sng" kern="1200" dirty="0">
                <a:solidFill>
                  <a:prstClr val="black"/>
                </a:solidFill>
                <a:latin typeface="Calibri" panose="020F0502020204030204" pitchFamily="34" charset="0"/>
                <a:ea typeface="DejaVu Sans"/>
                <a:cs typeface="DejaVu Sans"/>
              </a:rPr>
              <a:t>Trwałość projektu (art. 14 ust. 5 </a:t>
            </a:r>
            <a:r>
              <a:rPr lang="pl-PL" sz="2000" u="sng" kern="1200" dirty="0" smtClean="0">
                <a:solidFill>
                  <a:prstClr val="black"/>
                </a:solidFill>
                <a:latin typeface="Calibri" panose="020F0502020204030204" pitchFamily="34" charset="0"/>
                <a:ea typeface="DejaVu Sans"/>
                <a:cs typeface="DejaVu Sans"/>
              </a:rPr>
              <a:t>GBER):</a:t>
            </a:r>
            <a:endParaRPr lang="pl-PL" sz="2000" u="sng"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000" kern="1200" dirty="0">
                <a:solidFill>
                  <a:prstClr val="black"/>
                </a:solidFill>
                <a:latin typeface="Calibri" panose="020F0502020204030204" pitchFamily="34" charset="0"/>
                <a:ea typeface="DejaVu Sans"/>
                <a:cs typeface="DejaVu Sans"/>
              </a:rPr>
              <a:t>Inwestycja jest utrzymywana w obszarze otrzymującym pomoc przez co najmniej pięć lat lub, w przypadku MŚP, przez co najmniej trzy lata, od daty jej ukończenia. Powyższa zasada nie wyklucza wymiany w tym okresie przestarzałych lub zepsutych instalacji lub sprzętu, pod warunkiem że działalność gospodarcza zostanie utrzymana na danym obszarze przez stosowny minimalny okres.</a:t>
            </a: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000" u="sng" kern="1200" dirty="0">
                <a:solidFill>
                  <a:prstClr val="black"/>
                </a:solidFill>
                <a:latin typeface="Calibri" panose="020F0502020204030204" pitchFamily="34" charset="0"/>
                <a:ea typeface="DejaVu Sans"/>
                <a:cs typeface="DejaVu Sans"/>
              </a:rPr>
              <a:t>Zasada jednego projektu inwestycyjnego (art. 14 ust. 13 GBER):</a:t>
            </a:r>
          </a:p>
          <a:p>
            <a:pPr marL="0" lvl="0" indent="0" algn="just" eaLnBrk="1" fontAlgn="auto" hangingPunct="1">
              <a:lnSpc>
                <a:spcPct val="90000"/>
              </a:lnSpc>
              <a:spcBef>
                <a:spcPct val="0"/>
              </a:spcBef>
              <a:spcAft>
                <a:spcPts val="0"/>
              </a:spcAft>
              <a:buNone/>
            </a:pPr>
            <a:r>
              <a:rPr lang="pl-PL" sz="2000" kern="1200" dirty="0">
                <a:solidFill>
                  <a:prstClr val="black"/>
                </a:solidFill>
                <a:latin typeface="Calibri" panose="020F0502020204030204" pitchFamily="34" charset="0"/>
                <a:ea typeface="DejaVu Sans"/>
                <a:cs typeface="DejaVu Sans"/>
              </a:rPr>
              <a:t>Każdą inwestycję początkową rozpoczętą przez tego samego beneficjenta (na poziomie grupy) w okresie trzech lat od daty rozpoczęcia prac nad inną inwestycją objętą pomocą w tym samym regionie na poziomie 3 wspólnej klasyfikacji jednostek terytorialnych do celów statystycznych uznaje się za część jednostkowego projektu inwestycyjnego. Jeżeli taki jednostkowy projekt inwestycyjny jest dużym projektem inwestycyjnym, łączna kwota pomocy na jednostkowy projekt inwestycyjny nie przekracza skorygowanej kwoty pomocy na duże projekty inwestycyjne.</a:t>
            </a:r>
          </a:p>
          <a:p>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245852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600200"/>
            <a:ext cx="8712968" cy="4525963"/>
          </a:xfrm>
        </p:spPr>
        <p:txBody>
          <a:bodyPr/>
          <a:lstStyle/>
          <a:p>
            <a:pPr marL="0" indent="0" algn="ctr">
              <a:buNone/>
            </a:pPr>
            <a:r>
              <a:rPr lang="pl-PL" sz="2800" dirty="0">
                <a:latin typeface="Calibri" panose="020F0502020204030204" pitchFamily="34" charset="0"/>
                <a:cs typeface="Arial Narrow"/>
              </a:rPr>
              <a:t>Ważne dla interpretacji przepisów o pomocy regionalnej:</a:t>
            </a:r>
          </a:p>
          <a:p>
            <a:pPr algn="ctr"/>
            <a:endParaRPr lang="pl-PL" sz="2800" dirty="0">
              <a:latin typeface="Calibri" panose="020F0502020204030204" pitchFamily="34" charset="0"/>
              <a:cs typeface="Arial Narrow"/>
            </a:endParaRPr>
          </a:p>
          <a:p>
            <a:pPr marL="0" indent="0" algn="ctr">
              <a:buNone/>
            </a:pPr>
            <a:r>
              <a:rPr lang="pl-PL" sz="2800" dirty="0">
                <a:latin typeface="Calibri" panose="020F0502020204030204" pitchFamily="34" charset="0"/>
                <a:cs typeface="Arial Narrow"/>
              </a:rPr>
              <a:t>Wytyczne w sprawie pomocy regionalnej na lata 2014-2020  (Dz. Urz. UE C 209 z 23.07.2013 r., s. 1).  </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1970501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a:t>
            </a:r>
            <a:r>
              <a:rPr lang="pl-PL" dirty="0" smtClean="0">
                <a:latin typeface="Calibri" panose="020F0502020204030204" pitchFamily="34" charset="0"/>
              </a:rPr>
              <a:t>s. </a:t>
            </a:r>
            <a:r>
              <a:rPr lang="pl-PL" dirty="0">
                <a:latin typeface="Calibri" panose="020F0502020204030204" pitchFamily="34" charset="0"/>
              </a:rPr>
              <a:t>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Działania 4.2.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a:t>
            </a:r>
            <a:r>
              <a:rPr lang="pl-PL" sz="1800" dirty="0" smtClean="0">
                <a:latin typeface="Calibri" panose="020F0502020204030204" pitchFamily="34" charset="0"/>
              </a:rPr>
              <a:t>które (wszystkie 4 przesłanki muszą być spełnione łącznie):</a:t>
            </a: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dtytuł 2"/>
          <p:cNvSpPr txBox="1">
            <a:spLocks/>
          </p:cNvSpPr>
          <p:nvPr/>
        </p:nvSpPr>
        <p:spPr bwMode="auto">
          <a:xfrm>
            <a:off x="1" y="953729"/>
            <a:ext cx="9144000" cy="5904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kern="0" dirty="0" smtClean="0">
              <a:latin typeface="Calibri" panose="020F0502020204030204" pitchFamily="34" charset="0"/>
            </a:endParaRPr>
          </a:p>
          <a:p>
            <a:pPr algn="just">
              <a:lnSpc>
                <a:spcPct val="120000"/>
              </a:lnSpc>
            </a:pPr>
            <a:r>
              <a:rPr lang="pl-PL" kern="0"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Podmioty nienastawione na zysk (w tym podmioty </a:t>
            </a:r>
            <a:r>
              <a:rPr lang="pl-PL" i="1" kern="0" dirty="0" smtClean="0">
                <a:latin typeface="Calibri" panose="020F0502020204030204" pitchFamily="34" charset="0"/>
              </a:rPr>
              <a:t>non-for-profit</a:t>
            </a:r>
            <a:r>
              <a:rPr lang="pl-PL" kern="0" dirty="0" smtClean="0">
                <a:latin typeface="Calibri" panose="020F0502020204030204" pitchFamily="34" charset="0"/>
              </a:rPr>
              <a:t> oraz </a:t>
            </a:r>
            <a:r>
              <a:rPr lang="pl-PL" i="1" kern="0" dirty="0" smtClean="0">
                <a:latin typeface="Calibri" panose="020F0502020204030204" pitchFamily="34" charset="0"/>
              </a:rPr>
              <a:t>non-profit</a:t>
            </a:r>
            <a:r>
              <a:rPr lang="pl-PL" kern="0" dirty="0" smtClean="0">
                <a:latin typeface="Calibri" panose="020F0502020204030204" pitchFamily="34" charset="0"/>
              </a:rPr>
              <a:t>) mogą także oferować na rynku towary i usługi (np. </a:t>
            </a:r>
            <a:r>
              <a:rPr lang="pl-PL" i="1" kern="0" dirty="0" smtClean="0">
                <a:latin typeface="Calibri" panose="020F0502020204030204" pitchFamily="34" charset="0"/>
              </a:rPr>
              <a:t>wyrok TSUE w sprawie C-244/94 FFSA i in.</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 który jest częścią administracji państwowej i nie ma wyodrębnionej od niej osobowości prawnej (</a:t>
            </a:r>
            <a:r>
              <a:rPr lang="pl-PL" i="1" kern="0" dirty="0" smtClean="0">
                <a:latin typeface="Calibri" panose="020F0502020204030204" pitchFamily="34" charset="0"/>
              </a:rPr>
              <a:t>wyrok TSUE w sprawie 118/85 Komisja vs. Włochy</a:t>
            </a:r>
            <a:r>
              <a:rPr lang="pl-PL" kern="0" dirty="0" smtClean="0">
                <a:latin typeface="Calibri" panose="020F0502020204030204" pitchFamily="34" charset="0"/>
              </a:rPr>
              <a:t>) – np. jednostka budżetowa.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Jednostka samorządu terytorialnego.</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Publiczna szkoła wyższa.</a:t>
            </a:r>
          </a:p>
          <a:p>
            <a:pPr marL="571500" indent="-571500" algn="just">
              <a:lnSpc>
                <a:spcPct val="120000"/>
              </a:lnSpc>
              <a:buFont typeface="Arial" panose="020B0604020202020204" pitchFamily="34" charset="0"/>
              <a:buChar char="•"/>
            </a:pPr>
            <a:endParaRPr lang="pl-PL" kern="0" dirty="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Niepubliczna </a:t>
            </a:r>
            <a:r>
              <a:rPr lang="pl-PL" kern="0" dirty="0">
                <a:latin typeface="Calibri" panose="020F0502020204030204" pitchFamily="34" charset="0"/>
              </a:rPr>
              <a:t>szkoła wyższa</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Stowarzyszenie.</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p:txBody>
      </p:sp>
    </p:spTree>
    <p:extLst>
      <p:ext uri="{BB962C8B-B14F-4D97-AF65-F5344CB8AC3E}">
        <p14:creationId xmlns:p14="http://schemas.microsoft.com/office/powerpoint/2010/main" val="426499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2" name="Prostokąt 1"/>
          <p:cNvSpPr/>
          <p:nvPr/>
        </p:nvSpPr>
        <p:spPr>
          <a:xfrm>
            <a:off x="0" y="1028343"/>
            <a:ext cx="9144000" cy="2862322"/>
          </a:xfrm>
          <a:prstGeom prst="rect">
            <a:avLst/>
          </a:prstGeom>
        </p:spPr>
        <p:txBody>
          <a:bodyPr wrap="square">
            <a:spAutoFit/>
          </a:bodyPr>
          <a:lstStyle/>
          <a:p>
            <a:pPr algn="just"/>
            <a:r>
              <a:rPr lang="pl-PL" u="sng" dirty="0">
                <a:latin typeface="Calibri" panose="020F0502020204030204" pitchFamily="34" charset="0"/>
              </a:rPr>
              <a:t>Zasada:</a:t>
            </a:r>
            <a:r>
              <a:rPr lang="pl-PL" dirty="0">
                <a:latin typeface="Calibri" panose="020F0502020204030204" pitchFamily="34" charset="0"/>
              </a:rPr>
              <a:t>  kształcenie publiczne zasadniczo finansowane przez państwo w ramach krajowego systemu kształcenia finansowanego i nadzorowanego przez państwo uznaje się za niepodlegające regułom pomocy publicznej. Są to bowiem zadania z dziedziny polityki społecznej, kulturalnej i edukacyjnej państwa wobec jego mieszkańców.</a:t>
            </a:r>
          </a:p>
          <a:p>
            <a:pPr algn="just"/>
            <a:endParaRPr lang="pl-PL" dirty="0">
              <a:latin typeface="Calibri" panose="020F0502020204030204" pitchFamily="34" charset="0"/>
            </a:endParaRPr>
          </a:p>
          <a:p>
            <a:pPr algn="just"/>
            <a:endParaRPr lang="pl-PL" dirty="0">
              <a:latin typeface="Calibri" panose="020F0502020204030204" pitchFamily="34" charset="0"/>
            </a:endParaRPr>
          </a:p>
          <a:p>
            <a:pPr algn="just"/>
            <a:r>
              <a:rPr lang="pl-PL" dirty="0">
                <a:latin typeface="Calibri" panose="020F0502020204030204" pitchFamily="34" charset="0"/>
              </a:rPr>
              <a:t>Na taką kwalifikację nie wpływa fakt, że uczniowie/rodzice muszą opłacać opłaty, takie jak czesne czy wpisowe, pod warunkiem, że stanowią one wkład w koszty systemu edukacji oraz pokrywają jedynie niewielką część kosztów. Takich opłat nie można więc uznać za wynagrodzenie za usługę (brak ekwiwalentności świadczeń).</a:t>
            </a:r>
          </a:p>
        </p:txBody>
      </p:sp>
    </p:spTree>
    <p:extLst>
      <p:ext uri="{BB962C8B-B14F-4D97-AF65-F5344CB8AC3E}">
        <p14:creationId xmlns:p14="http://schemas.microsoft.com/office/powerpoint/2010/main" val="779659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3" name="Prostokąt 2"/>
          <p:cNvSpPr/>
          <p:nvPr/>
        </p:nvSpPr>
        <p:spPr>
          <a:xfrm>
            <a:off x="0" y="980728"/>
            <a:ext cx="9144000" cy="3139321"/>
          </a:xfrm>
          <a:prstGeom prst="rect">
            <a:avLst/>
          </a:prstGeom>
        </p:spPr>
        <p:txBody>
          <a:bodyPr wrap="square">
            <a:spAutoFit/>
          </a:bodyPr>
          <a:lstStyle/>
          <a:p>
            <a:pPr algn="just"/>
            <a:r>
              <a:rPr lang="pl-PL" b="1" u="sng" dirty="0">
                <a:latin typeface="Calibri" panose="020F0502020204030204" pitchFamily="34" charset="0"/>
              </a:rPr>
              <a:t>Inaczej</a:t>
            </a:r>
            <a:r>
              <a:rPr lang="pl-PL" dirty="0">
                <a:latin typeface="Calibri" panose="020F0502020204030204" pitchFamily="34" charset="0"/>
              </a:rPr>
              <a:t> w przypadku usług edukacyjnych finansowanych głównie przez uczniów/rodziców lub z przychodów komercyjnych, również </a:t>
            </a:r>
            <a:r>
              <a:rPr lang="pl-PL" dirty="0" smtClean="0">
                <a:latin typeface="Calibri" panose="020F0502020204030204" pitchFamily="34" charset="0"/>
              </a:rPr>
              <a:t>usług oferowanych przez </a:t>
            </a:r>
            <a:r>
              <a:rPr lang="pl-PL" dirty="0">
                <a:latin typeface="Calibri" panose="020F0502020204030204" pitchFamily="34" charset="0"/>
              </a:rPr>
              <a:t>podmioty publiczne – finansowanie takich usług ze środków publicznych stanowi co do zasady pomoc publiczną.</a:t>
            </a:r>
          </a:p>
          <a:p>
            <a:pPr algn="just"/>
            <a:endParaRPr lang="pl-PL" dirty="0">
              <a:latin typeface="Calibri" panose="020F0502020204030204" pitchFamily="34" charset="0"/>
            </a:endParaRPr>
          </a:p>
          <a:p>
            <a:pPr algn="just"/>
            <a:endParaRPr lang="pl-PL" dirty="0">
              <a:latin typeface="Calibri" panose="020F0502020204030204" pitchFamily="34" charset="0"/>
            </a:endParaRPr>
          </a:p>
          <a:p>
            <a:pPr algn="just"/>
            <a:r>
              <a:rPr lang="pl-PL" dirty="0">
                <a:latin typeface="Calibri" panose="020F0502020204030204" pitchFamily="34" charset="0"/>
              </a:rPr>
              <a:t>W przypadku projektu realizowanego w ścisłym partnerstwie z przedsiębiorcą: możliwość wystąpienia pomocy publicznej na rzecz przedsiębiorcy.</a:t>
            </a:r>
          </a:p>
          <a:p>
            <a:pPr algn="just"/>
            <a:endParaRPr lang="pl-PL" i="1" dirty="0" smtClean="0">
              <a:latin typeface="Calibri" panose="020F0502020204030204" pitchFamily="34" charset="0"/>
            </a:endParaRPr>
          </a:p>
          <a:p>
            <a:pPr algn="just"/>
            <a:r>
              <a:rPr lang="pl-PL" i="1" dirty="0" smtClean="0">
                <a:latin typeface="Calibri" panose="020F0502020204030204" pitchFamily="34" charset="0"/>
              </a:rPr>
              <a:t>Przykład</a:t>
            </a:r>
            <a:r>
              <a:rPr lang="pl-PL" i="1" dirty="0">
                <a:latin typeface="Calibri" panose="020F0502020204030204" pitchFamily="34" charset="0"/>
              </a:rPr>
              <a:t>:</a:t>
            </a:r>
            <a:r>
              <a:rPr lang="pl-PL" dirty="0">
                <a:latin typeface="Calibri" panose="020F0502020204030204" pitchFamily="34" charset="0"/>
              </a:rPr>
              <a:t> </a:t>
            </a:r>
            <a:r>
              <a:rPr lang="pl-PL" dirty="0" smtClean="0">
                <a:latin typeface="Calibri" panose="020F0502020204030204" pitchFamily="34" charset="0"/>
              </a:rPr>
              <a:t>doposażenie pracowni komputerowej w sprzęt/oprogramowanie, która posłuży </a:t>
            </a:r>
            <a:r>
              <a:rPr lang="pl-PL" dirty="0">
                <a:latin typeface="Calibri" panose="020F0502020204030204" pitchFamily="34" charset="0"/>
              </a:rPr>
              <a:t>także do wykonywania w pełnym zakresie normalnej działalności danego zakładu, tj. </a:t>
            </a:r>
            <a:r>
              <a:rPr lang="pl-PL" dirty="0" smtClean="0">
                <a:latin typeface="Calibri" panose="020F0502020204030204" pitchFamily="34" charset="0"/>
              </a:rPr>
              <a:t>np. w ramach zajęć w pracowni uczniowie będą pisać oprogramowanie dla przedsiębiorcy-partnera.</a:t>
            </a:r>
            <a:endParaRPr lang="pl-PL" dirty="0">
              <a:latin typeface="Calibri" panose="020F0502020204030204" pitchFamily="34" charset="0"/>
            </a:endParaRPr>
          </a:p>
        </p:txBody>
      </p:sp>
    </p:spTree>
    <p:extLst>
      <p:ext uri="{BB962C8B-B14F-4D97-AF65-F5344CB8AC3E}">
        <p14:creationId xmlns:p14="http://schemas.microsoft.com/office/powerpoint/2010/main" val="113778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2400" dirty="0">
                <a:latin typeface="Calibri" panose="020F0502020204030204" pitchFamily="34" charset="0"/>
              </a:rPr>
              <a:t>W przypadku szkół wyższych uważa się, że następujące rodzaje działalności nie stanowią działalności gospodarczej</a:t>
            </a:r>
            <a:r>
              <a:rPr lang="pl-PL" sz="2400" dirty="0" smtClean="0">
                <a:latin typeface="Calibri" panose="020F0502020204030204" pitchFamily="34" charset="0"/>
              </a:rPr>
              <a:t>:</a:t>
            </a:r>
          </a:p>
          <a:p>
            <a:pPr marL="0" indent="0" algn="just">
              <a:buNone/>
            </a:pPr>
            <a:endParaRPr lang="pl-PL" sz="2400" dirty="0">
              <a:latin typeface="Calibri" panose="020F0502020204030204" pitchFamily="34" charset="0"/>
            </a:endParaRPr>
          </a:p>
          <a:p>
            <a:pPr lvl="0" algn="just"/>
            <a:r>
              <a:rPr lang="pl-PL" sz="2400" dirty="0">
                <a:latin typeface="Calibri" panose="020F0502020204030204" pitchFamily="34" charset="0"/>
              </a:rPr>
              <a:t>kształcenie mające na celu zwiększanie coraz lepiej wyszkolonych zasobów </a:t>
            </a:r>
            <a:r>
              <a:rPr lang="pl-PL" sz="2400" dirty="0" smtClean="0">
                <a:latin typeface="Calibri" panose="020F0502020204030204" pitchFamily="34" charset="0"/>
              </a:rPr>
              <a:t>ludzkich, tj. w ramach </a:t>
            </a:r>
            <a:r>
              <a:rPr lang="pl-PL" sz="2400" dirty="0">
                <a:latin typeface="Calibri" panose="020F0502020204030204" pitchFamily="34" charset="0"/>
              </a:rPr>
              <a:t>w ramach krajowego systemu kształcenia finansowanego i nadzorowanego przez państwo</a:t>
            </a:r>
            <a:r>
              <a:rPr lang="pl-PL" sz="2400" dirty="0" smtClean="0">
                <a:latin typeface="Calibri" panose="020F0502020204030204" pitchFamily="34" charset="0"/>
              </a:rPr>
              <a:t>;</a:t>
            </a:r>
          </a:p>
          <a:p>
            <a:pPr lvl="0" algn="just"/>
            <a:endParaRPr lang="pl-PL" sz="2400" dirty="0">
              <a:latin typeface="Calibri" panose="020F0502020204030204" pitchFamily="34" charset="0"/>
            </a:endParaRPr>
          </a:p>
          <a:p>
            <a:pPr lvl="0" algn="just"/>
            <a:r>
              <a:rPr lang="pl-PL" sz="2400" dirty="0">
                <a:latin typeface="Calibri" panose="020F0502020204030204" pitchFamily="34" charset="0"/>
              </a:rPr>
              <a:t>prowadzenie niezależnej działalności badawczej i rozwojowej, mającej na celu powiększanie zasobów wiedzy i lepsze zrozumienie, w tym współpracy w zakresie badań i rozwoju; </a:t>
            </a:r>
            <a:endParaRPr lang="pl-PL" sz="2400" dirty="0" smtClean="0">
              <a:latin typeface="Calibri" panose="020F0502020204030204" pitchFamily="34" charset="0"/>
            </a:endParaRPr>
          </a:p>
          <a:p>
            <a:pPr lvl="0" algn="just"/>
            <a:endParaRPr lang="pl-PL" sz="2400" dirty="0">
              <a:latin typeface="Calibri" panose="020F0502020204030204" pitchFamily="34" charset="0"/>
            </a:endParaRPr>
          </a:p>
          <a:p>
            <a:pPr lvl="0" algn="just"/>
            <a:r>
              <a:rPr lang="pl-PL" sz="2400" dirty="0">
                <a:latin typeface="Calibri" panose="020F0502020204030204" pitchFamily="34" charset="0"/>
              </a:rPr>
              <a:t>rozpowszechnianie wyników badań.</a:t>
            </a:r>
          </a:p>
          <a:p>
            <a:pPr marL="0" indent="0">
              <a:buNone/>
            </a:pPr>
            <a:endParaRPr lang="pl-PL" dirty="0"/>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72904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2" name="Prostokąt 1"/>
          <p:cNvSpPr/>
          <p:nvPr/>
        </p:nvSpPr>
        <p:spPr>
          <a:xfrm>
            <a:off x="0" y="980728"/>
            <a:ext cx="9144000" cy="6186309"/>
          </a:xfrm>
          <a:prstGeom prst="rect">
            <a:avLst/>
          </a:prstGeom>
        </p:spPr>
        <p:txBody>
          <a:bodyPr wrap="square">
            <a:spAutoFit/>
          </a:bodyPr>
          <a:lstStyle/>
          <a:p>
            <a:pPr algn="just"/>
            <a:r>
              <a:rPr lang="pl-PL" dirty="0">
                <a:latin typeface="Calibri" panose="020F0502020204030204" pitchFamily="34" charset="0"/>
              </a:rPr>
              <a:t>Mieszane, gospodarczo-niegospodarcze wykorzystanie infrastruktury wytworzonej z dofinansowaniem publicznym.</a:t>
            </a:r>
          </a:p>
          <a:p>
            <a:pPr algn="just"/>
            <a:endParaRPr lang="pl-PL" dirty="0" smtClean="0">
              <a:latin typeface="Calibri" panose="020F0502020204030204" pitchFamily="34" charset="0"/>
            </a:endParaRPr>
          </a:p>
          <a:p>
            <a:pPr algn="just"/>
            <a:r>
              <a:rPr lang="pl-PL" dirty="0">
                <a:latin typeface="Calibri" panose="020F0502020204030204" pitchFamily="34" charset="0"/>
              </a:rPr>
              <a:t>Jeżeli instytucja edukacyjna lub </a:t>
            </a:r>
            <a:r>
              <a:rPr lang="pl-PL" dirty="0" smtClean="0">
                <a:latin typeface="Calibri" panose="020F0502020204030204" pitchFamily="34" charset="0"/>
              </a:rPr>
              <a:t>badawcza (szkoła wyższa) prowadzi </a:t>
            </a:r>
            <a:r>
              <a:rPr lang="pl-PL" dirty="0">
                <a:latin typeface="Calibri" panose="020F0502020204030204" pitchFamily="34" charset="0"/>
              </a:rPr>
              <a:t>niemal wyłącznie działalność niegospodarczą, jej finansowanie może być w całości nieobjęte zasadami pomocy państwa, pod warunkiem że jej działalność gospodarcza ma charakter czysto pomocniczy, tj. </a:t>
            </a:r>
            <a:r>
              <a:rPr lang="pl-PL" u="sng" dirty="0">
                <a:latin typeface="Calibri" panose="020F0502020204030204" pitchFamily="34" charset="0"/>
              </a:rPr>
              <a:t>odpowiada działalności, która jest bezpośrednio związana z funkcjonowaniem danej instytucji i konieczna do jej funkcjonowania lub nieodłącznie związana z jej główną działalnością niegospodarczą</a:t>
            </a:r>
            <a:r>
              <a:rPr lang="pl-PL" dirty="0">
                <a:latin typeface="Calibri" panose="020F0502020204030204" pitchFamily="34" charset="0"/>
              </a:rPr>
              <a:t> oraz która ma ograniczony zakres. Komisja uznaje, że ma to miejsce, kiedy w ramach działalności gospodarczej wykorzystuje się dokładnie te same nakłady (np. materiały, wyposażenie, siłę roboczą i aktywa trwałe) co w przypadku działalności niegospodarczej oraz kiedy zasoby przeznaczane rocznie na działalność gospodarczą nie przekraczają </a:t>
            </a:r>
            <a:r>
              <a:rPr lang="pl-PL" u="sng" dirty="0">
                <a:latin typeface="Calibri" panose="020F0502020204030204" pitchFamily="34" charset="0"/>
              </a:rPr>
              <a:t>20% całkowitych rocznych zasobów danego podmiotu</a:t>
            </a:r>
            <a:r>
              <a:rPr lang="pl-PL" dirty="0">
                <a:latin typeface="Calibri" panose="020F0502020204030204" pitchFamily="34" charset="0"/>
              </a:rPr>
              <a:t>. </a:t>
            </a:r>
            <a:endParaRPr lang="pl-PL" dirty="0" smtClean="0">
              <a:latin typeface="Calibri" panose="020F0502020204030204" pitchFamily="34" charset="0"/>
            </a:endParaRPr>
          </a:p>
          <a:p>
            <a:pPr algn="just"/>
            <a:endParaRPr lang="pl-PL" dirty="0" smtClean="0">
              <a:latin typeface="Calibri" panose="020F0502020204030204" pitchFamily="34" charset="0"/>
            </a:endParaRPr>
          </a:p>
          <a:p>
            <a:pPr algn="just"/>
            <a:r>
              <a:rPr lang="pl-PL" i="1" dirty="0" smtClean="0">
                <a:latin typeface="Calibri" panose="020F0502020204030204" pitchFamily="34" charset="0"/>
              </a:rPr>
              <a:t>Pkt 20-21 </a:t>
            </a:r>
            <a:r>
              <a:rPr lang="pl-PL" i="1" dirty="0">
                <a:latin typeface="Calibri" panose="020F0502020204030204" pitchFamily="34" charset="0"/>
              </a:rPr>
              <a:t>Zasad ramowych dotyczących pomocy państwa na działalność badawczą, rozwojową i innowacyjną (Dz. Urz. UE C 198 z 27.06.2014 r., s. 1 ) oraz pkt 49 preambuły GBER. </a:t>
            </a:r>
            <a:endParaRPr lang="pl-PL" i="1" dirty="0" smtClean="0">
              <a:latin typeface="Calibri" panose="020F0502020204030204" pitchFamily="34" charset="0"/>
            </a:endParaRPr>
          </a:p>
          <a:p>
            <a:pPr algn="just"/>
            <a:endParaRPr lang="pl-PL" i="1" dirty="0">
              <a:latin typeface="Calibri" panose="020F0502020204030204" pitchFamily="34" charset="0"/>
            </a:endParaRPr>
          </a:p>
          <a:p>
            <a:pPr algn="just"/>
            <a:r>
              <a:rPr lang="pl-PL" dirty="0" smtClean="0">
                <a:latin typeface="Calibri" panose="020F0502020204030204" pitchFamily="34" charset="0"/>
              </a:rPr>
              <a:t>Przykład: wykonywanie przez uczelnię od czasu do czasu na zlecenie przedsiębiorstwa, w ograniczonym wymiarze czasowym, badań laboratoryjnych takich samych, jakie normalnie wykonuje w czasie prac badawczych lub zajęć dydaktycznych.</a:t>
            </a:r>
            <a:endParaRPr lang="pl-PL" dirty="0">
              <a:latin typeface="Calibri" panose="020F0502020204030204" pitchFamily="34" charset="0"/>
            </a:endParaRPr>
          </a:p>
          <a:p>
            <a:endParaRPr lang="pl-PL" dirty="0">
              <a:latin typeface="Calibri" panose="020F0502020204030204" pitchFamily="34" charset="0"/>
            </a:endParaRPr>
          </a:p>
          <a:p>
            <a:pPr algn="just"/>
            <a:endParaRPr lang="pl-PL" dirty="0">
              <a:latin typeface="Calibri" panose="020F0502020204030204" pitchFamily="34" charset="0"/>
            </a:endParaRPr>
          </a:p>
        </p:txBody>
      </p:sp>
    </p:spTree>
    <p:extLst>
      <p:ext uri="{BB962C8B-B14F-4D97-AF65-F5344CB8AC3E}">
        <p14:creationId xmlns:p14="http://schemas.microsoft.com/office/powerpoint/2010/main" val="50219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6497</TotalTime>
  <Words>2361</Words>
  <Application>Microsoft Office PowerPoint</Application>
  <PresentationFormat>Pokaz na ekranie (4:3)</PresentationFormat>
  <Paragraphs>207</Paragraphs>
  <Slides>26</Slides>
  <Notes>1</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Projekt domyślny</vt:lpstr>
      <vt:lpstr>POMOC PUBLICZNA dla projektów realizowanych w ramach Działania 4.2. RPO WP 2014-2020 – Infrastruktura uczelni prowadzących kształcenie o profilu praktycznym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506</cp:revision>
  <dcterms:created xsi:type="dcterms:W3CDTF">2008-01-08T07:52:50Z</dcterms:created>
  <dcterms:modified xsi:type="dcterms:W3CDTF">2016-03-23T11:37:20Z</dcterms:modified>
</cp:coreProperties>
</file>