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61" r:id="rId2"/>
    <p:sldId id="392" r:id="rId3"/>
    <p:sldId id="395" r:id="rId4"/>
    <p:sldId id="396" r:id="rId5"/>
    <p:sldId id="410" r:id="rId6"/>
    <p:sldId id="408" r:id="rId7"/>
    <p:sldId id="398" r:id="rId8"/>
    <p:sldId id="402" r:id="rId9"/>
    <p:sldId id="409" r:id="rId10"/>
    <p:sldId id="404" r:id="rId11"/>
    <p:sldId id="411" r:id="rId12"/>
    <p:sldId id="403" r:id="rId13"/>
    <p:sldId id="405" r:id="rId14"/>
    <p:sldId id="399" r:id="rId15"/>
    <p:sldId id="406" r:id="rId16"/>
    <p:sldId id="407" r:id="rId17"/>
    <p:sldId id="337" r:id="rId18"/>
  </p:sldIdLst>
  <p:sldSz cx="9144000" cy="6858000" type="screen4x3"/>
  <p:notesSz cx="6669088" cy="9926638"/>
  <p:defaultTextStyle>
    <a:defPPr>
      <a:defRPr lang="pl-PL"/>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FF0000"/>
    <a:srgbClr val="003399"/>
    <a:srgbClr val="006600"/>
    <a:srgbClr val="000099"/>
    <a:srgbClr val="33CC33"/>
    <a:srgbClr val="33669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378" autoAdjust="0"/>
    <p:restoredTop sz="94660"/>
  </p:normalViewPr>
  <p:slideViewPr>
    <p:cSldViewPr>
      <p:cViewPr varScale="1">
        <p:scale>
          <a:sx n="99" d="100"/>
          <a:sy n="99" d="100"/>
        </p:scale>
        <p:origin x="-54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88925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pl-PL"/>
          </a:p>
        </p:txBody>
      </p:sp>
      <p:sp>
        <p:nvSpPr>
          <p:cNvPr id="29699" name="Rectangle 3"/>
          <p:cNvSpPr>
            <a:spLocks noGrp="1" noChangeArrowheads="1"/>
          </p:cNvSpPr>
          <p:nvPr>
            <p:ph type="dt" idx="1"/>
          </p:nvPr>
        </p:nvSpPr>
        <p:spPr bwMode="auto">
          <a:xfrm>
            <a:off x="3778250" y="0"/>
            <a:ext cx="288925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pl-PL"/>
          </a:p>
        </p:txBody>
      </p:sp>
      <p:sp>
        <p:nvSpPr>
          <p:cNvPr id="19460" name="Rectangle 4"/>
          <p:cNvSpPr>
            <a:spLocks noGrp="1" noRot="1" noChangeAspect="1" noChangeArrowheads="1" noTextEdit="1"/>
          </p:cNvSpPr>
          <p:nvPr>
            <p:ph type="sldImg" idx="2"/>
          </p:nvPr>
        </p:nvSpPr>
        <p:spPr bwMode="auto">
          <a:xfrm>
            <a:off x="852488" y="744538"/>
            <a:ext cx="4964112"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p:cNvSpPr>
            <a:spLocks noGrp="1" noChangeArrowheads="1"/>
          </p:cNvSpPr>
          <p:nvPr>
            <p:ph type="body" sz="quarter" idx="3"/>
          </p:nvPr>
        </p:nvSpPr>
        <p:spPr bwMode="auto">
          <a:xfrm>
            <a:off x="666750" y="4714875"/>
            <a:ext cx="5335588" cy="44672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p>
        </p:txBody>
      </p:sp>
      <p:sp>
        <p:nvSpPr>
          <p:cNvPr id="29702" name="Rectangle 6"/>
          <p:cNvSpPr>
            <a:spLocks noGrp="1" noChangeArrowheads="1"/>
          </p:cNvSpPr>
          <p:nvPr>
            <p:ph type="ftr" sz="quarter" idx="4"/>
          </p:nvPr>
        </p:nvSpPr>
        <p:spPr bwMode="auto">
          <a:xfrm>
            <a:off x="0" y="9428163"/>
            <a:ext cx="288925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pl-PL"/>
          </a:p>
        </p:txBody>
      </p:sp>
      <p:sp>
        <p:nvSpPr>
          <p:cNvPr id="29703" name="Rectangle 7"/>
          <p:cNvSpPr>
            <a:spLocks noGrp="1" noChangeArrowheads="1"/>
          </p:cNvSpPr>
          <p:nvPr>
            <p:ph type="sldNum" sz="quarter" idx="5"/>
          </p:nvPr>
        </p:nvSpPr>
        <p:spPr bwMode="auto">
          <a:xfrm>
            <a:off x="3778250" y="9428163"/>
            <a:ext cx="288925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390A814-9CE8-4A6B-82F1-55D396705FC2}" type="slidenum">
              <a:rPr lang="pl-PL" altLang="pl-PL"/>
              <a:pPr>
                <a:defRPr/>
              </a:pPr>
              <a:t>‹#›</a:t>
            </a:fld>
            <a:endParaRPr lang="pl-PL" altLang="pl-PL"/>
          </a:p>
        </p:txBody>
      </p:sp>
    </p:spTree>
    <p:extLst>
      <p:ext uri="{BB962C8B-B14F-4D97-AF65-F5344CB8AC3E}">
        <p14:creationId xmlns:p14="http://schemas.microsoft.com/office/powerpoint/2010/main" val="33125502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ymbol zastępczy obrazu slajdu 1"/>
          <p:cNvSpPr>
            <a:spLocks noGrp="1" noRot="1" noChangeAspect="1" noTextEdit="1"/>
          </p:cNvSpPr>
          <p:nvPr>
            <p:ph type="sldImg"/>
          </p:nvPr>
        </p:nvSpPr>
        <p:spPr>
          <a:ln/>
        </p:spPr>
      </p:sp>
      <p:sp>
        <p:nvSpPr>
          <p:cNvPr id="25603" name="Symbol zastępczy notatek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smtClean="0"/>
          </a:p>
        </p:txBody>
      </p:sp>
      <p:sp>
        <p:nvSpPr>
          <p:cNvPr id="25604" name="Symbol zastępczy numeru slajdu 3"/>
          <p:cNvSpPr txBox="1">
            <a:spLocks noGrp="1"/>
          </p:cNvSpPr>
          <p:nvPr/>
        </p:nvSpPr>
        <p:spPr bwMode="auto">
          <a:xfrm>
            <a:off x="3778250" y="9428163"/>
            <a:ext cx="288925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797D3D31-4EC4-48D6-BF5B-995038A9E00A}" type="slidenum">
              <a:rPr lang="pl-PL" altLang="pl-PL" sz="1200"/>
              <a:pPr algn="r" eaLnBrk="1" hangingPunct="1"/>
              <a:t>17</a:t>
            </a:fld>
            <a:endParaRPr lang="pl-PL" altLang="pl-PL"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AA7BB45E-F67C-4C2E-9D31-B55F6251841D}" type="slidenum">
              <a:rPr lang="pl-PL" altLang="pl-PL"/>
              <a:pPr>
                <a:defRPr/>
              </a:pPr>
              <a:t>‹#›</a:t>
            </a:fld>
            <a:endParaRPr lang="pl-PL" altLang="pl-PL"/>
          </a:p>
        </p:txBody>
      </p:sp>
    </p:spTree>
    <p:extLst>
      <p:ext uri="{BB962C8B-B14F-4D97-AF65-F5344CB8AC3E}">
        <p14:creationId xmlns:p14="http://schemas.microsoft.com/office/powerpoint/2010/main" val="3815881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BD92A2B6-CDDC-4B38-AA45-F318ACD3D415}" type="slidenum">
              <a:rPr lang="pl-PL" altLang="pl-PL"/>
              <a:pPr>
                <a:defRPr/>
              </a:pPr>
              <a:t>‹#›</a:t>
            </a:fld>
            <a:endParaRPr lang="pl-PL" altLang="pl-PL"/>
          </a:p>
        </p:txBody>
      </p:sp>
    </p:spTree>
    <p:extLst>
      <p:ext uri="{BB962C8B-B14F-4D97-AF65-F5344CB8AC3E}">
        <p14:creationId xmlns:p14="http://schemas.microsoft.com/office/powerpoint/2010/main" val="276333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C46C69EF-B57D-4C36-8C04-06D4F64E5C00}" type="slidenum">
              <a:rPr lang="pl-PL" altLang="pl-PL"/>
              <a:pPr>
                <a:defRPr/>
              </a:pPr>
              <a:t>‹#›</a:t>
            </a:fld>
            <a:endParaRPr lang="pl-PL" altLang="pl-PL"/>
          </a:p>
        </p:txBody>
      </p:sp>
    </p:spTree>
    <p:extLst>
      <p:ext uri="{BB962C8B-B14F-4D97-AF65-F5344CB8AC3E}">
        <p14:creationId xmlns:p14="http://schemas.microsoft.com/office/powerpoint/2010/main" val="1885899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ytuł i diagram lub schemat organizacyjny">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p>
            <a:r>
              <a:rPr lang="pl-PL" smtClean="0"/>
              <a:t>Kliknij, aby edytować styl</a:t>
            </a:r>
            <a:endParaRPr lang="pl-PL"/>
          </a:p>
        </p:txBody>
      </p:sp>
      <p:sp>
        <p:nvSpPr>
          <p:cNvPr id="3" name="Symbol zastępczy obiektu SmartArt 2"/>
          <p:cNvSpPr>
            <a:spLocks noGrp="1"/>
          </p:cNvSpPr>
          <p:nvPr>
            <p:ph type="dgm" idx="1"/>
          </p:nvPr>
        </p:nvSpPr>
        <p:spPr>
          <a:xfrm>
            <a:off x="457200" y="1600200"/>
            <a:ext cx="8229600" cy="4525963"/>
          </a:xfrm>
        </p:spPr>
        <p:txBody>
          <a:bodyPr/>
          <a:lstStyle/>
          <a:p>
            <a:pPr lvl="0"/>
            <a:endParaRPr lang="pl-PL" noProof="0"/>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BB4D2C35-92C5-466D-B452-4C2F91DB0970}" type="slidenum">
              <a:rPr lang="pl-PL" altLang="pl-PL"/>
              <a:pPr>
                <a:defRPr/>
              </a:pPr>
              <a:t>‹#›</a:t>
            </a:fld>
            <a:endParaRPr lang="pl-PL" altLang="pl-PL"/>
          </a:p>
        </p:txBody>
      </p:sp>
    </p:spTree>
    <p:extLst>
      <p:ext uri="{BB962C8B-B14F-4D97-AF65-F5344CB8AC3E}">
        <p14:creationId xmlns:p14="http://schemas.microsoft.com/office/powerpoint/2010/main" val="22376104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Media">
  <p:cSld name="Tytuł, tekst i klip multimedialny">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p>
            <a:r>
              <a:rPr lang="pl-PL" smtClean="0"/>
              <a:t>Kliknij, aby edytować styl</a:t>
            </a:r>
            <a:endParaRPr lang="pl-PL"/>
          </a:p>
        </p:txBody>
      </p:sp>
      <p:sp>
        <p:nvSpPr>
          <p:cNvPr id="3" name="Symbol zastępczy tekstu 2"/>
          <p:cNvSpPr>
            <a:spLocks noGrp="1"/>
          </p:cNvSpPr>
          <p:nvPr>
            <p:ph type="body" sz="half" idx="1"/>
          </p:nvPr>
        </p:nvSpPr>
        <p:spPr>
          <a:xfrm>
            <a:off x="457200" y="1600200"/>
            <a:ext cx="4038600" cy="4525963"/>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obiektu multimediów 3"/>
          <p:cNvSpPr>
            <a:spLocks noGrp="1"/>
          </p:cNvSpPr>
          <p:nvPr>
            <p:ph type="media" sz="half" idx="2"/>
          </p:nvPr>
        </p:nvSpPr>
        <p:spPr>
          <a:xfrm>
            <a:off x="4648200" y="1600200"/>
            <a:ext cx="4038600" cy="4525963"/>
          </a:xfrm>
        </p:spPr>
        <p:txBody>
          <a:bodyPr/>
          <a:lstStyle/>
          <a:p>
            <a:pPr lvl="0"/>
            <a:endParaRPr lang="pl-PL" noProof="0"/>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B4CF5305-02B8-4D31-8EE1-E7B664F9B0B0}" type="slidenum">
              <a:rPr lang="pl-PL" altLang="pl-PL"/>
              <a:pPr>
                <a:defRPr/>
              </a:pPr>
              <a:t>‹#›</a:t>
            </a:fld>
            <a:endParaRPr lang="pl-PL" altLang="pl-PL"/>
          </a:p>
        </p:txBody>
      </p:sp>
    </p:spTree>
    <p:extLst>
      <p:ext uri="{BB962C8B-B14F-4D97-AF65-F5344CB8AC3E}">
        <p14:creationId xmlns:p14="http://schemas.microsoft.com/office/powerpoint/2010/main" val="1902655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A51E1797-9064-4493-BE07-7980183196AF}" type="slidenum">
              <a:rPr lang="pl-PL" altLang="pl-PL"/>
              <a:pPr>
                <a:defRPr/>
              </a:pPr>
              <a:t>‹#›</a:t>
            </a:fld>
            <a:endParaRPr lang="pl-PL" altLang="pl-PL"/>
          </a:p>
        </p:txBody>
      </p:sp>
    </p:spTree>
    <p:extLst>
      <p:ext uri="{BB962C8B-B14F-4D97-AF65-F5344CB8AC3E}">
        <p14:creationId xmlns:p14="http://schemas.microsoft.com/office/powerpoint/2010/main" val="3810403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8CC3ABE6-B6B8-4FB2-8884-F8B2E982A350}" type="slidenum">
              <a:rPr lang="pl-PL" altLang="pl-PL"/>
              <a:pPr>
                <a:defRPr/>
              </a:pPr>
              <a:t>‹#›</a:t>
            </a:fld>
            <a:endParaRPr lang="pl-PL" altLang="pl-PL"/>
          </a:p>
        </p:txBody>
      </p:sp>
    </p:spTree>
    <p:extLst>
      <p:ext uri="{BB962C8B-B14F-4D97-AF65-F5344CB8AC3E}">
        <p14:creationId xmlns:p14="http://schemas.microsoft.com/office/powerpoint/2010/main" val="301864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58B35AEE-45E2-4FA3-93EC-F1A7D9782FCC}" type="slidenum">
              <a:rPr lang="pl-PL" altLang="pl-PL"/>
              <a:pPr>
                <a:defRPr/>
              </a:pPr>
              <a:t>‹#›</a:t>
            </a:fld>
            <a:endParaRPr lang="pl-PL" altLang="pl-PL"/>
          </a:p>
        </p:txBody>
      </p:sp>
    </p:spTree>
    <p:extLst>
      <p:ext uri="{BB962C8B-B14F-4D97-AF65-F5344CB8AC3E}">
        <p14:creationId xmlns:p14="http://schemas.microsoft.com/office/powerpoint/2010/main" val="1981842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Rectangle 4"/>
          <p:cNvSpPr>
            <a:spLocks noGrp="1" noChangeArrowheads="1"/>
          </p:cNvSpPr>
          <p:nvPr>
            <p:ph type="dt" sz="half" idx="10"/>
          </p:nvPr>
        </p:nvSpPr>
        <p:spPr>
          <a:ln/>
        </p:spPr>
        <p:txBody>
          <a:bodyPr/>
          <a:lstStyle>
            <a:lvl1pPr>
              <a:defRPr/>
            </a:lvl1pPr>
          </a:lstStyle>
          <a:p>
            <a:pPr>
              <a:defRPr/>
            </a:pPr>
            <a:endParaRPr lang="pl-PL"/>
          </a:p>
        </p:txBody>
      </p:sp>
      <p:sp>
        <p:nvSpPr>
          <p:cNvPr id="8" name="Rectangle 5"/>
          <p:cNvSpPr>
            <a:spLocks noGrp="1" noChangeArrowheads="1"/>
          </p:cNvSpPr>
          <p:nvPr>
            <p:ph type="ftr" sz="quarter" idx="11"/>
          </p:nvPr>
        </p:nvSpPr>
        <p:spPr>
          <a:ln/>
        </p:spPr>
        <p:txBody>
          <a:bodyPr/>
          <a:lstStyle>
            <a:lvl1pPr>
              <a:defRPr/>
            </a:lvl1pPr>
          </a:lstStyle>
          <a:p>
            <a:pPr>
              <a:defRPr/>
            </a:pPr>
            <a:endParaRPr lang="pl-PL"/>
          </a:p>
        </p:txBody>
      </p:sp>
      <p:sp>
        <p:nvSpPr>
          <p:cNvPr id="9" name="Rectangle 6"/>
          <p:cNvSpPr>
            <a:spLocks noGrp="1" noChangeArrowheads="1"/>
          </p:cNvSpPr>
          <p:nvPr>
            <p:ph type="sldNum" sz="quarter" idx="12"/>
          </p:nvPr>
        </p:nvSpPr>
        <p:spPr>
          <a:ln/>
        </p:spPr>
        <p:txBody>
          <a:bodyPr/>
          <a:lstStyle>
            <a:lvl1pPr>
              <a:defRPr/>
            </a:lvl1pPr>
          </a:lstStyle>
          <a:p>
            <a:pPr>
              <a:defRPr/>
            </a:pPr>
            <a:fld id="{BF78142E-2F36-4D8C-838A-A29014A2CC5C}" type="slidenum">
              <a:rPr lang="pl-PL" altLang="pl-PL"/>
              <a:pPr>
                <a:defRPr/>
              </a:pPr>
              <a:t>‹#›</a:t>
            </a:fld>
            <a:endParaRPr lang="pl-PL" altLang="pl-PL"/>
          </a:p>
        </p:txBody>
      </p:sp>
    </p:spTree>
    <p:extLst>
      <p:ext uri="{BB962C8B-B14F-4D97-AF65-F5344CB8AC3E}">
        <p14:creationId xmlns:p14="http://schemas.microsoft.com/office/powerpoint/2010/main" val="596745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4"/>
          <p:cNvSpPr>
            <a:spLocks noGrp="1" noChangeArrowheads="1"/>
          </p:cNvSpPr>
          <p:nvPr>
            <p:ph type="dt" sz="half" idx="10"/>
          </p:nvPr>
        </p:nvSpPr>
        <p:spPr>
          <a:ln/>
        </p:spPr>
        <p:txBody>
          <a:bodyPr/>
          <a:lstStyle>
            <a:lvl1pPr>
              <a:defRPr/>
            </a:lvl1pPr>
          </a:lstStyle>
          <a:p>
            <a:pPr>
              <a:defRPr/>
            </a:pPr>
            <a:endParaRPr lang="pl-PL"/>
          </a:p>
        </p:txBody>
      </p:sp>
      <p:sp>
        <p:nvSpPr>
          <p:cNvPr id="4" name="Rectangle 5"/>
          <p:cNvSpPr>
            <a:spLocks noGrp="1" noChangeArrowheads="1"/>
          </p:cNvSpPr>
          <p:nvPr>
            <p:ph type="ftr" sz="quarter" idx="11"/>
          </p:nvPr>
        </p:nvSpPr>
        <p:spPr>
          <a:ln/>
        </p:spPr>
        <p:txBody>
          <a:bodyPr/>
          <a:lstStyle>
            <a:lvl1pPr>
              <a:defRPr/>
            </a:lvl1pPr>
          </a:lstStyle>
          <a:p>
            <a:pPr>
              <a:defRPr/>
            </a:pPr>
            <a:endParaRPr lang="pl-PL"/>
          </a:p>
        </p:txBody>
      </p:sp>
      <p:sp>
        <p:nvSpPr>
          <p:cNvPr id="5" name="Rectangle 6"/>
          <p:cNvSpPr>
            <a:spLocks noGrp="1" noChangeArrowheads="1"/>
          </p:cNvSpPr>
          <p:nvPr>
            <p:ph type="sldNum" sz="quarter" idx="12"/>
          </p:nvPr>
        </p:nvSpPr>
        <p:spPr>
          <a:ln/>
        </p:spPr>
        <p:txBody>
          <a:bodyPr/>
          <a:lstStyle>
            <a:lvl1pPr>
              <a:defRPr/>
            </a:lvl1pPr>
          </a:lstStyle>
          <a:p>
            <a:pPr>
              <a:defRPr/>
            </a:pPr>
            <a:fld id="{5D68787F-8E95-4FEA-B4F3-7C50336B25DB}" type="slidenum">
              <a:rPr lang="pl-PL" altLang="pl-PL"/>
              <a:pPr>
                <a:defRPr/>
              </a:pPr>
              <a:t>‹#›</a:t>
            </a:fld>
            <a:endParaRPr lang="pl-PL" altLang="pl-PL"/>
          </a:p>
        </p:txBody>
      </p:sp>
    </p:spTree>
    <p:extLst>
      <p:ext uri="{BB962C8B-B14F-4D97-AF65-F5344CB8AC3E}">
        <p14:creationId xmlns:p14="http://schemas.microsoft.com/office/powerpoint/2010/main" val="4112666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l-PL"/>
          </a:p>
        </p:txBody>
      </p:sp>
      <p:sp>
        <p:nvSpPr>
          <p:cNvPr id="3" name="Rectangle 5"/>
          <p:cNvSpPr>
            <a:spLocks noGrp="1" noChangeArrowheads="1"/>
          </p:cNvSpPr>
          <p:nvPr>
            <p:ph type="ftr" sz="quarter" idx="11"/>
          </p:nvPr>
        </p:nvSpPr>
        <p:spPr>
          <a:ln/>
        </p:spPr>
        <p:txBody>
          <a:bodyPr/>
          <a:lstStyle>
            <a:lvl1pPr>
              <a:defRPr/>
            </a:lvl1pPr>
          </a:lstStyle>
          <a:p>
            <a:pPr>
              <a:defRPr/>
            </a:pPr>
            <a:endParaRPr lang="pl-PL"/>
          </a:p>
        </p:txBody>
      </p:sp>
      <p:sp>
        <p:nvSpPr>
          <p:cNvPr id="4" name="Rectangle 6"/>
          <p:cNvSpPr>
            <a:spLocks noGrp="1" noChangeArrowheads="1"/>
          </p:cNvSpPr>
          <p:nvPr>
            <p:ph type="sldNum" sz="quarter" idx="12"/>
          </p:nvPr>
        </p:nvSpPr>
        <p:spPr>
          <a:ln/>
        </p:spPr>
        <p:txBody>
          <a:bodyPr/>
          <a:lstStyle>
            <a:lvl1pPr>
              <a:defRPr/>
            </a:lvl1pPr>
          </a:lstStyle>
          <a:p>
            <a:pPr>
              <a:defRPr/>
            </a:pPr>
            <a:fld id="{62E2BA5E-6CA3-4F53-9D3A-EF22ED92E0A3}" type="slidenum">
              <a:rPr lang="pl-PL" altLang="pl-PL"/>
              <a:pPr>
                <a:defRPr/>
              </a:pPr>
              <a:t>‹#›</a:t>
            </a:fld>
            <a:endParaRPr lang="pl-PL" altLang="pl-PL"/>
          </a:p>
        </p:txBody>
      </p:sp>
    </p:spTree>
    <p:extLst>
      <p:ext uri="{BB962C8B-B14F-4D97-AF65-F5344CB8AC3E}">
        <p14:creationId xmlns:p14="http://schemas.microsoft.com/office/powerpoint/2010/main" val="2353141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74B3EDDE-FD7A-459F-969D-B370C8896C14}" type="slidenum">
              <a:rPr lang="pl-PL" altLang="pl-PL"/>
              <a:pPr>
                <a:defRPr/>
              </a:pPr>
              <a:t>‹#›</a:t>
            </a:fld>
            <a:endParaRPr lang="pl-PL" altLang="pl-PL"/>
          </a:p>
        </p:txBody>
      </p:sp>
    </p:spTree>
    <p:extLst>
      <p:ext uri="{BB962C8B-B14F-4D97-AF65-F5344CB8AC3E}">
        <p14:creationId xmlns:p14="http://schemas.microsoft.com/office/powerpoint/2010/main" val="946450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0A175F75-E439-42DC-9406-ACA7753F2144}" type="slidenum">
              <a:rPr lang="pl-PL" altLang="pl-PL"/>
              <a:pPr>
                <a:defRPr/>
              </a:pPr>
              <a:t>‹#›</a:t>
            </a:fld>
            <a:endParaRPr lang="pl-PL" altLang="pl-PL"/>
          </a:p>
        </p:txBody>
      </p:sp>
    </p:spTree>
    <p:extLst>
      <p:ext uri="{BB962C8B-B14F-4D97-AF65-F5344CB8AC3E}">
        <p14:creationId xmlns:p14="http://schemas.microsoft.com/office/powerpoint/2010/main" val="2428759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smtClean="0"/>
              <a:t>Kliknij, aby edytować styl wzorca tytułu</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pl-PL"/>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pl-PL"/>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B5438311-A240-475D-B3AF-BF6742BE4F6F}"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1" name="Tytuł 1"/>
          <p:cNvSpPr>
            <a:spLocks noGrp="1"/>
          </p:cNvSpPr>
          <p:nvPr>
            <p:ph type="title"/>
          </p:nvPr>
        </p:nvSpPr>
        <p:spPr>
          <a:xfrm>
            <a:off x="365250" y="1700808"/>
            <a:ext cx="8345363" cy="2664296"/>
          </a:xfrm>
        </p:spPr>
        <p:txBody>
          <a:bodyPr/>
          <a:lstStyle/>
          <a:p>
            <a:r>
              <a:rPr lang="pl-PL" altLang="pl-PL" sz="3200" b="1" i="1" kern="1200" dirty="0" smtClean="0">
                <a:solidFill>
                  <a:schemeClr val="bg1"/>
                </a:solidFill>
                <a:latin typeface="Calibri" panose="020F0502020204030204" pitchFamily="34" charset="0"/>
                <a:ea typeface="+mn-ea"/>
                <a:cs typeface="Arial" charset="0"/>
              </a:rPr>
              <a:t>POMOC PUBLICZNA</a:t>
            </a:r>
            <a:br>
              <a:rPr lang="pl-PL" altLang="pl-PL" sz="3200" b="1" i="1" kern="1200" dirty="0" smtClean="0">
                <a:solidFill>
                  <a:schemeClr val="bg1"/>
                </a:solidFill>
                <a:latin typeface="Calibri" panose="020F0502020204030204" pitchFamily="34" charset="0"/>
                <a:ea typeface="+mn-ea"/>
                <a:cs typeface="Arial" charset="0"/>
              </a:rPr>
            </a:br>
            <a:r>
              <a:rPr lang="pl-PL" sz="3200" b="1" i="1" dirty="0">
                <a:solidFill>
                  <a:schemeClr val="bg1"/>
                </a:solidFill>
                <a:latin typeface="Calibri" panose="020F0502020204030204" pitchFamily="34" charset="0"/>
              </a:rPr>
              <a:t>dla projektów </a:t>
            </a:r>
            <a:r>
              <a:rPr lang="pl-PL" sz="3200" b="1" i="1" dirty="0" smtClean="0">
                <a:solidFill>
                  <a:schemeClr val="bg1"/>
                </a:solidFill>
                <a:latin typeface="Calibri" panose="020F0502020204030204" pitchFamily="34" charset="0"/>
              </a:rPr>
              <a:t>realizowanych w </a:t>
            </a:r>
            <a:r>
              <a:rPr lang="pl-PL" sz="3200" b="1" i="1" dirty="0">
                <a:solidFill>
                  <a:schemeClr val="bg1"/>
                </a:solidFill>
                <a:latin typeface="Calibri" panose="020F0502020204030204" pitchFamily="34" charset="0"/>
              </a:rPr>
              <a:t>ramach </a:t>
            </a:r>
            <a:r>
              <a:rPr lang="pl-PL" sz="3200" b="1" i="1" dirty="0" smtClean="0">
                <a:solidFill>
                  <a:schemeClr val="bg1"/>
                </a:solidFill>
                <a:latin typeface="Calibri" panose="020F0502020204030204" pitchFamily="34" charset="0"/>
              </a:rPr>
              <a:t>Poddziałania 10.1.1</a:t>
            </a:r>
            <a:r>
              <a:rPr lang="pl-PL" sz="3200" b="1" i="1" dirty="0">
                <a:solidFill>
                  <a:schemeClr val="bg1"/>
                </a:solidFill>
                <a:latin typeface="Calibri" panose="020F0502020204030204" pitchFamily="34" charset="0"/>
              </a:rPr>
              <a:t>. </a:t>
            </a:r>
            <a:r>
              <a:rPr lang="pl-PL" sz="3200" b="1" i="1" dirty="0" smtClean="0">
                <a:solidFill>
                  <a:schemeClr val="bg1"/>
                </a:solidFill>
                <a:latin typeface="Calibri" panose="020F0502020204030204" pitchFamily="34" charset="0"/>
              </a:rPr>
              <a:t>RPO WP 2014-2020 – Efektywność energetyczna – Mechanizm ZIT </a:t>
            </a:r>
            <a:r>
              <a:rPr lang="pl-PL" sz="3200" b="1" i="1" dirty="0">
                <a:solidFill>
                  <a:schemeClr val="bg1"/>
                </a:solidFill>
                <a:latin typeface="Calibri" panose="020F0502020204030204" pitchFamily="34" charset="0"/>
              </a:rPr>
              <a:t>– wsparcie dotacyjne</a:t>
            </a:r>
            <a:r>
              <a:rPr lang="pl-PL" altLang="pl-PL" sz="3200" b="1" i="1" kern="1200" dirty="0" smtClean="0">
                <a:solidFill>
                  <a:schemeClr val="bg1"/>
                </a:solidFill>
                <a:latin typeface="Calibri" panose="020F0502020204030204" pitchFamily="34" charset="0"/>
                <a:ea typeface="+mn-ea"/>
                <a:cs typeface="Arial" charset="0"/>
              </a:rPr>
              <a:t/>
            </a:r>
            <a:br>
              <a:rPr lang="pl-PL" altLang="pl-PL" sz="3200" b="1" i="1" kern="1200" dirty="0" smtClean="0">
                <a:solidFill>
                  <a:schemeClr val="bg1"/>
                </a:solidFill>
                <a:latin typeface="Calibri" panose="020F0502020204030204" pitchFamily="34" charset="0"/>
                <a:ea typeface="+mn-ea"/>
                <a:cs typeface="Arial" charset="0"/>
              </a:rPr>
            </a:br>
            <a:endParaRPr lang="pl-PL" altLang="pl-PL" sz="2400" b="1" i="1" kern="1200" dirty="0">
              <a:solidFill>
                <a:schemeClr val="bg1"/>
              </a:solidFill>
              <a:latin typeface="Calibri" panose="020F0502020204030204" pitchFamily="34" charset="0"/>
              <a:ea typeface="+mn-ea"/>
              <a:cs typeface="Arial" charset="0"/>
            </a:endParaRPr>
          </a:p>
        </p:txBody>
      </p:sp>
      <p:sp>
        <p:nvSpPr>
          <p:cNvPr id="2052" name="Text Box 10"/>
          <p:cNvSpPr txBox="1">
            <a:spLocks noChangeArrowheads="1"/>
          </p:cNvSpPr>
          <p:nvPr/>
        </p:nvSpPr>
        <p:spPr bwMode="auto">
          <a:xfrm>
            <a:off x="1619250" y="5895975"/>
            <a:ext cx="59055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200" b="1" dirty="0">
                <a:solidFill>
                  <a:schemeClr val="bg1"/>
                </a:solidFill>
                <a:latin typeface="Calibri" pitchFamily="34" charset="0"/>
              </a:rPr>
              <a:t>Regionalny Program </a:t>
            </a:r>
            <a:r>
              <a:rPr lang="pl-PL" altLang="pl-PL" sz="1200" b="1" dirty="0" smtClean="0">
                <a:solidFill>
                  <a:schemeClr val="bg1"/>
                </a:solidFill>
                <a:latin typeface="Calibri" pitchFamily="34" charset="0"/>
              </a:rPr>
              <a:t> Operacyjny  Województwa Pomorskiego </a:t>
            </a:r>
            <a:r>
              <a:rPr lang="pl-PL" altLang="pl-PL" sz="1200" b="1" dirty="0">
                <a:solidFill>
                  <a:schemeClr val="bg1"/>
                </a:solidFill>
                <a:latin typeface="Calibri" pitchFamily="34" charset="0"/>
              </a:rPr>
              <a:t>na lata 2014-2020</a:t>
            </a:r>
          </a:p>
        </p:txBody>
      </p:sp>
      <p:pic>
        <p:nvPicPr>
          <p:cNvPr id="2054" name="Picture 7" descr="D:\POMORSKIE W UNII_SIW_NSS_ZNAKI_UNIJNE\NSS-NOWY-2014-2020\FE-2014-2020-PREZENTACJA PP\listownik-monoKONTRA-PASEK-Pomorskie-FE-UMWP-UE-EFSI-2015.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3063" y="260350"/>
            <a:ext cx="83375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0"/>
          <p:cNvSpPr txBox="1">
            <a:spLocks noChangeArrowheads="1"/>
          </p:cNvSpPr>
          <p:nvPr/>
        </p:nvSpPr>
        <p:spPr bwMode="auto">
          <a:xfrm>
            <a:off x="3184165" y="4933109"/>
            <a:ext cx="271535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2000" b="1" dirty="0" smtClean="0">
                <a:solidFill>
                  <a:schemeClr val="bg1"/>
                </a:solidFill>
                <a:latin typeface="Calibri" panose="020F0502020204030204" pitchFamily="34" charset="0"/>
              </a:rPr>
              <a:t>Gdańsk, </a:t>
            </a:r>
            <a:r>
              <a:rPr lang="pl-PL" altLang="pl-PL" sz="2000" b="1" dirty="0">
                <a:solidFill>
                  <a:schemeClr val="bg1"/>
                </a:solidFill>
                <a:latin typeface="Calibri" panose="020F0502020204030204" pitchFamily="34" charset="0"/>
              </a:rPr>
              <a:t>7</a:t>
            </a:r>
            <a:r>
              <a:rPr lang="pl-PL" altLang="pl-PL" sz="2000" b="1" dirty="0" smtClean="0">
                <a:solidFill>
                  <a:schemeClr val="bg1"/>
                </a:solidFill>
                <a:latin typeface="Calibri" panose="020F0502020204030204" pitchFamily="34" charset="0"/>
              </a:rPr>
              <a:t> marca 2016 r.</a:t>
            </a:r>
            <a:endParaRPr lang="pl-PL" altLang="pl-PL" sz="2000" b="1" dirty="0">
              <a:solidFill>
                <a:schemeClr val="bg1"/>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95736" y="0"/>
            <a:ext cx="8229600" cy="1143000"/>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p>
        </p:txBody>
      </p:sp>
      <p:sp>
        <p:nvSpPr>
          <p:cNvPr id="3" name="Symbol zastępczy zawartości 2"/>
          <p:cNvSpPr>
            <a:spLocks noGrp="1"/>
          </p:cNvSpPr>
          <p:nvPr>
            <p:ph idx="1"/>
          </p:nvPr>
        </p:nvSpPr>
        <p:spPr>
          <a:xfrm>
            <a:off x="0" y="1052736"/>
            <a:ext cx="9144000" cy="5760640"/>
          </a:xfrm>
        </p:spPr>
        <p:txBody>
          <a:bodyPr/>
          <a:lstStyle/>
          <a:p>
            <a:pPr marL="0" indent="0" algn="ctr">
              <a:buNone/>
            </a:pPr>
            <a:r>
              <a:rPr lang="pl-PL" sz="1600" b="1" dirty="0">
                <a:latin typeface="Calibri" panose="020F0502020204030204" pitchFamily="34" charset="0"/>
              </a:rPr>
              <a:t>Pomoc inwestycyjna na środki wspierające efektywność </a:t>
            </a:r>
            <a:r>
              <a:rPr lang="pl-PL" sz="1600" b="1" dirty="0" smtClean="0">
                <a:latin typeface="Calibri" panose="020F0502020204030204" pitchFamily="34" charset="0"/>
              </a:rPr>
              <a:t>energetyczną – </a:t>
            </a:r>
            <a:r>
              <a:rPr lang="pl-PL" sz="1600" b="1" dirty="0">
                <a:latin typeface="Calibri" panose="020F0502020204030204" pitchFamily="34" charset="0"/>
              </a:rPr>
              <a:t>a</a:t>
            </a:r>
            <a:r>
              <a:rPr lang="pl-PL" sz="1600" b="1" dirty="0" smtClean="0">
                <a:latin typeface="Calibri" panose="020F0502020204030204" pitchFamily="34" charset="0"/>
              </a:rPr>
              <a:t>rt</a:t>
            </a:r>
            <a:r>
              <a:rPr lang="pl-PL" sz="1600" b="1" dirty="0">
                <a:latin typeface="Calibri" panose="020F0502020204030204" pitchFamily="34" charset="0"/>
              </a:rPr>
              <a:t>. 38 GBER</a:t>
            </a:r>
          </a:p>
          <a:p>
            <a:pPr marL="0" indent="0" algn="ctr">
              <a:buNone/>
            </a:pPr>
            <a:endParaRPr lang="pl-PL" sz="1600" b="1" dirty="0">
              <a:latin typeface="Calibri" panose="020F0502020204030204" pitchFamily="34" charset="0"/>
            </a:endParaRPr>
          </a:p>
          <a:p>
            <a:pPr algn="ctr"/>
            <a:endParaRPr lang="pl-PL" sz="1600" b="1" dirty="0">
              <a:latin typeface="Calibri" panose="020F0502020204030204" pitchFamily="34" charset="0"/>
            </a:endParaRPr>
          </a:p>
          <a:p>
            <a:pPr marL="285750" indent="-285750" algn="just">
              <a:buFont typeface="Arial" panose="020B0604020202020204" pitchFamily="34" charset="0"/>
              <a:buChar char="•"/>
            </a:pPr>
            <a:r>
              <a:rPr lang="pl-PL" sz="1600" dirty="0" smtClean="0">
                <a:latin typeface="Calibri" panose="020F0502020204030204" pitchFamily="34" charset="0"/>
              </a:rPr>
              <a:t>Umiejscowiona </a:t>
            </a:r>
            <a:r>
              <a:rPr lang="pl-PL" sz="1600" dirty="0">
                <a:latin typeface="Calibri" panose="020F0502020204030204" pitchFamily="34" charset="0"/>
              </a:rPr>
              <a:t>w sekcji dot. pomocy na ochronę </a:t>
            </a:r>
            <a:r>
              <a:rPr lang="pl-PL" sz="1600" dirty="0" smtClean="0">
                <a:latin typeface="Calibri" panose="020F0502020204030204" pitchFamily="34" charset="0"/>
              </a:rPr>
              <a:t>środowiska: </a:t>
            </a:r>
            <a:endParaRPr lang="pl-PL" sz="1600" dirty="0">
              <a:latin typeface="Calibri" panose="020F0502020204030204" pitchFamily="34" charset="0"/>
            </a:endParaRPr>
          </a:p>
          <a:p>
            <a:pPr marL="0" indent="0" algn="just">
              <a:buNone/>
            </a:pPr>
            <a:r>
              <a:rPr lang="pl-PL" sz="1600" dirty="0">
                <a:latin typeface="Calibri" panose="020F0502020204030204" pitchFamily="34" charset="0"/>
              </a:rPr>
              <a:t>Pomoc nie jest przyznawana na mocy tego przepisu w przypadku, gdy usprawnienia są realizowane w celu zapewnienia przestrzegania przez przedsiębiorstwa już przyjętych norm unijnych, nawet jeżeli normy te jeszcze nie obowiązują.</a:t>
            </a:r>
          </a:p>
          <a:p>
            <a:pPr algn="just"/>
            <a:endParaRPr lang="pl-PL" sz="1600" dirty="0" smtClean="0">
              <a:latin typeface="Calibri" panose="020F0502020204030204" pitchFamily="34" charset="0"/>
            </a:endParaRPr>
          </a:p>
          <a:p>
            <a:pPr marL="0" indent="0" algn="just">
              <a:buNone/>
            </a:pPr>
            <a:r>
              <a:rPr lang="pl-PL" sz="1600" dirty="0" smtClean="0">
                <a:latin typeface="Calibri" panose="020F0502020204030204" pitchFamily="34" charset="0"/>
              </a:rPr>
              <a:t>Efektywność energetyczna </a:t>
            </a:r>
            <a:r>
              <a:rPr lang="pl-PL" sz="1600" dirty="0">
                <a:latin typeface="Calibri" panose="020F0502020204030204" pitchFamily="34" charset="0"/>
              </a:rPr>
              <a:t>oznacza ilość zaoszczędzonej energii ustaloną w drodze pomiaru lub oszacowania zużycia przed wdrożeniem środka mającego na celu poprawę efektywności energetycznej i po jego wdrożeniu, z jednoczesnym zapewnieniem normalizacji warunków zewnętrznych wpływających na zużycie </a:t>
            </a:r>
            <a:r>
              <a:rPr lang="pl-PL" sz="1600" dirty="0" smtClean="0">
                <a:latin typeface="Calibri" panose="020F0502020204030204" pitchFamily="34" charset="0"/>
              </a:rPr>
              <a:t>energii.</a:t>
            </a:r>
            <a:endParaRPr lang="pl-PL" sz="1600" dirty="0">
              <a:latin typeface="Calibri" panose="020F0502020204030204" pitchFamily="34" charset="0"/>
            </a:endParaRPr>
          </a:p>
          <a:p>
            <a:endParaRPr lang="pl-PL" dirty="0"/>
          </a:p>
        </p:txBody>
      </p:sp>
    </p:spTree>
    <p:extLst>
      <p:ext uri="{BB962C8B-B14F-4D97-AF65-F5344CB8AC3E}">
        <p14:creationId xmlns:p14="http://schemas.microsoft.com/office/powerpoint/2010/main" val="1183689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179512" y="1484784"/>
            <a:ext cx="8856984" cy="3970318"/>
          </a:xfrm>
          <a:prstGeom prst="rect">
            <a:avLst/>
          </a:prstGeom>
        </p:spPr>
        <p:txBody>
          <a:bodyPr wrap="square">
            <a:spAutoFit/>
          </a:bodyPr>
          <a:lstStyle/>
          <a:p>
            <a:pPr marL="285750" indent="-285750" algn="just">
              <a:buFont typeface="Arial" panose="020B0604020202020204" pitchFamily="34" charset="0"/>
              <a:buChar char="•"/>
            </a:pPr>
            <a:r>
              <a:rPr lang="pl-PL" u="sng" dirty="0">
                <a:latin typeface="Calibri" panose="020F0502020204030204" pitchFamily="34" charset="0"/>
              </a:rPr>
              <a:t>Koszty kwalifikowalne:</a:t>
            </a:r>
            <a:r>
              <a:rPr lang="pl-PL" dirty="0">
                <a:latin typeface="Calibri" panose="020F0502020204030204" pitchFamily="34" charset="0"/>
              </a:rPr>
              <a:t> dodatkowe koszty inwestycji niezbędne do osiągnięcia wyższego poziomu efektywności energetycznej. Ustala się je w następujący sposób:</a:t>
            </a:r>
          </a:p>
          <a:p>
            <a:pPr marL="0" indent="0" algn="just">
              <a:buNone/>
            </a:pPr>
            <a:r>
              <a:rPr lang="pl-PL" dirty="0">
                <a:latin typeface="Calibri" panose="020F0502020204030204" pitchFamily="34" charset="0"/>
              </a:rPr>
              <a:t>a)    jeżeli koszty inwestycji w efektywność energetyczną można wyodrębnić z całkowitych kosztów inwestycji jako oddzielną inwestycję, za koszty kwalifikowalne uznaje się koszty związane z efektywnością energetyczną;</a:t>
            </a:r>
          </a:p>
          <a:p>
            <a:pPr marL="0" indent="0" algn="just">
              <a:buNone/>
            </a:pPr>
            <a:r>
              <a:rPr lang="pl-PL" dirty="0">
                <a:latin typeface="Calibri" panose="020F0502020204030204" pitchFamily="34" charset="0"/>
              </a:rPr>
              <a:t>b)    w innych przypadkach koszty inwestycji w efektywność energetyczną określa się poprzez odniesienie do podobnej, mniej efektywnej energetycznie inwestycji, która prawdopodobnie zostałaby przeprowadzona w przypadku braku pomocy. Różnica między kosztami obu inwestycji określa koszt związany z efektywnością energetyczną i stanowi koszty kwalifikowalne.</a:t>
            </a:r>
          </a:p>
          <a:p>
            <a:pPr marL="285750" indent="-285750" algn="just">
              <a:buFont typeface="Arial" panose="020B0604020202020204" pitchFamily="34" charset="0"/>
              <a:buChar char="•"/>
            </a:pPr>
            <a:endParaRPr lang="pl-PL" dirty="0">
              <a:latin typeface="Calibri" panose="020F0502020204030204" pitchFamily="34" charset="0"/>
            </a:endParaRPr>
          </a:p>
          <a:p>
            <a:pPr marL="285750" indent="-285750" algn="just">
              <a:buFont typeface="Arial" panose="020B0604020202020204" pitchFamily="34" charset="0"/>
              <a:buChar char="•"/>
            </a:pPr>
            <a:r>
              <a:rPr lang="pl-PL" u="sng" dirty="0">
                <a:latin typeface="Calibri" panose="020F0502020204030204" pitchFamily="34" charset="0"/>
              </a:rPr>
              <a:t>Intensywność:</a:t>
            </a:r>
          </a:p>
          <a:p>
            <a:pPr marL="285750" indent="-285750" algn="just">
              <a:buFont typeface="Wingdings" panose="05000000000000000000" pitchFamily="2" charset="2"/>
              <a:buChar char="v"/>
            </a:pPr>
            <a:r>
              <a:rPr lang="pl-PL" dirty="0">
                <a:latin typeface="Calibri" panose="020F0502020204030204" pitchFamily="34" charset="0"/>
              </a:rPr>
              <a:t>Zasada: 30% kosztów kwalifikowalnych + premia dla woj. pomorskiego 15 pkt proc. = </a:t>
            </a:r>
            <a:r>
              <a:rPr lang="pl-PL" b="1" u="sng" dirty="0">
                <a:latin typeface="Calibri" panose="020F0502020204030204" pitchFamily="34" charset="0"/>
              </a:rPr>
              <a:t>45%</a:t>
            </a:r>
            <a:r>
              <a:rPr lang="pl-PL" dirty="0">
                <a:latin typeface="Calibri" panose="020F0502020204030204" pitchFamily="34" charset="0"/>
              </a:rPr>
              <a:t>.</a:t>
            </a:r>
          </a:p>
          <a:p>
            <a:pPr marL="285750" indent="-285750" algn="just">
              <a:buFont typeface="Wingdings" panose="05000000000000000000" pitchFamily="2" charset="2"/>
              <a:buChar char="v"/>
            </a:pPr>
            <a:r>
              <a:rPr lang="pl-PL" dirty="0">
                <a:latin typeface="Calibri" panose="020F0502020204030204" pitchFamily="34" charset="0"/>
              </a:rPr>
              <a:t>+ 20 pkt proc. dla małych przedsiębiorstw, + 10 pkt proc. dla średnich przedsiębiorstw.</a:t>
            </a:r>
          </a:p>
        </p:txBody>
      </p:sp>
      <p:sp>
        <p:nvSpPr>
          <p:cNvPr id="5" name="Tytuł 1"/>
          <p:cNvSpPr>
            <a:spLocks noGrp="1"/>
          </p:cNvSpPr>
          <p:nvPr>
            <p:ph type="title"/>
          </p:nvPr>
        </p:nvSpPr>
        <p:spPr>
          <a:xfrm>
            <a:off x="2195736" y="0"/>
            <a:ext cx="6948264" cy="1143000"/>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p>
        </p:txBody>
      </p:sp>
    </p:spTree>
    <p:extLst>
      <p:ext uri="{BB962C8B-B14F-4D97-AF65-F5344CB8AC3E}">
        <p14:creationId xmlns:p14="http://schemas.microsoft.com/office/powerpoint/2010/main" val="3690539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835696" y="-48126"/>
            <a:ext cx="7308304" cy="1143000"/>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p>
        </p:txBody>
      </p:sp>
      <p:sp>
        <p:nvSpPr>
          <p:cNvPr id="3" name="Symbol zastępczy zawartości 2"/>
          <p:cNvSpPr>
            <a:spLocks noGrp="1"/>
          </p:cNvSpPr>
          <p:nvPr>
            <p:ph idx="1"/>
          </p:nvPr>
        </p:nvSpPr>
        <p:spPr>
          <a:xfrm>
            <a:off x="457200" y="980728"/>
            <a:ext cx="8229600" cy="5145435"/>
          </a:xfrm>
        </p:spPr>
        <p:txBody>
          <a:bodyPr/>
          <a:lstStyle/>
          <a:p>
            <a:pPr marL="0" indent="0" algn="ctr">
              <a:buNone/>
            </a:pPr>
            <a:r>
              <a:rPr lang="pl-PL" sz="1600" b="1" dirty="0">
                <a:latin typeface="Calibri" panose="020F0502020204030204" pitchFamily="34" charset="0"/>
              </a:rPr>
              <a:t>Pomoc na inwestycje w układy wysokosprawnej </a:t>
            </a:r>
            <a:r>
              <a:rPr lang="pl-PL" sz="1600" b="1" dirty="0" smtClean="0">
                <a:latin typeface="Calibri" panose="020F0502020204030204" pitchFamily="34" charset="0"/>
              </a:rPr>
              <a:t>kogeneracji – art</a:t>
            </a:r>
            <a:r>
              <a:rPr lang="pl-PL" sz="1600" b="1" dirty="0">
                <a:latin typeface="Calibri" panose="020F0502020204030204" pitchFamily="34" charset="0"/>
              </a:rPr>
              <a:t>. 40 </a:t>
            </a:r>
            <a:r>
              <a:rPr lang="pl-PL" sz="1600" b="1" dirty="0" smtClean="0">
                <a:latin typeface="Calibri" panose="020F0502020204030204" pitchFamily="34" charset="0"/>
              </a:rPr>
              <a:t>GBER</a:t>
            </a:r>
            <a:endParaRPr lang="pl-PL" sz="1600" b="1" dirty="0">
              <a:latin typeface="Calibri" panose="020F0502020204030204" pitchFamily="34" charset="0"/>
            </a:endParaRPr>
          </a:p>
          <a:p>
            <a:pPr algn="ctr"/>
            <a:endParaRPr lang="pl-PL" sz="1600" dirty="0">
              <a:latin typeface="Calibri" panose="020F0502020204030204" pitchFamily="34" charset="0"/>
            </a:endParaRPr>
          </a:p>
          <a:p>
            <a:pPr marL="285750" indent="-285750" algn="just">
              <a:buFont typeface="Arial" panose="020B0604020202020204" pitchFamily="34" charset="0"/>
              <a:buChar char="•"/>
            </a:pPr>
            <a:r>
              <a:rPr lang="pl-PL" sz="1600" dirty="0">
                <a:latin typeface="Calibri" panose="020F0502020204030204" pitchFamily="34" charset="0"/>
              </a:rPr>
              <a:t>Pomoc na inwestycje przyznaje się wyłącznie na moce nowo zainstalowane lub odnowione.</a:t>
            </a:r>
          </a:p>
          <a:p>
            <a:pPr marL="285750" indent="-285750" algn="just">
              <a:buFont typeface="Arial" panose="020B0604020202020204" pitchFamily="34" charset="0"/>
              <a:buChar char="•"/>
            </a:pPr>
            <a:endParaRPr lang="pl-PL" sz="1600" dirty="0">
              <a:latin typeface="Calibri" panose="020F0502020204030204" pitchFamily="34" charset="0"/>
            </a:endParaRPr>
          </a:p>
          <a:p>
            <a:pPr marL="285750" indent="-285750" algn="just">
              <a:buFont typeface="Arial" panose="020B0604020202020204" pitchFamily="34" charset="0"/>
              <a:buChar char="•"/>
            </a:pPr>
            <a:r>
              <a:rPr lang="pl-PL" sz="1600" dirty="0">
                <a:latin typeface="Calibri" panose="020F0502020204030204" pitchFamily="34" charset="0"/>
              </a:rPr>
              <a:t>Nowa jednostka kogeneracyjna przynosi ogólne oszczędności energii pierwotnej w porównaniu z oddzielną produkcją energii cieplnej i elektrycznej. Modernizacja istniejącej jednostki kogeneracyjnej lub przekształcenie istniejącej jednostki produkcji mocy w jednostkę kogeneracyjną przynosi oszczędności energii pierwotnej w porównaniu z początkową sytuacją.</a:t>
            </a:r>
          </a:p>
          <a:p>
            <a:pPr marL="285750" indent="-285750" algn="just">
              <a:buFont typeface="Arial" panose="020B0604020202020204" pitchFamily="34" charset="0"/>
              <a:buChar char="•"/>
            </a:pPr>
            <a:endParaRPr lang="pl-PL" sz="1600" dirty="0">
              <a:latin typeface="Calibri" panose="020F0502020204030204" pitchFamily="34" charset="0"/>
            </a:endParaRPr>
          </a:p>
          <a:p>
            <a:pPr marL="285750" indent="-285750" algn="just">
              <a:buFont typeface="Arial" panose="020B0604020202020204" pitchFamily="34" charset="0"/>
              <a:buChar char="•"/>
            </a:pPr>
            <a:r>
              <a:rPr lang="pl-PL" sz="1600" dirty="0">
                <a:latin typeface="Calibri" panose="020F0502020204030204" pitchFamily="34" charset="0"/>
              </a:rPr>
              <a:t>Kosztami kwalifikowalnymi są </a:t>
            </a:r>
            <a:r>
              <a:rPr lang="pl-PL" sz="1600" u="sng" dirty="0">
                <a:latin typeface="Calibri" panose="020F0502020204030204" pitchFamily="34" charset="0"/>
              </a:rPr>
              <a:t>dodatkowe koszty inwestycji</a:t>
            </a:r>
            <a:r>
              <a:rPr lang="pl-PL" sz="1600" dirty="0">
                <a:latin typeface="Calibri" panose="020F0502020204030204" pitchFamily="34" charset="0"/>
              </a:rPr>
              <a:t> w urządzenia </a:t>
            </a:r>
            <a:r>
              <a:rPr lang="pl-PL" sz="1600" u="sng" dirty="0">
                <a:latin typeface="Calibri" panose="020F0502020204030204" pitchFamily="34" charset="0"/>
              </a:rPr>
              <a:t>niezbędne</a:t>
            </a:r>
            <a:r>
              <a:rPr lang="pl-PL" sz="1600" dirty="0">
                <a:latin typeface="Calibri" panose="020F0502020204030204" pitchFamily="34" charset="0"/>
              </a:rPr>
              <a:t> do tego, by instalacja mogła funkcjonować jako wysokosprawna instalacja kogeneracyjna, w porównaniu z konwencjonalną instalacją energii elektrycznej lub grzewczej o takiej samej mocy, lub dodatkowe koszty inwestycji na modernizację w celu uzyskania wyższej sprawności, w przypadku gdy istniejąca instalacja spełnia już próg wysokiej sprawności.</a:t>
            </a:r>
          </a:p>
          <a:p>
            <a:pPr marL="285750" indent="-285750" algn="just">
              <a:buFont typeface="Arial" panose="020B0604020202020204" pitchFamily="34" charset="0"/>
              <a:buChar char="•"/>
            </a:pPr>
            <a:endParaRPr lang="pl-PL" sz="1600" dirty="0">
              <a:latin typeface="Calibri" panose="020F0502020204030204" pitchFamily="34" charset="0"/>
            </a:endParaRPr>
          </a:p>
          <a:p>
            <a:pPr marL="285750" indent="-285750" algn="just">
              <a:buFont typeface="Arial" panose="020B0604020202020204" pitchFamily="34" charset="0"/>
              <a:buChar char="•"/>
            </a:pPr>
            <a:r>
              <a:rPr lang="pl-PL" sz="1600" u="sng" dirty="0">
                <a:latin typeface="Calibri" panose="020F0502020204030204" pitchFamily="34" charset="0"/>
              </a:rPr>
              <a:t>Intensywność: </a:t>
            </a:r>
          </a:p>
          <a:p>
            <a:pPr marL="285750" indent="-285750" algn="just">
              <a:buFont typeface="Wingdings" panose="05000000000000000000" pitchFamily="2" charset="2"/>
              <a:buChar char="v"/>
            </a:pPr>
            <a:r>
              <a:rPr lang="pl-PL" sz="1600" dirty="0">
                <a:latin typeface="Calibri" panose="020F0502020204030204" pitchFamily="34" charset="0"/>
              </a:rPr>
              <a:t>Zasada: 45% kosztów </a:t>
            </a:r>
            <a:r>
              <a:rPr lang="pl-PL" sz="1600" dirty="0" smtClean="0">
                <a:latin typeface="Calibri" panose="020F0502020204030204" pitchFamily="34" charset="0"/>
              </a:rPr>
              <a:t>kwalifikowalnych </a:t>
            </a:r>
            <a:r>
              <a:rPr lang="pl-PL" sz="1600" dirty="0">
                <a:latin typeface="Calibri" panose="020F0502020204030204" pitchFamily="34" charset="0"/>
              </a:rPr>
              <a:t>+ premia dla woj. pomorskiego 15 pkt proc. = </a:t>
            </a:r>
            <a:r>
              <a:rPr lang="pl-PL" sz="1600" b="1" u="sng" dirty="0" smtClean="0">
                <a:latin typeface="Calibri" panose="020F0502020204030204" pitchFamily="34" charset="0"/>
              </a:rPr>
              <a:t>60%</a:t>
            </a:r>
            <a:r>
              <a:rPr lang="pl-PL" sz="1600" dirty="0" smtClean="0">
                <a:latin typeface="Calibri" panose="020F0502020204030204" pitchFamily="34" charset="0"/>
              </a:rPr>
              <a:t>.</a:t>
            </a:r>
            <a:endParaRPr lang="pl-PL" sz="1600" dirty="0">
              <a:latin typeface="Calibri" panose="020F0502020204030204" pitchFamily="34" charset="0"/>
            </a:endParaRPr>
          </a:p>
          <a:p>
            <a:pPr marL="285750" indent="-285750" algn="just">
              <a:buFont typeface="Wingdings" panose="05000000000000000000" pitchFamily="2" charset="2"/>
              <a:buChar char="v"/>
            </a:pPr>
            <a:r>
              <a:rPr lang="pl-PL" sz="1600" dirty="0" smtClean="0">
                <a:latin typeface="Calibri" panose="020F0502020204030204" pitchFamily="34" charset="0"/>
              </a:rPr>
              <a:t>+ </a:t>
            </a:r>
            <a:r>
              <a:rPr lang="pl-PL" sz="1600" dirty="0">
                <a:latin typeface="Calibri" panose="020F0502020204030204" pitchFamily="34" charset="0"/>
              </a:rPr>
              <a:t>20 pkt proc. dla małych przedsiębiorstw, + 10 pkt proc. dla średnich </a:t>
            </a:r>
            <a:r>
              <a:rPr lang="pl-PL" sz="1600" dirty="0" smtClean="0">
                <a:latin typeface="Calibri" panose="020F0502020204030204" pitchFamily="34" charset="0"/>
              </a:rPr>
              <a:t>przedsiębiorstw.</a:t>
            </a:r>
            <a:endParaRPr lang="pl-PL" sz="1600" dirty="0">
              <a:latin typeface="Calibri" panose="020F0502020204030204" pitchFamily="34" charset="0"/>
            </a:endParaRPr>
          </a:p>
          <a:p>
            <a:pPr algn="just">
              <a:lnSpc>
                <a:spcPct val="80000"/>
              </a:lnSpc>
            </a:pPr>
            <a:endParaRPr lang="pl-PL" altLang="pl-PL" sz="2400" u="sng" dirty="0" smtClean="0">
              <a:latin typeface="Calibri" panose="020F0502020204030204" pitchFamily="34" charset="0"/>
            </a:endParaRPr>
          </a:p>
          <a:p>
            <a:pPr marL="0" lvl="1" indent="0" algn="just">
              <a:lnSpc>
                <a:spcPct val="80000"/>
              </a:lnSpc>
              <a:buNone/>
            </a:pPr>
            <a:endParaRPr lang="pl-PL" sz="2000" u="sng" dirty="0">
              <a:latin typeface="Calibri" panose="020F0502020204030204" pitchFamily="34" charset="0"/>
            </a:endParaRPr>
          </a:p>
          <a:p>
            <a:pPr marL="0" lvl="1" indent="0" algn="just">
              <a:lnSpc>
                <a:spcPct val="80000"/>
              </a:lnSpc>
              <a:buNone/>
            </a:pPr>
            <a:endParaRPr lang="pl-PL" sz="2000" i="1" u="sng" dirty="0" smtClean="0">
              <a:latin typeface="Calibri" panose="020F0502020204030204" pitchFamily="34" charset="0"/>
            </a:endParaRPr>
          </a:p>
          <a:p>
            <a:pPr lvl="1" algn="just">
              <a:lnSpc>
                <a:spcPct val="80000"/>
              </a:lnSpc>
              <a:buFontTx/>
              <a:buChar char="-"/>
            </a:pPr>
            <a:endParaRPr lang="pl-PL" altLang="pl-PL" sz="2000" u="sng" dirty="0">
              <a:latin typeface="Calibri" panose="020F0502020204030204" pitchFamily="34" charset="0"/>
            </a:endParaRPr>
          </a:p>
        </p:txBody>
      </p:sp>
    </p:spTree>
    <p:extLst>
      <p:ext uri="{BB962C8B-B14F-4D97-AF65-F5344CB8AC3E}">
        <p14:creationId xmlns:p14="http://schemas.microsoft.com/office/powerpoint/2010/main" val="3903817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51720" y="0"/>
            <a:ext cx="8229600" cy="1143000"/>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p>
        </p:txBody>
      </p:sp>
      <p:sp>
        <p:nvSpPr>
          <p:cNvPr id="3" name="Symbol zastępczy zawartości 2"/>
          <p:cNvSpPr>
            <a:spLocks noGrp="1"/>
          </p:cNvSpPr>
          <p:nvPr>
            <p:ph idx="1"/>
          </p:nvPr>
        </p:nvSpPr>
        <p:spPr>
          <a:xfrm>
            <a:off x="0" y="980728"/>
            <a:ext cx="9144000" cy="5145435"/>
          </a:xfrm>
        </p:spPr>
        <p:txBody>
          <a:bodyPr/>
          <a:lstStyle/>
          <a:p>
            <a:pPr marL="0" indent="0" algn="ctr">
              <a:buNone/>
            </a:pPr>
            <a:r>
              <a:rPr lang="pl-PL" sz="1500" b="1" dirty="0">
                <a:latin typeface="Calibri" panose="020F0502020204030204" pitchFamily="34" charset="0"/>
              </a:rPr>
              <a:t>Pomoc inwestycyjna na propagowanie energii ze źródeł </a:t>
            </a:r>
            <a:r>
              <a:rPr lang="pl-PL" sz="1500" b="1" dirty="0" smtClean="0">
                <a:latin typeface="Calibri" panose="020F0502020204030204" pitchFamily="34" charset="0"/>
              </a:rPr>
              <a:t>odnawialnych – art</a:t>
            </a:r>
            <a:r>
              <a:rPr lang="pl-PL" sz="1500" b="1" dirty="0">
                <a:latin typeface="Calibri" panose="020F0502020204030204" pitchFamily="34" charset="0"/>
              </a:rPr>
              <a:t>. 41 </a:t>
            </a:r>
            <a:r>
              <a:rPr lang="pl-PL" sz="1500" b="1" dirty="0" smtClean="0">
                <a:latin typeface="Calibri" panose="020F0502020204030204" pitchFamily="34" charset="0"/>
              </a:rPr>
              <a:t>GBER</a:t>
            </a:r>
            <a:endParaRPr lang="pl-PL" sz="1500" b="1" dirty="0">
              <a:latin typeface="Calibri" panose="020F0502020204030204" pitchFamily="34" charset="0"/>
            </a:endParaRPr>
          </a:p>
          <a:p>
            <a:pPr marL="0" indent="0" algn="just">
              <a:spcBef>
                <a:spcPts val="600"/>
              </a:spcBef>
              <a:spcAft>
                <a:spcPts val="600"/>
              </a:spcAft>
              <a:buNone/>
            </a:pPr>
            <a:endParaRPr lang="pl-PL" sz="1500" dirty="0">
              <a:latin typeface="Calibri" panose="020F0502020204030204" pitchFamily="34" charset="0"/>
            </a:endParaRPr>
          </a:p>
          <a:p>
            <a:pPr algn="just">
              <a:spcBef>
                <a:spcPts val="600"/>
              </a:spcBef>
              <a:spcAft>
                <a:spcPts val="600"/>
              </a:spcAft>
            </a:pPr>
            <a:r>
              <a:rPr lang="pl-PL" sz="1500" dirty="0">
                <a:latin typeface="Calibri" panose="020F0502020204030204" pitchFamily="34" charset="0"/>
              </a:rPr>
              <a:t>Pomoc inwestycyjną przyznaje się wyłącznie na nowe instalacje. Pomoc nie jest przyznawana ani wypłacana po oddaniu instalacji do eksploatacji i jest niezależna od wydajności</a:t>
            </a:r>
            <a:r>
              <a:rPr lang="pl-PL" sz="1500" dirty="0" smtClean="0">
                <a:latin typeface="Calibri" panose="020F0502020204030204" pitchFamily="34" charset="0"/>
              </a:rPr>
              <a:t>.</a:t>
            </a:r>
          </a:p>
          <a:p>
            <a:pPr algn="just">
              <a:spcBef>
                <a:spcPts val="600"/>
              </a:spcBef>
              <a:spcAft>
                <a:spcPts val="600"/>
              </a:spcAft>
            </a:pPr>
            <a:r>
              <a:rPr lang="pl-PL" sz="1500" u="sng" dirty="0">
                <a:latin typeface="Calibri" panose="020F0502020204030204" pitchFamily="34" charset="0"/>
              </a:rPr>
              <a:t>Koszty kwalifikowalne:</a:t>
            </a:r>
          </a:p>
          <a:p>
            <a:pPr marL="0" indent="0" algn="just">
              <a:spcBef>
                <a:spcPts val="600"/>
              </a:spcBef>
              <a:spcAft>
                <a:spcPts val="600"/>
              </a:spcAft>
              <a:buNone/>
            </a:pPr>
            <a:r>
              <a:rPr lang="pl-PL" sz="1500" b="1" dirty="0">
                <a:latin typeface="Calibri" panose="020F0502020204030204" pitchFamily="34" charset="0"/>
              </a:rPr>
              <a:t>dodatkowe koszty inwestycji niezbędne do propagowania wytwarzania energii ze źródeł odnawialnych</a:t>
            </a:r>
            <a:r>
              <a:rPr lang="pl-PL" sz="1500" dirty="0">
                <a:latin typeface="Calibri" panose="020F0502020204030204" pitchFamily="34" charset="0"/>
              </a:rPr>
              <a:t>. Ustala się je w następujący sposób:</a:t>
            </a:r>
          </a:p>
          <a:p>
            <a:pPr marL="628650" indent="-363538" algn="just">
              <a:spcBef>
                <a:spcPts val="600"/>
              </a:spcBef>
              <a:spcAft>
                <a:spcPts val="600"/>
              </a:spcAft>
              <a:buFont typeface="+mj-lt"/>
              <a:buAutoNum type="alphaLcParenR"/>
              <a:tabLst>
                <a:tab pos="628650" algn="l"/>
              </a:tabLst>
            </a:pPr>
            <a:r>
              <a:rPr lang="pl-PL" sz="1500" dirty="0" smtClean="0">
                <a:latin typeface="Calibri" panose="020F0502020204030204" pitchFamily="34" charset="0"/>
              </a:rPr>
              <a:t>w </a:t>
            </a:r>
            <a:r>
              <a:rPr lang="pl-PL" sz="1500" dirty="0">
                <a:latin typeface="Calibri" panose="020F0502020204030204" pitchFamily="34" charset="0"/>
              </a:rPr>
              <a:t>przypadku gdy koszty inwestycji w produkcję energii ze źródeł odnawialnych można wyodrębnić z całkowitych kosztów inwestycji jako oddzielną inwestycję, na przykład jako łatwy do wyodrębnienia dodatkowy element w już istniejącym obiekcie, taki koszt związany z energią ze źródeł odnawialnych stanowi koszty kwalifikowalne;</a:t>
            </a:r>
          </a:p>
          <a:p>
            <a:pPr marL="628650" indent="-363538" algn="just">
              <a:spcBef>
                <a:spcPts val="600"/>
              </a:spcBef>
              <a:spcAft>
                <a:spcPts val="600"/>
              </a:spcAft>
              <a:buFont typeface="+mj-lt"/>
              <a:buAutoNum type="alphaLcParenR"/>
            </a:pPr>
            <a:r>
              <a:rPr lang="pl-PL" sz="1500" dirty="0" smtClean="0">
                <a:latin typeface="Calibri" panose="020F0502020204030204" pitchFamily="34" charset="0"/>
              </a:rPr>
              <a:t>w </a:t>
            </a:r>
            <a:r>
              <a:rPr lang="pl-PL" sz="1500" dirty="0">
                <a:latin typeface="Calibri" panose="020F0502020204030204" pitchFamily="34" charset="0"/>
              </a:rPr>
              <a:t>przypadku gdy koszty inwestycji w wytwarzanie energii ze źródeł odnawialnych można określić poprzez odniesienie do podobnej, mniej przyjaznej dla środowiska inwestycji, która prawdopodobnie zostałaby przeprowadzona w przypadku braku pomocy, taka różnica między kosztami obu inwestycji określa koszt związany z energią ze źródeł odnawialnych i stanowi koszty kwalifikowalne;</a:t>
            </a:r>
          </a:p>
          <a:p>
            <a:pPr marL="628650" indent="-363538" algn="just">
              <a:spcBef>
                <a:spcPts val="600"/>
              </a:spcBef>
              <a:spcAft>
                <a:spcPts val="600"/>
              </a:spcAft>
              <a:buFont typeface="+mj-lt"/>
              <a:buAutoNum type="alphaLcParenR"/>
            </a:pPr>
            <a:r>
              <a:rPr lang="pl-PL" sz="1500" dirty="0" smtClean="0">
                <a:latin typeface="Calibri" panose="020F0502020204030204" pitchFamily="34" charset="0"/>
              </a:rPr>
              <a:t>w </a:t>
            </a:r>
            <a:r>
              <a:rPr lang="pl-PL" sz="1500" dirty="0">
                <a:latin typeface="Calibri" panose="020F0502020204030204" pitchFamily="34" charset="0"/>
              </a:rPr>
              <a:t>przypadku niektórych małych instalacji, gdzie nie można określić mniej przyjaznej dla środowiska inwestycji, gdyż nie istnieją zakłady o ograniczonej wielkości, koszty kwalifikowalne stanowią całkowite koszty inwestycji w celu osiągnięcia wyższego poziomu ochrony środowiska.</a:t>
            </a:r>
          </a:p>
          <a:p>
            <a:pPr marL="0" indent="0" algn="just">
              <a:spcBef>
                <a:spcPts val="600"/>
              </a:spcBef>
              <a:spcAft>
                <a:spcPts val="600"/>
              </a:spcAft>
              <a:buNone/>
            </a:pPr>
            <a:r>
              <a:rPr lang="pl-PL" sz="1500" dirty="0" smtClean="0">
                <a:latin typeface="Calibri" panose="020F0502020204030204" pitchFamily="34" charset="0"/>
              </a:rPr>
              <a:t>Kosztów</a:t>
            </a:r>
            <a:r>
              <a:rPr lang="pl-PL" sz="1500" dirty="0">
                <a:latin typeface="Calibri" panose="020F0502020204030204" pitchFamily="34" charset="0"/>
              </a:rPr>
              <a:t>, które </a:t>
            </a:r>
            <a:r>
              <a:rPr lang="pl-PL" sz="1500" u="sng" dirty="0">
                <a:latin typeface="Calibri" panose="020F0502020204030204" pitchFamily="34" charset="0"/>
              </a:rPr>
              <a:t>nie są bezpośrednio związane z osiągnięciem wyższego poziomu ochrony środowiska</a:t>
            </a:r>
            <a:r>
              <a:rPr lang="pl-PL" sz="1500" dirty="0">
                <a:latin typeface="Calibri" panose="020F0502020204030204" pitchFamily="34" charset="0"/>
              </a:rPr>
              <a:t>, nie uznaje się za </a:t>
            </a:r>
            <a:r>
              <a:rPr lang="pl-PL" sz="1500" dirty="0" smtClean="0">
                <a:latin typeface="Calibri" panose="020F0502020204030204" pitchFamily="34" charset="0"/>
              </a:rPr>
              <a:t>kwalifikowalne!</a:t>
            </a:r>
            <a:endParaRPr lang="pl-PL" sz="1500" dirty="0">
              <a:latin typeface="Calibri" panose="020F0502020204030204" pitchFamily="34" charset="0"/>
            </a:endParaRPr>
          </a:p>
          <a:p>
            <a:pPr marL="285750" indent="-285750" algn="just">
              <a:buFont typeface="Arial" panose="020B0604020202020204" pitchFamily="34" charset="0"/>
              <a:buChar char="•"/>
            </a:pPr>
            <a:endParaRPr lang="pl-PL" sz="1600" dirty="0">
              <a:latin typeface="Calibri" panose="020F0502020204030204" pitchFamily="34" charset="0"/>
            </a:endParaRPr>
          </a:p>
          <a:p>
            <a:pPr marL="285750" indent="-285750" algn="just">
              <a:buFont typeface="Arial" panose="020B0604020202020204" pitchFamily="34" charset="0"/>
              <a:buChar char="•"/>
            </a:pPr>
            <a:endParaRPr lang="pl-PL" sz="1600" dirty="0">
              <a:latin typeface="Calibri" panose="020F0502020204030204" pitchFamily="34" charset="0"/>
            </a:endParaRPr>
          </a:p>
          <a:p>
            <a:pPr marL="0" lvl="1" indent="0">
              <a:buNone/>
            </a:pPr>
            <a:endParaRPr lang="pl-PL" sz="1600" dirty="0" smtClean="0">
              <a:latin typeface="Calibri" panose="020F0502020204030204" pitchFamily="34" charset="0"/>
            </a:endParaRPr>
          </a:p>
          <a:p>
            <a:pPr marL="0" lvl="1" indent="0">
              <a:buNone/>
            </a:pPr>
            <a:endParaRPr lang="pl-PL" sz="1600" dirty="0">
              <a:latin typeface="Calibri" panose="020F0502020204030204" pitchFamily="34" charset="0"/>
            </a:endParaRPr>
          </a:p>
          <a:p>
            <a:pPr marL="0" lvl="1" indent="0">
              <a:buNone/>
            </a:pPr>
            <a:endParaRPr lang="pl-PL" sz="1600" dirty="0" smtClean="0">
              <a:latin typeface="Calibri" panose="020F0502020204030204" pitchFamily="34" charset="0"/>
            </a:endParaRPr>
          </a:p>
          <a:p>
            <a:endParaRPr lang="pl-PL" sz="1600" dirty="0">
              <a:latin typeface="Calibri" panose="020F0502020204030204" pitchFamily="34" charset="0"/>
            </a:endParaRPr>
          </a:p>
        </p:txBody>
      </p:sp>
    </p:spTree>
    <p:extLst>
      <p:ext uri="{BB962C8B-B14F-4D97-AF65-F5344CB8AC3E}">
        <p14:creationId xmlns:p14="http://schemas.microsoft.com/office/powerpoint/2010/main" val="2723651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9" name="Rectangle 3"/>
          <p:cNvSpPr txBox="1">
            <a:spLocks noChangeArrowheads="1"/>
          </p:cNvSpPr>
          <p:nvPr/>
        </p:nvSpPr>
        <p:spPr bwMode="auto">
          <a:xfrm>
            <a:off x="0" y="980728"/>
            <a:ext cx="9108503" cy="4220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just">
              <a:spcBef>
                <a:spcPts val="600"/>
              </a:spcBef>
              <a:spcAft>
                <a:spcPts val="600"/>
              </a:spcAft>
              <a:buNone/>
            </a:pPr>
            <a:r>
              <a:rPr lang="pl-PL" sz="1800" u="sng" dirty="0">
                <a:latin typeface="Calibri" panose="020F0502020204030204" pitchFamily="34" charset="0"/>
              </a:rPr>
              <a:t>Intensywność</a:t>
            </a:r>
            <a:r>
              <a:rPr lang="pl-PL" sz="1800" u="sng" dirty="0" smtClean="0">
                <a:latin typeface="Calibri" panose="020F0502020204030204" pitchFamily="34" charset="0"/>
              </a:rPr>
              <a:t>:</a:t>
            </a:r>
          </a:p>
          <a:p>
            <a:pPr marL="0" indent="0" algn="just">
              <a:spcBef>
                <a:spcPts val="600"/>
              </a:spcBef>
              <a:spcAft>
                <a:spcPts val="600"/>
              </a:spcAft>
              <a:buNone/>
            </a:pPr>
            <a:endParaRPr lang="pl-PL" sz="1800" u="sng" dirty="0">
              <a:latin typeface="Calibri" panose="020F0502020204030204" pitchFamily="34" charset="0"/>
            </a:endParaRPr>
          </a:p>
          <a:p>
            <a:pPr marL="622300" indent="-266700" algn="just">
              <a:spcBef>
                <a:spcPts val="600"/>
              </a:spcBef>
              <a:spcAft>
                <a:spcPts val="600"/>
              </a:spcAft>
              <a:buFont typeface="+mj-lt"/>
              <a:buAutoNum type="alphaLcParenR"/>
            </a:pPr>
            <a:r>
              <a:rPr lang="pl-PL" sz="1800" dirty="0" smtClean="0">
                <a:latin typeface="Calibri" panose="020F0502020204030204" pitchFamily="34" charset="0"/>
              </a:rPr>
              <a:t>45% </a:t>
            </a:r>
            <a:r>
              <a:rPr lang="pl-PL" sz="1800" dirty="0">
                <a:latin typeface="Calibri" panose="020F0502020204030204" pitchFamily="34" charset="0"/>
              </a:rPr>
              <a:t>kosztów kwalifikowalnych, jeśli koszty te oblicza się zgodnie z kryteriami </a:t>
            </a:r>
            <a:r>
              <a:rPr lang="pl-PL" sz="1800" dirty="0" smtClean="0">
                <a:latin typeface="Calibri" panose="020F0502020204030204" pitchFamily="34" charset="0"/>
              </a:rPr>
              <a:t>określonymi w pkt </a:t>
            </a:r>
            <a:r>
              <a:rPr lang="pl-PL" sz="1800" dirty="0">
                <a:latin typeface="Calibri" panose="020F0502020204030204" pitchFamily="34" charset="0"/>
              </a:rPr>
              <a:t>a) lub b</a:t>
            </a:r>
            <a:r>
              <a:rPr lang="pl-PL" sz="1800" dirty="0" smtClean="0">
                <a:latin typeface="Calibri" panose="020F0502020204030204" pitchFamily="34" charset="0"/>
              </a:rPr>
              <a:t>) powyżej </a:t>
            </a:r>
            <a:r>
              <a:rPr lang="pl-PL" sz="1800" dirty="0">
                <a:latin typeface="Calibri" panose="020F0502020204030204" pitchFamily="34" charset="0"/>
              </a:rPr>
              <a:t>+ premia dla woj. pomorskiego 15 pkt proc</a:t>
            </a:r>
            <a:r>
              <a:rPr lang="pl-PL" sz="1800" dirty="0" smtClean="0">
                <a:latin typeface="Calibri" panose="020F0502020204030204" pitchFamily="34" charset="0"/>
              </a:rPr>
              <a:t>. = </a:t>
            </a:r>
            <a:r>
              <a:rPr lang="pl-PL" sz="1800" b="1" u="sng" dirty="0" smtClean="0">
                <a:latin typeface="Calibri" panose="020F0502020204030204" pitchFamily="34" charset="0"/>
              </a:rPr>
              <a:t>60%</a:t>
            </a:r>
            <a:r>
              <a:rPr lang="pl-PL" sz="1800" dirty="0" smtClean="0">
                <a:latin typeface="Calibri" panose="020F0502020204030204" pitchFamily="34" charset="0"/>
              </a:rPr>
              <a:t>;</a:t>
            </a:r>
          </a:p>
          <a:p>
            <a:pPr marL="622300" indent="-266700" algn="just">
              <a:spcBef>
                <a:spcPts val="600"/>
              </a:spcBef>
              <a:spcAft>
                <a:spcPts val="600"/>
              </a:spcAft>
              <a:buFont typeface="+mj-lt"/>
              <a:buAutoNum type="alphaLcParenR"/>
            </a:pPr>
            <a:endParaRPr lang="pl-PL" sz="1800" dirty="0">
              <a:latin typeface="Calibri" panose="020F0502020204030204" pitchFamily="34" charset="0"/>
            </a:endParaRPr>
          </a:p>
          <a:p>
            <a:pPr marL="622300" indent="-266700" algn="just">
              <a:spcBef>
                <a:spcPts val="600"/>
              </a:spcBef>
              <a:spcAft>
                <a:spcPts val="600"/>
              </a:spcAft>
              <a:buFont typeface="+mj-lt"/>
              <a:buAutoNum type="alphaLcParenR"/>
            </a:pPr>
            <a:r>
              <a:rPr lang="pl-PL" sz="1800" dirty="0" smtClean="0">
                <a:latin typeface="Calibri" panose="020F0502020204030204" pitchFamily="34" charset="0"/>
              </a:rPr>
              <a:t>30% </a:t>
            </a:r>
            <a:r>
              <a:rPr lang="pl-PL" sz="1800" dirty="0">
                <a:latin typeface="Calibri" panose="020F0502020204030204" pitchFamily="34" charset="0"/>
              </a:rPr>
              <a:t>kosztów kwalifikowalnych, jeśli koszty te oblicza się zgodnie z kryteriami określonymi w pkt</a:t>
            </a:r>
            <a:r>
              <a:rPr lang="pl-PL" sz="1800" dirty="0" smtClean="0">
                <a:latin typeface="Calibri" panose="020F0502020204030204" pitchFamily="34" charset="0"/>
              </a:rPr>
              <a:t> c) powyżej </a:t>
            </a:r>
            <a:r>
              <a:rPr lang="pl-PL" sz="1800" dirty="0">
                <a:latin typeface="Calibri" panose="020F0502020204030204" pitchFamily="34" charset="0"/>
              </a:rPr>
              <a:t>+ premia dla woj. pomorskiego 15 pkt proc</a:t>
            </a:r>
            <a:r>
              <a:rPr lang="pl-PL" sz="1800" dirty="0" smtClean="0">
                <a:latin typeface="Calibri" panose="020F0502020204030204" pitchFamily="34" charset="0"/>
              </a:rPr>
              <a:t>. = </a:t>
            </a:r>
            <a:r>
              <a:rPr lang="pl-PL" sz="1800" b="1" u="sng" dirty="0" smtClean="0">
                <a:latin typeface="Calibri" panose="020F0502020204030204" pitchFamily="34" charset="0"/>
              </a:rPr>
              <a:t>45%</a:t>
            </a:r>
            <a:r>
              <a:rPr lang="pl-PL" sz="1800" dirty="0" smtClean="0">
                <a:latin typeface="Calibri" panose="020F0502020204030204" pitchFamily="34" charset="0"/>
              </a:rPr>
              <a:t>.</a:t>
            </a:r>
          </a:p>
          <a:p>
            <a:pPr marL="355600" indent="0" algn="just">
              <a:spcBef>
                <a:spcPts val="600"/>
              </a:spcBef>
              <a:spcAft>
                <a:spcPts val="600"/>
              </a:spcAft>
              <a:buNone/>
            </a:pPr>
            <a:endParaRPr lang="pl-PL" sz="1800" dirty="0">
              <a:latin typeface="Calibri" panose="020F0502020204030204" pitchFamily="34" charset="0"/>
            </a:endParaRPr>
          </a:p>
          <a:p>
            <a:pPr marL="285750" indent="-285750" algn="just">
              <a:spcBef>
                <a:spcPts val="600"/>
              </a:spcBef>
              <a:spcAft>
                <a:spcPts val="600"/>
              </a:spcAft>
              <a:buFont typeface="Arial" panose="020B0604020202020204" pitchFamily="34" charset="0"/>
              <a:buChar char="•"/>
            </a:pPr>
            <a:r>
              <a:rPr lang="pl-PL" sz="1800" dirty="0">
                <a:latin typeface="Calibri" panose="020F0502020204030204" pitchFamily="34" charset="0"/>
              </a:rPr>
              <a:t>+ </a:t>
            </a:r>
            <a:r>
              <a:rPr lang="pl-PL" sz="1800" dirty="0" smtClean="0">
                <a:latin typeface="Calibri" panose="020F0502020204030204" pitchFamily="34" charset="0"/>
              </a:rPr>
              <a:t>20 pkt </a:t>
            </a:r>
            <a:r>
              <a:rPr lang="pl-PL" sz="1800" dirty="0">
                <a:latin typeface="Calibri" panose="020F0502020204030204" pitchFamily="34" charset="0"/>
              </a:rPr>
              <a:t>proc. dla małych przedsiębiorstw, + 10 pkt proc. dla średnich przedsiębiorstw.</a:t>
            </a:r>
          </a:p>
          <a:p>
            <a:pPr marL="0" lvl="0" indent="0">
              <a:spcBef>
                <a:spcPts val="0"/>
              </a:spcBef>
              <a:spcAft>
                <a:spcPts val="600"/>
              </a:spcAft>
              <a:buNone/>
            </a:pPr>
            <a:endParaRPr lang="pl-PL" sz="1700" dirty="0">
              <a:latin typeface="Calibri" panose="020F0502020204030204" pitchFamily="34" charset="0"/>
            </a:endParaRPr>
          </a:p>
        </p:txBody>
      </p:sp>
    </p:spTree>
    <p:extLst>
      <p:ext uri="{BB962C8B-B14F-4D97-AF65-F5344CB8AC3E}">
        <p14:creationId xmlns:p14="http://schemas.microsoft.com/office/powerpoint/2010/main" val="10462431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491880" y="188640"/>
            <a:ext cx="5184576" cy="792088"/>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br>
              <a:rPr lang="pl-PL" altLang="pl-PL" sz="1600" b="1" dirty="0">
                <a:solidFill>
                  <a:schemeClr val="bg1"/>
                </a:solidFill>
                <a:latin typeface="Calibri" panose="020F0502020204030204" pitchFamily="34" charset="0"/>
              </a:rPr>
            </a:br>
            <a:endParaRPr lang="pl-PL" sz="1600" dirty="0"/>
          </a:p>
        </p:txBody>
      </p:sp>
      <p:sp>
        <p:nvSpPr>
          <p:cNvPr id="3" name="Symbol zastępczy zawartości 2"/>
          <p:cNvSpPr>
            <a:spLocks noGrp="1"/>
          </p:cNvSpPr>
          <p:nvPr>
            <p:ph idx="1"/>
          </p:nvPr>
        </p:nvSpPr>
        <p:spPr>
          <a:xfrm>
            <a:off x="0" y="980728"/>
            <a:ext cx="9144000" cy="5877272"/>
          </a:xfrm>
        </p:spPr>
        <p:txBody>
          <a:bodyPr/>
          <a:lstStyle/>
          <a:p>
            <a:pPr marL="0" indent="0" algn="ctr">
              <a:buNone/>
            </a:pPr>
            <a:r>
              <a:rPr lang="pl-PL" sz="1800" b="1" dirty="0">
                <a:latin typeface="Calibri" panose="020F0502020204030204" pitchFamily="34" charset="0"/>
              </a:rPr>
              <a:t>Pomoc na badania </a:t>
            </a:r>
            <a:r>
              <a:rPr lang="pl-PL" sz="1800" b="1" dirty="0" smtClean="0">
                <a:latin typeface="Calibri" panose="020F0502020204030204" pitchFamily="34" charset="0"/>
              </a:rPr>
              <a:t>środowiska – art</a:t>
            </a:r>
            <a:r>
              <a:rPr lang="pl-PL" sz="1800" b="1" dirty="0">
                <a:latin typeface="Calibri" panose="020F0502020204030204" pitchFamily="34" charset="0"/>
              </a:rPr>
              <a:t>. </a:t>
            </a:r>
            <a:r>
              <a:rPr lang="pl-PL" sz="1800" b="1" dirty="0" smtClean="0">
                <a:latin typeface="Calibri" panose="020F0502020204030204" pitchFamily="34" charset="0"/>
              </a:rPr>
              <a:t>49 GBER</a:t>
            </a:r>
          </a:p>
          <a:p>
            <a:pPr marL="0" indent="0" algn="ctr">
              <a:buNone/>
            </a:pPr>
            <a:endParaRPr lang="pl-PL" sz="1800" b="1" dirty="0">
              <a:latin typeface="Calibri" panose="020F0502020204030204" pitchFamily="34" charset="0"/>
            </a:endParaRPr>
          </a:p>
          <a:p>
            <a:pPr marL="285750" indent="-285750" algn="just">
              <a:buFont typeface="Arial" panose="020B0604020202020204" pitchFamily="34" charset="0"/>
              <a:buChar char="•"/>
            </a:pPr>
            <a:r>
              <a:rPr lang="pl-PL" sz="1600" dirty="0" smtClean="0">
                <a:latin typeface="Calibri" panose="020F0502020204030204" pitchFamily="34" charset="0"/>
              </a:rPr>
              <a:t>Kwalifikowalne projekty: badania, </a:t>
            </a:r>
            <a:r>
              <a:rPr lang="pl-PL" sz="1600" dirty="0">
                <a:latin typeface="Calibri" panose="020F0502020204030204" pitchFamily="34" charset="0"/>
              </a:rPr>
              <a:t>tym </a:t>
            </a:r>
            <a:r>
              <a:rPr lang="pl-PL" sz="1600" dirty="0" smtClean="0">
                <a:latin typeface="Calibri" panose="020F0502020204030204" pitchFamily="34" charset="0"/>
              </a:rPr>
              <a:t>audyty energetyczne, </a:t>
            </a:r>
            <a:r>
              <a:rPr lang="pl-PL" sz="1600" dirty="0">
                <a:latin typeface="Calibri" panose="020F0502020204030204" pitchFamily="34" charset="0"/>
              </a:rPr>
              <a:t>bezpośrednio związane z </a:t>
            </a:r>
            <a:r>
              <a:rPr lang="pl-PL" sz="1600" dirty="0" smtClean="0">
                <a:latin typeface="Calibri" panose="020F0502020204030204" pitchFamily="34" charset="0"/>
              </a:rPr>
              <a:t>inwestycjami:</a:t>
            </a:r>
          </a:p>
          <a:p>
            <a:pPr marL="542925" lvl="1" algn="just">
              <a:buFont typeface="Wingdings" panose="05000000000000000000" pitchFamily="2" charset="2"/>
              <a:buChar char="v"/>
            </a:pPr>
            <a:r>
              <a:rPr lang="pl-PL" sz="1600" dirty="0" smtClean="0">
                <a:latin typeface="Calibri" panose="020F0502020204030204" pitchFamily="34" charset="0"/>
              </a:rPr>
              <a:t>w środki wspierające efektywność energetyczną;</a:t>
            </a:r>
          </a:p>
          <a:p>
            <a:pPr marL="539750" lvl="1" indent="-269875" algn="just">
              <a:buFont typeface="Wingdings" panose="05000000000000000000" pitchFamily="2" charset="2"/>
              <a:buChar char="v"/>
            </a:pPr>
            <a:r>
              <a:rPr lang="pl-PL" sz="1600" dirty="0" smtClean="0">
                <a:latin typeface="Calibri" panose="020F0502020204030204" pitchFamily="34" charset="0"/>
              </a:rPr>
              <a:t>w układy wysokosprawnej kogeneracji;</a:t>
            </a:r>
          </a:p>
          <a:p>
            <a:pPr marL="539750" lvl="1" indent="-269875" algn="just">
              <a:buFont typeface="Wingdings" panose="05000000000000000000" pitchFamily="2" charset="2"/>
              <a:buChar char="v"/>
            </a:pPr>
            <a:r>
              <a:rPr lang="pl-PL" sz="1600" dirty="0" smtClean="0">
                <a:latin typeface="Calibri" panose="020F0502020204030204" pitchFamily="34" charset="0"/>
              </a:rPr>
              <a:t>w środki mające na celu propagowanie energii ze źródeł odnawialnych. </a:t>
            </a:r>
          </a:p>
          <a:p>
            <a:pPr marL="685800" lvl="1" algn="just">
              <a:buFont typeface="Wingdings" panose="05000000000000000000" pitchFamily="2" charset="2"/>
              <a:buChar char="v"/>
            </a:pPr>
            <a:endParaRPr lang="pl-PL" sz="1600" dirty="0">
              <a:latin typeface="Calibri" panose="020F0502020204030204" pitchFamily="34" charset="0"/>
            </a:endParaRPr>
          </a:p>
          <a:p>
            <a:pPr marL="285750" indent="-285750" algn="just">
              <a:buFont typeface="Arial" panose="020B0604020202020204" pitchFamily="34" charset="0"/>
              <a:buChar char="•"/>
            </a:pPr>
            <a:r>
              <a:rPr lang="pl-PL" sz="1600" u="sng" dirty="0" smtClean="0">
                <a:latin typeface="Calibri" panose="020F0502020204030204" pitchFamily="34" charset="0"/>
              </a:rPr>
              <a:t>Koszty </a:t>
            </a:r>
            <a:r>
              <a:rPr lang="pl-PL" sz="1600" u="sng" dirty="0">
                <a:latin typeface="Calibri" panose="020F0502020204030204" pitchFamily="34" charset="0"/>
              </a:rPr>
              <a:t>kwalifikowalne:</a:t>
            </a:r>
            <a:r>
              <a:rPr lang="pl-PL" sz="1600" dirty="0">
                <a:latin typeface="Calibri" panose="020F0502020204030204" pitchFamily="34" charset="0"/>
              </a:rPr>
              <a:t> koszty realizacji badań.</a:t>
            </a:r>
          </a:p>
          <a:p>
            <a:pPr marL="285750" indent="-285750" algn="just">
              <a:buFont typeface="Arial" panose="020B0604020202020204" pitchFamily="34" charset="0"/>
              <a:buChar char="•"/>
            </a:pPr>
            <a:endParaRPr lang="pl-PL" sz="1600" dirty="0">
              <a:latin typeface="Calibri" panose="020F0502020204030204" pitchFamily="34" charset="0"/>
            </a:endParaRPr>
          </a:p>
          <a:p>
            <a:pPr marL="285750" indent="-285750" algn="just">
              <a:buFont typeface="Arial" panose="020B0604020202020204" pitchFamily="34" charset="0"/>
              <a:buChar char="•"/>
            </a:pPr>
            <a:r>
              <a:rPr lang="pl-PL" sz="1600" u="sng" dirty="0">
                <a:latin typeface="Calibri" panose="020F0502020204030204" pitchFamily="34" charset="0"/>
              </a:rPr>
              <a:t>Intensywność:</a:t>
            </a:r>
          </a:p>
          <a:p>
            <a:pPr marL="285750" indent="-285750" algn="just">
              <a:buFont typeface="Wingdings" panose="05000000000000000000" pitchFamily="2" charset="2"/>
              <a:buChar char="v"/>
            </a:pPr>
            <a:r>
              <a:rPr lang="pl-PL" sz="1600" dirty="0">
                <a:latin typeface="Calibri" panose="020F0502020204030204" pitchFamily="34" charset="0"/>
              </a:rPr>
              <a:t>Zasada: 50% kosztów kwalifikowalnych.</a:t>
            </a:r>
          </a:p>
          <a:p>
            <a:pPr marL="536575" indent="-266700" algn="just"/>
            <a:r>
              <a:rPr lang="pl-PL" sz="1600" dirty="0">
                <a:latin typeface="Calibri" panose="020F0502020204030204" pitchFamily="34" charset="0"/>
              </a:rPr>
              <a:t>+ 20 punktów procentowych w przypadku badań przeprowadzanych w imieniu małych przedsiębiorstw, </a:t>
            </a:r>
            <a:endParaRPr lang="pl-PL" sz="1600" dirty="0" smtClean="0">
              <a:latin typeface="Calibri" panose="020F0502020204030204" pitchFamily="34" charset="0"/>
            </a:endParaRPr>
          </a:p>
          <a:p>
            <a:pPr marL="555625" indent="-285750" algn="just"/>
            <a:r>
              <a:rPr lang="pl-PL" sz="1600" dirty="0" smtClean="0">
                <a:latin typeface="Calibri" panose="020F0502020204030204" pitchFamily="34" charset="0"/>
              </a:rPr>
              <a:t>+ </a:t>
            </a:r>
            <a:r>
              <a:rPr lang="pl-PL" sz="1600" dirty="0">
                <a:latin typeface="Calibri" panose="020F0502020204030204" pitchFamily="34" charset="0"/>
              </a:rPr>
              <a:t>10 punktów procentowych w przypadku badań przeprowadzanych w imieniu średnich przedsiębiorstw.</a:t>
            </a:r>
          </a:p>
          <a:p>
            <a:pPr marL="285750" indent="-285750" algn="just">
              <a:buFont typeface="Wingdings" panose="05000000000000000000" pitchFamily="2" charset="2"/>
              <a:buChar char="v"/>
            </a:pPr>
            <a:endParaRPr lang="pl-PL" sz="1600" dirty="0">
              <a:latin typeface="Calibri" panose="020F0502020204030204" pitchFamily="34" charset="0"/>
            </a:endParaRPr>
          </a:p>
          <a:p>
            <a:pPr marL="0" indent="0" algn="just">
              <a:buNone/>
            </a:pPr>
            <a:r>
              <a:rPr lang="pl-PL" sz="1600" dirty="0" smtClean="0">
                <a:latin typeface="Calibri" panose="020F0502020204030204" pitchFamily="34" charset="0"/>
              </a:rPr>
              <a:t>Pomoc nie może zostać przyznana dużym przedsiębiorstwom na obowiązkowe audyty energetyczne (art. 8 ust. 4 </a:t>
            </a:r>
            <a:r>
              <a:rPr lang="pl-PL" sz="1600" dirty="0">
                <a:latin typeface="Calibri" panose="020F0502020204030204" pitchFamily="34" charset="0"/>
              </a:rPr>
              <a:t>dyrektywy 2012/27/UE z dnia 25 października 2012 r. w sprawie efektywności </a:t>
            </a:r>
            <a:r>
              <a:rPr lang="pl-PL" sz="1600" dirty="0" smtClean="0">
                <a:latin typeface="Calibri" panose="020F0502020204030204" pitchFamily="34" charset="0"/>
              </a:rPr>
              <a:t>energetycznej), chyba że taki audyt energetyczny jest prowadzony w uzupełnieniu obowiązkowego audytu energetycznego.</a:t>
            </a:r>
          </a:p>
          <a:p>
            <a:endParaRPr lang="pl-PL" dirty="0"/>
          </a:p>
        </p:txBody>
      </p:sp>
    </p:spTree>
    <p:extLst>
      <p:ext uri="{BB962C8B-B14F-4D97-AF65-F5344CB8AC3E}">
        <p14:creationId xmlns:p14="http://schemas.microsoft.com/office/powerpoint/2010/main" val="34073815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980728"/>
            <a:ext cx="9144000" cy="5632311"/>
          </a:xfrm>
          <a:prstGeom prst="rect">
            <a:avLst/>
          </a:prstGeom>
        </p:spPr>
        <p:txBody>
          <a:bodyPr wrap="square">
            <a:spAutoFit/>
          </a:bodyPr>
          <a:lstStyle/>
          <a:p>
            <a:pPr algn="ctr"/>
            <a:r>
              <a:rPr lang="pl-PL" b="1" dirty="0">
                <a:latin typeface="Calibri" panose="020F0502020204030204" pitchFamily="34" charset="0"/>
              </a:rPr>
              <a:t>Pomoc </a:t>
            </a:r>
            <a:r>
              <a:rPr lang="pl-PL" b="1" i="1" dirty="0">
                <a:latin typeface="Calibri" panose="020F0502020204030204" pitchFamily="34" charset="0"/>
              </a:rPr>
              <a:t>de </a:t>
            </a:r>
            <a:r>
              <a:rPr lang="pl-PL" b="1" i="1" dirty="0" err="1">
                <a:latin typeface="Calibri" panose="020F0502020204030204" pitchFamily="34" charset="0"/>
              </a:rPr>
              <a:t>minimis</a:t>
            </a:r>
            <a:endParaRPr lang="pl-PL" b="1" i="1" dirty="0">
              <a:latin typeface="Calibri" panose="020F0502020204030204" pitchFamily="34" charset="0"/>
            </a:endParaRPr>
          </a:p>
          <a:p>
            <a:pPr marL="285750" indent="-285750" algn="just">
              <a:buFont typeface="Arial" panose="020B0604020202020204" pitchFamily="34" charset="0"/>
              <a:buChar char="•"/>
            </a:pPr>
            <a:endParaRPr lang="pl-PL" dirty="0" smtClean="0">
              <a:latin typeface="Calibri" panose="020F0502020204030204" pitchFamily="34" charset="0"/>
            </a:endParaRPr>
          </a:p>
          <a:p>
            <a:pPr marL="87313" indent="-87313" algn="just">
              <a:buFont typeface="Arial" panose="020B0604020202020204" pitchFamily="34" charset="0"/>
              <a:buChar char="•"/>
            </a:pPr>
            <a:r>
              <a:rPr lang="pl-PL" dirty="0">
                <a:latin typeface="Calibri" panose="020F0502020204030204" pitchFamily="34" charset="0"/>
              </a:rPr>
              <a:t>Podstawa prawna: rozporządzenie Ministra Infrastruktury i Rozwoju z dnia 19 marca 2015 r. w sprawie udzielania pomocy </a:t>
            </a:r>
            <a:r>
              <a:rPr lang="pl-PL" i="1" dirty="0">
                <a:latin typeface="Calibri" panose="020F0502020204030204" pitchFamily="34" charset="0"/>
              </a:rPr>
              <a:t>de </a:t>
            </a:r>
            <a:r>
              <a:rPr lang="pl-PL" i="1" dirty="0" err="1">
                <a:latin typeface="Calibri" panose="020F0502020204030204" pitchFamily="34" charset="0"/>
              </a:rPr>
              <a:t>minimis</a:t>
            </a:r>
            <a:r>
              <a:rPr lang="pl-PL" dirty="0">
                <a:latin typeface="Calibri" panose="020F0502020204030204" pitchFamily="34" charset="0"/>
              </a:rPr>
              <a:t> w ramach regionalnych programów operacyjnych na lata 2014-2020 (Dz. U. poz. 488), wydane </a:t>
            </a:r>
            <a:r>
              <a:rPr lang="pl-PL" dirty="0" smtClean="0">
                <a:latin typeface="Calibri" panose="020F0502020204030204" pitchFamily="34" charset="0"/>
              </a:rPr>
              <a:t>w oparciu o rozporządzenie </a:t>
            </a:r>
            <a:r>
              <a:rPr lang="pl-PL" dirty="0">
                <a:latin typeface="Calibri" panose="020F0502020204030204" pitchFamily="34" charset="0"/>
              </a:rPr>
              <a:t>Komisji (UE) nr 1407/2013 z dnia 18 grudnia 2013 r. w sprawie stosowania art. 107 i 108 Traktatu o funkcjonowaniu Unii Europejskiej do pomocy </a:t>
            </a:r>
            <a:r>
              <a:rPr lang="pl-PL" i="1" dirty="0">
                <a:latin typeface="Calibri" panose="020F0502020204030204" pitchFamily="34" charset="0"/>
              </a:rPr>
              <a:t>de </a:t>
            </a:r>
            <a:r>
              <a:rPr lang="pl-PL" i="1" dirty="0" err="1">
                <a:latin typeface="Calibri" panose="020F0502020204030204" pitchFamily="34" charset="0"/>
              </a:rPr>
              <a:t>minimis</a:t>
            </a:r>
            <a:r>
              <a:rPr lang="pl-PL" i="1" dirty="0">
                <a:latin typeface="Calibri" panose="020F0502020204030204" pitchFamily="34" charset="0"/>
              </a:rPr>
              <a:t> </a:t>
            </a:r>
            <a:r>
              <a:rPr lang="pl-PL" dirty="0">
                <a:latin typeface="Calibri" panose="020F0502020204030204" pitchFamily="34" charset="0"/>
              </a:rPr>
              <a:t>(Dz. Urz. UE L 352 z 24.12.2013, str. 1</a:t>
            </a:r>
            <a:r>
              <a:rPr lang="pl-PL" dirty="0" smtClean="0">
                <a:latin typeface="Calibri" panose="020F0502020204030204" pitchFamily="34" charset="0"/>
              </a:rPr>
              <a:t>).</a:t>
            </a:r>
          </a:p>
          <a:p>
            <a:pPr marL="87313" indent="-87313" algn="just">
              <a:buFont typeface="Arial" panose="020B0604020202020204" pitchFamily="34" charset="0"/>
              <a:buChar char="•"/>
            </a:pPr>
            <a:endParaRPr lang="pl-PL" dirty="0">
              <a:latin typeface="Calibri" panose="020F0502020204030204" pitchFamily="34" charset="0"/>
            </a:endParaRPr>
          </a:p>
          <a:p>
            <a:pPr marL="87313" indent="-87313" algn="just">
              <a:buFont typeface="Arial" panose="020B0604020202020204" pitchFamily="34" charset="0"/>
              <a:buChar char="•"/>
            </a:pPr>
            <a:r>
              <a:rPr lang="pl-PL" dirty="0" smtClean="0">
                <a:latin typeface="Calibri" panose="020F0502020204030204" pitchFamily="34" charset="0"/>
              </a:rPr>
              <a:t>Co do zasady: </a:t>
            </a:r>
            <a:r>
              <a:rPr lang="pl-PL" dirty="0">
                <a:latin typeface="Calibri" panose="020F0502020204030204" pitchFamily="34" charset="0"/>
              </a:rPr>
              <a:t>c</a:t>
            </a:r>
            <a:r>
              <a:rPr lang="pl-PL" dirty="0" smtClean="0">
                <a:latin typeface="Calibri" panose="020F0502020204030204" pitchFamily="34" charset="0"/>
              </a:rPr>
              <a:t>ałkowita </a:t>
            </a:r>
            <a:r>
              <a:rPr lang="pl-PL" dirty="0">
                <a:latin typeface="Calibri" panose="020F0502020204030204" pitchFamily="34" charset="0"/>
              </a:rPr>
              <a:t>kwota pomocy </a:t>
            </a:r>
            <a:r>
              <a:rPr lang="pl-PL" i="1" dirty="0">
                <a:latin typeface="Calibri" panose="020F0502020204030204" pitchFamily="34" charset="0"/>
              </a:rPr>
              <a:t>de </a:t>
            </a:r>
            <a:r>
              <a:rPr lang="pl-PL" i="1" dirty="0" err="1">
                <a:latin typeface="Calibri" panose="020F0502020204030204" pitchFamily="34" charset="0"/>
              </a:rPr>
              <a:t>minimis</a:t>
            </a:r>
            <a:r>
              <a:rPr lang="pl-PL" i="1" dirty="0">
                <a:latin typeface="Calibri" panose="020F0502020204030204" pitchFamily="34" charset="0"/>
              </a:rPr>
              <a:t> </a:t>
            </a:r>
            <a:r>
              <a:rPr lang="pl-PL" dirty="0">
                <a:latin typeface="Calibri" panose="020F0502020204030204" pitchFamily="34" charset="0"/>
              </a:rPr>
              <a:t>przyznanej przez państwo </a:t>
            </a:r>
            <a:r>
              <a:rPr lang="pl-PL" dirty="0" smtClean="0">
                <a:latin typeface="Calibri" panose="020F0502020204030204" pitchFamily="34" charset="0"/>
              </a:rPr>
              <a:t>jednemu </a:t>
            </a:r>
            <a:r>
              <a:rPr lang="pl-PL" dirty="0">
                <a:latin typeface="Calibri" panose="020F0502020204030204" pitchFamily="34" charset="0"/>
              </a:rPr>
              <a:t>przedsiębiorstwu nie może przekroczyć </a:t>
            </a:r>
            <a:r>
              <a:rPr lang="pl-PL" dirty="0" smtClean="0">
                <a:latin typeface="Calibri" panose="020F0502020204030204" pitchFamily="34" charset="0"/>
              </a:rPr>
              <a:t>200 000 euro </a:t>
            </a:r>
            <a:r>
              <a:rPr lang="pl-PL" dirty="0">
                <a:latin typeface="Calibri" panose="020F0502020204030204" pitchFamily="34" charset="0"/>
              </a:rPr>
              <a:t>w okresie trzech lat </a:t>
            </a:r>
            <a:r>
              <a:rPr lang="pl-PL" dirty="0" smtClean="0">
                <a:latin typeface="Calibri" panose="020F0502020204030204" pitchFamily="34" charset="0"/>
              </a:rPr>
              <a:t>podatkowych</a:t>
            </a:r>
            <a:r>
              <a:rPr lang="pl-PL" dirty="0">
                <a:latin typeface="Calibri" panose="020F0502020204030204" pitchFamily="34" charset="0"/>
              </a:rPr>
              <a:t> </a:t>
            </a:r>
            <a:r>
              <a:rPr lang="pl-PL" dirty="0" smtClean="0">
                <a:latin typeface="Calibri" panose="020F0502020204030204" pitchFamily="34" charset="0"/>
              </a:rPr>
              <a:t>(inaczej np. w sektorze transportu).</a:t>
            </a:r>
          </a:p>
          <a:p>
            <a:pPr marL="87313" indent="-87313" algn="just">
              <a:buFont typeface="Arial" panose="020B0604020202020204" pitchFamily="34" charset="0"/>
              <a:buChar char="•"/>
            </a:pPr>
            <a:endParaRPr lang="pl-PL" dirty="0">
              <a:latin typeface="Calibri" panose="020F0502020204030204" pitchFamily="34" charset="0"/>
            </a:endParaRPr>
          </a:p>
          <a:p>
            <a:pPr marL="87313" indent="-87313" algn="just">
              <a:buFont typeface="Arial" panose="020B0604020202020204" pitchFamily="34" charset="0"/>
              <a:buChar char="•"/>
            </a:pPr>
            <a:r>
              <a:rPr lang="pl-PL" dirty="0" smtClean="0">
                <a:latin typeface="Calibri" panose="020F0502020204030204" pitchFamily="34" charset="0"/>
              </a:rPr>
              <a:t>Pomoc </a:t>
            </a:r>
            <a:r>
              <a:rPr lang="pl-PL" dirty="0">
                <a:latin typeface="Calibri" panose="020F0502020204030204" pitchFamily="34" charset="0"/>
              </a:rPr>
              <a:t>ma na celu wspieranie rozwoju gospodarczego i społecznego województwa </a:t>
            </a:r>
            <a:r>
              <a:rPr lang="pl-PL" dirty="0" smtClean="0">
                <a:latin typeface="Calibri" panose="020F0502020204030204" pitchFamily="34" charset="0"/>
              </a:rPr>
              <a:t>pomorskiego w ramach RPO WP 2014-2020.</a:t>
            </a:r>
            <a:endParaRPr lang="pl-PL" dirty="0">
              <a:latin typeface="Calibri" panose="020F0502020204030204" pitchFamily="34" charset="0"/>
            </a:endParaRPr>
          </a:p>
          <a:p>
            <a:pPr marL="87313" indent="-87313" algn="just">
              <a:buFont typeface="Arial" panose="020B0604020202020204" pitchFamily="34" charset="0"/>
              <a:buChar char="•"/>
            </a:pPr>
            <a:endParaRPr lang="pl-PL" dirty="0">
              <a:latin typeface="Calibri" panose="020F0502020204030204" pitchFamily="34" charset="0"/>
            </a:endParaRPr>
          </a:p>
          <a:p>
            <a:pPr marL="87313" indent="-87313" algn="just">
              <a:buFont typeface="Arial" panose="020B0604020202020204" pitchFamily="34" charset="0"/>
              <a:buChar char="•"/>
            </a:pPr>
            <a:r>
              <a:rPr lang="pl-PL" dirty="0">
                <a:latin typeface="Calibri" panose="020F0502020204030204" pitchFamily="34" charset="0"/>
              </a:rPr>
              <a:t>Pomoc może być udzielona przedsiębiorcy na pokrycie </a:t>
            </a:r>
            <a:r>
              <a:rPr lang="pl-PL" dirty="0" smtClean="0">
                <a:latin typeface="Calibri" panose="020F0502020204030204" pitchFamily="34" charset="0"/>
              </a:rPr>
              <a:t>części kosztów kwalifikowalnych (zgodnie z regulaminem konkursu, </a:t>
            </a:r>
            <a:r>
              <a:rPr lang="pl-PL" dirty="0">
                <a:latin typeface="Calibri" panose="020F0502020204030204" pitchFamily="34" charset="0"/>
              </a:rPr>
              <a:t>Wytycznymi dotyczącymi kwalifikowalności wydatków w </a:t>
            </a:r>
            <a:r>
              <a:rPr lang="pl-PL" dirty="0" smtClean="0">
                <a:latin typeface="Calibri" panose="020F0502020204030204" pitchFamily="34" charset="0"/>
              </a:rPr>
              <a:t>ramach RPO WP 2014-2020 itd.) </a:t>
            </a:r>
            <a:r>
              <a:rPr lang="pl-PL" dirty="0">
                <a:latin typeface="Calibri" panose="020F0502020204030204" pitchFamily="34" charset="0"/>
              </a:rPr>
              <a:t>i zgodnie z </a:t>
            </a:r>
            <a:r>
              <a:rPr lang="pl-PL" dirty="0" err="1">
                <a:latin typeface="Calibri" panose="020F0502020204030204" pitchFamily="34" charset="0"/>
              </a:rPr>
              <a:t>SzOOP</a:t>
            </a:r>
            <a:r>
              <a:rPr lang="pl-PL" dirty="0">
                <a:latin typeface="Calibri" panose="020F0502020204030204" pitchFamily="34" charset="0"/>
              </a:rPr>
              <a:t> RPO WP 2014-2020 maksymalny poziom dofinansowania ze środków funduszy UE </a:t>
            </a:r>
            <a:r>
              <a:rPr lang="pl-PL" dirty="0" smtClean="0">
                <a:latin typeface="Calibri" panose="020F0502020204030204" pitchFamily="34" charset="0"/>
              </a:rPr>
              <a:t>dla Poddziałania </a:t>
            </a:r>
            <a:r>
              <a:rPr lang="pl-PL" dirty="0" smtClean="0">
                <a:latin typeface="Calibri" panose="020F0502020204030204" pitchFamily="34" charset="0"/>
              </a:rPr>
              <a:t>10.1.1 </a:t>
            </a:r>
            <a:r>
              <a:rPr lang="pl-PL" dirty="0">
                <a:latin typeface="Calibri" panose="020F0502020204030204" pitchFamily="34" charset="0"/>
              </a:rPr>
              <a:t>nie może przekroczyć 85% kosztów kwalifikowalnych projektu.</a:t>
            </a:r>
          </a:p>
        </p:txBody>
      </p:sp>
      <p:sp>
        <p:nvSpPr>
          <p:cNvPr id="5" name="Prostokąt 4"/>
          <p:cNvSpPr/>
          <p:nvPr/>
        </p:nvSpPr>
        <p:spPr>
          <a:xfrm>
            <a:off x="2915816" y="188640"/>
            <a:ext cx="6228184" cy="584775"/>
          </a:xfrm>
          <a:prstGeom prst="rect">
            <a:avLst/>
          </a:prstGeom>
        </p:spPr>
        <p:txBody>
          <a:bodyPr wrap="square">
            <a:spAutoFit/>
          </a:bodyPr>
          <a:lstStyle/>
          <a:p>
            <a:pPr algn="ctr" eaLnBrk="1" hangingPunct="1"/>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Tree>
    <p:extLst>
      <p:ext uri="{BB962C8B-B14F-4D97-AF65-F5344CB8AC3E}">
        <p14:creationId xmlns:p14="http://schemas.microsoft.com/office/powerpoint/2010/main" val="8731450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8434" name="Text Box 5"/>
          <p:cNvSpPr txBox="1">
            <a:spLocks noChangeArrowheads="1"/>
          </p:cNvSpPr>
          <p:nvPr/>
        </p:nvSpPr>
        <p:spPr bwMode="auto">
          <a:xfrm>
            <a:off x="140494" y="2204864"/>
            <a:ext cx="8802688"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pl-PL" altLang="pl-PL" sz="2400" b="1" dirty="0">
              <a:solidFill>
                <a:schemeClr val="bg1"/>
              </a:solidFill>
              <a:latin typeface="Calibri" pitchFamily="34" charset="0"/>
            </a:endParaRPr>
          </a:p>
          <a:p>
            <a:pPr algn="ctr" eaLnBrk="1" hangingPunct="1">
              <a:spcBef>
                <a:spcPct val="0"/>
              </a:spcBef>
              <a:buFontTx/>
              <a:buNone/>
            </a:pPr>
            <a:r>
              <a:rPr lang="pl-PL" altLang="pl-PL" sz="3600" b="1" dirty="0" smtClean="0">
                <a:solidFill>
                  <a:schemeClr val="bg1"/>
                </a:solidFill>
                <a:latin typeface="Calibri" pitchFamily="34" charset="0"/>
              </a:rPr>
              <a:t>Dziękuję </a:t>
            </a:r>
            <a:r>
              <a:rPr lang="pl-PL" altLang="pl-PL" sz="3600" b="1" dirty="0">
                <a:solidFill>
                  <a:schemeClr val="bg1"/>
                </a:solidFill>
                <a:latin typeface="Calibri" pitchFamily="34" charset="0"/>
              </a:rPr>
              <a:t>za </a:t>
            </a:r>
            <a:r>
              <a:rPr lang="pl-PL" altLang="pl-PL" sz="3600" b="1" dirty="0" smtClean="0">
                <a:solidFill>
                  <a:schemeClr val="bg1"/>
                </a:solidFill>
                <a:latin typeface="Calibri" pitchFamily="34" charset="0"/>
              </a:rPr>
              <a:t>uwagę</a:t>
            </a:r>
            <a:endParaRPr lang="pl-PL" altLang="pl-PL" sz="2400" b="1" i="1" dirty="0">
              <a:solidFill>
                <a:schemeClr val="bg1"/>
              </a:solidFill>
              <a:latin typeface="Calibri" pitchFamily="34" charset="0"/>
            </a:endParaRPr>
          </a:p>
          <a:p>
            <a:pPr algn="ctr" eaLnBrk="1" hangingPunct="1">
              <a:spcBef>
                <a:spcPct val="0"/>
              </a:spcBef>
              <a:buFontTx/>
              <a:buNone/>
            </a:pPr>
            <a:endParaRPr lang="pl-PL" altLang="pl-PL" sz="2400" b="1" u="sng" dirty="0">
              <a:solidFill>
                <a:schemeClr val="bg1"/>
              </a:solidFill>
              <a:latin typeface="Calibri" pitchFamily="34" charset="0"/>
            </a:endParaRPr>
          </a:p>
        </p:txBody>
      </p:sp>
      <p:pic>
        <p:nvPicPr>
          <p:cNvPr id="18436" name="Picture 7" descr="D:\POMORSKIE W UNII_SIW_NSS_ZNAKI_UNIJNE\NSS-NOWY-2014-2020\FE-2014-2020-PREZENTACJA PP\listownik-monoKONTRA-PASEK-Pomorskie-FE-UMWP-UE-EFSI-2015.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3063" y="260350"/>
            <a:ext cx="83375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pole tekstowe 3"/>
          <p:cNvSpPr txBox="1"/>
          <p:nvPr/>
        </p:nvSpPr>
        <p:spPr>
          <a:xfrm>
            <a:off x="4784331" y="4437112"/>
            <a:ext cx="3926282" cy="2062103"/>
          </a:xfrm>
          <a:prstGeom prst="rect">
            <a:avLst/>
          </a:prstGeom>
          <a:noFill/>
        </p:spPr>
        <p:txBody>
          <a:bodyPr wrap="square" rtlCol="0">
            <a:spAutoFit/>
          </a:bodyPr>
          <a:lstStyle/>
          <a:p>
            <a:r>
              <a:rPr lang="pl-PL" sz="1600" b="1" u="sng" dirty="0" smtClean="0">
                <a:solidFill>
                  <a:schemeClr val="bg1"/>
                </a:solidFill>
                <a:latin typeface="Calibri" pitchFamily="34" charset="0"/>
              </a:rPr>
              <a:t>Kontakt:</a:t>
            </a:r>
          </a:p>
          <a:p>
            <a:r>
              <a:rPr lang="pl-PL" sz="1600" b="1" dirty="0" smtClean="0">
                <a:solidFill>
                  <a:schemeClr val="bg1"/>
                </a:solidFill>
                <a:latin typeface="Calibri" pitchFamily="34" charset="0"/>
              </a:rPr>
              <a:t>Kamil Ciupak</a:t>
            </a:r>
          </a:p>
          <a:p>
            <a:r>
              <a:rPr lang="pl-PL" sz="1600" b="1" dirty="0">
                <a:solidFill>
                  <a:schemeClr val="bg1"/>
                </a:solidFill>
                <a:latin typeface="Calibri" pitchFamily="34" charset="0"/>
              </a:rPr>
              <a:t>Centrum Kompetencji</a:t>
            </a:r>
          </a:p>
          <a:p>
            <a:r>
              <a:rPr lang="pl-PL" sz="1600" b="1" dirty="0">
                <a:solidFill>
                  <a:schemeClr val="bg1"/>
                </a:solidFill>
                <a:latin typeface="Calibri" pitchFamily="34" charset="0"/>
              </a:rPr>
              <a:t>Departament Programów Regionalnych</a:t>
            </a:r>
          </a:p>
          <a:p>
            <a:r>
              <a:rPr lang="pl-PL" sz="1600" b="1" dirty="0" smtClean="0">
                <a:solidFill>
                  <a:schemeClr val="bg1"/>
                </a:solidFill>
                <a:latin typeface="Calibri" pitchFamily="34" charset="0"/>
              </a:rPr>
              <a:t>Urząd Marszałkowski Województwa Pomorskiego</a:t>
            </a:r>
          </a:p>
          <a:p>
            <a:r>
              <a:rPr lang="pl-PL" sz="1600" b="1" dirty="0" smtClean="0">
                <a:solidFill>
                  <a:schemeClr val="bg1"/>
                </a:solidFill>
                <a:latin typeface="Calibri" pitchFamily="34" charset="0"/>
              </a:rPr>
              <a:t>Tel.  (58) 326-81-53, fax: (58) 326-81-34 </a:t>
            </a:r>
          </a:p>
          <a:p>
            <a:r>
              <a:rPr lang="pl-PL" sz="1600" b="1" dirty="0" smtClean="0">
                <a:solidFill>
                  <a:schemeClr val="bg1"/>
                </a:solidFill>
                <a:latin typeface="Calibri" pitchFamily="34" charset="0"/>
              </a:rPr>
              <a:t>e-mail: k.ciupak@pomorskie.eu</a:t>
            </a: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5" name="Rectangle 3"/>
          <p:cNvSpPr txBox="1">
            <a:spLocks noChangeArrowheads="1"/>
          </p:cNvSpPr>
          <p:nvPr/>
        </p:nvSpPr>
        <p:spPr bwMode="auto">
          <a:xfrm>
            <a:off x="179386" y="980728"/>
            <a:ext cx="8785225" cy="5300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defRPr/>
            </a:pPr>
            <a:r>
              <a:rPr lang="pl-PL" sz="1800" u="sng" dirty="0" smtClean="0">
                <a:latin typeface="Calibri" panose="020F0502020204030204" pitchFamily="34" charset="0"/>
              </a:rPr>
              <a:t>Pojęcie pomocy publicznej:</a:t>
            </a:r>
          </a:p>
          <a:p>
            <a:pPr marL="0" indent="0" algn="ctr">
              <a:buNone/>
              <a:defRPr/>
            </a:pPr>
            <a:endParaRPr lang="pl-PL" sz="1800" u="sng" dirty="0" smtClean="0">
              <a:latin typeface="Calibri" panose="020F0502020204030204" pitchFamily="34" charset="0"/>
            </a:endParaRPr>
          </a:p>
          <a:p>
            <a:pPr marL="0" indent="0" algn="just">
              <a:buNone/>
              <a:defRPr/>
            </a:pPr>
            <a:r>
              <a:rPr lang="pl-PL" sz="1800" dirty="0" smtClean="0">
                <a:latin typeface="Calibri" panose="020F0502020204030204" pitchFamily="34" charset="0"/>
              </a:rPr>
              <a:t>Art</a:t>
            </a:r>
            <a:r>
              <a:rPr lang="pl-PL" sz="1800" dirty="0">
                <a:latin typeface="Calibri" panose="020F0502020204030204" pitchFamily="34" charset="0"/>
              </a:rPr>
              <a:t>. 107 ust. 1 Traktatu o funkcjonowaniu Unii Europejskiej:</a:t>
            </a:r>
          </a:p>
          <a:p>
            <a:pPr algn="just">
              <a:defRPr/>
            </a:pPr>
            <a:endParaRPr lang="pl-PL" sz="1800" i="1" dirty="0">
              <a:latin typeface="Calibri" panose="020F0502020204030204" pitchFamily="34" charset="0"/>
            </a:endParaRPr>
          </a:p>
          <a:p>
            <a:pPr marL="0" indent="0" algn="just">
              <a:buNone/>
              <a:defRPr/>
            </a:pPr>
            <a:r>
              <a:rPr lang="pl-PL" sz="1800" i="1" dirty="0">
                <a:latin typeface="Calibri" panose="020F0502020204030204" pitchFamily="34" charset="0"/>
              </a:rPr>
              <a:t>„Z zastrzeżeniem innych postanowień przewidzianych w Traktatach, wszelka pomoc przyznawana przez Państwo Członkowskie lub przy użyciu zasobów państwowych w jakiejkolwiek formie, która zakłóca lub grozi zakłóceniem konkurencji poprzez sprzyjanie niektórym przedsiębiorstwom lub produkcji niektórych towarów, jest niezgodna z rynkiem wewnętrznym w zakresie, w jakim wpływa na wymianę handlową między Państwami Członkowskimi”.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7" name="Rectangle 3"/>
          <p:cNvSpPr txBox="1">
            <a:spLocks noChangeArrowheads="1"/>
          </p:cNvSpPr>
          <p:nvPr/>
        </p:nvSpPr>
        <p:spPr bwMode="auto">
          <a:xfrm>
            <a:off x="179388" y="1700809"/>
            <a:ext cx="8785224" cy="4536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just">
              <a:spcAft>
                <a:spcPts val="600"/>
              </a:spcAft>
              <a:buNone/>
              <a:defRPr/>
            </a:pPr>
            <a:r>
              <a:rPr lang="pl-PL" sz="1800" dirty="0">
                <a:latin typeface="Calibri" panose="020F0502020204030204" pitchFamily="34" charset="0"/>
              </a:rPr>
              <a:t>Pomoc publiczna (pomoc państwa) to wsparcie udzielane przedsiębiorstwu (w rozumieniu prawa UE) w jakiejkolwiek formie, które:</a:t>
            </a:r>
          </a:p>
          <a:p>
            <a:pPr marL="285750" indent="-285750" algn="just">
              <a:spcAft>
                <a:spcPts val="600"/>
              </a:spcAft>
              <a:buFont typeface="Arial" panose="020B0604020202020204" pitchFamily="34" charset="0"/>
              <a:buChar char="•"/>
              <a:defRPr/>
            </a:pPr>
            <a:endParaRPr lang="pl-PL" sz="1800" dirty="0">
              <a:latin typeface="Calibri" panose="020F0502020204030204" pitchFamily="34" charset="0"/>
            </a:endParaRPr>
          </a:p>
          <a:p>
            <a:pPr marL="285750" indent="-285750" algn="just">
              <a:spcAft>
                <a:spcPts val="600"/>
              </a:spcAft>
              <a:buFont typeface="Arial" panose="020B0604020202020204" pitchFamily="34" charset="0"/>
              <a:buChar char="•"/>
              <a:defRPr/>
            </a:pPr>
            <a:r>
              <a:rPr lang="pl-PL" sz="1800" dirty="0">
                <a:latin typeface="Calibri" panose="020F0502020204030204" pitchFamily="34" charset="0"/>
              </a:rPr>
              <a:t>udzielane jest przedsiębiorstwu przez państwo lub ze źródeł państwowych,</a:t>
            </a:r>
          </a:p>
          <a:p>
            <a:pPr marL="285750" indent="-285750" algn="just">
              <a:spcAft>
                <a:spcPts val="600"/>
              </a:spcAft>
              <a:buFont typeface="Arial" panose="020B0604020202020204" pitchFamily="34" charset="0"/>
              <a:buChar char="•"/>
              <a:defRPr/>
            </a:pPr>
            <a:r>
              <a:rPr lang="pl-PL" sz="1800" dirty="0">
                <a:latin typeface="Calibri" panose="020F0502020204030204" pitchFamily="34" charset="0"/>
              </a:rPr>
              <a:t>powoduje uzyskanie przez przedsiębiorstwo przysporzenia na warunkach korzystniejszych od rynkowych,</a:t>
            </a:r>
          </a:p>
          <a:p>
            <a:pPr marL="285750" indent="-285750" algn="just">
              <a:spcAft>
                <a:spcPts val="600"/>
              </a:spcAft>
              <a:buFont typeface="Arial" panose="020B0604020202020204" pitchFamily="34" charset="0"/>
              <a:buChar char="•"/>
              <a:defRPr/>
            </a:pPr>
            <a:r>
              <a:rPr lang="pl-PL" sz="1800" dirty="0">
                <a:latin typeface="Calibri" panose="020F0502020204030204" pitchFamily="34" charset="0"/>
              </a:rPr>
              <a:t>ma charakter selektywny (uprzywilejowuje określone przedsiębiorstwa albo produkcję określonych towarów),</a:t>
            </a:r>
          </a:p>
          <a:p>
            <a:pPr marL="285750" indent="-285750" algn="just">
              <a:spcAft>
                <a:spcPts val="600"/>
              </a:spcAft>
              <a:buFont typeface="Arial" panose="020B0604020202020204" pitchFamily="34" charset="0"/>
              <a:buChar char="•"/>
              <a:defRPr/>
            </a:pPr>
            <a:r>
              <a:rPr lang="pl-PL" sz="1800" dirty="0">
                <a:latin typeface="Calibri" panose="020F0502020204030204" pitchFamily="34" charset="0"/>
              </a:rPr>
              <a:t>grozi zakłóceniem lub zakłóca konkurencję oraz wpływa na wymianę handlową między państwami członkowskimi Unii Europejskiej.</a:t>
            </a:r>
          </a:p>
          <a:p>
            <a:pPr marL="0" indent="0" algn="ctr" eaLnBrk="1" hangingPunct="1">
              <a:buNone/>
            </a:pPr>
            <a:endParaRPr lang="pl-PL" altLang="pl-PL" sz="2000" i="1" dirty="0">
              <a:solidFill>
                <a:srgbClr val="000000"/>
              </a:solidFill>
              <a:latin typeface="Calibri"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9" name="Rectangle 3"/>
          <p:cNvSpPr txBox="1">
            <a:spLocks noChangeArrowheads="1"/>
          </p:cNvSpPr>
          <p:nvPr/>
        </p:nvSpPr>
        <p:spPr bwMode="auto">
          <a:xfrm>
            <a:off x="179388" y="980728"/>
            <a:ext cx="8785224" cy="530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spcBef>
                <a:spcPts val="0"/>
              </a:spcBef>
              <a:spcAft>
                <a:spcPts val="600"/>
              </a:spcAft>
              <a:buNone/>
            </a:pPr>
            <a:r>
              <a:rPr lang="pl-PL" sz="1900" u="sng" dirty="0" smtClean="0">
                <a:latin typeface="Calibri" panose="020F0502020204030204" pitchFamily="34" charset="0"/>
              </a:rPr>
              <a:t>Kto może być beneficjentem pomocy publicznej?</a:t>
            </a:r>
          </a:p>
          <a:p>
            <a:pPr algn="just">
              <a:spcBef>
                <a:spcPts val="0"/>
              </a:spcBef>
              <a:spcAft>
                <a:spcPts val="600"/>
              </a:spcAft>
            </a:pPr>
            <a:endParaRPr lang="pl-PL" sz="1900" dirty="0">
              <a:latin typeface="Calibri" panose="020F0502020204030204" pitchFamily="34" charset="0"/>
              <a:ea typeface="Calibri"/>
              <a:cs typeface="Times New Roman"/>
            </a:endParaRPr>
          </a:p>
          <a:p>
            <a:pPr algn="just">
              <a:spcBef>
                <a:spcPts val="0"/>
              </a:spcBef>
              <a:spcAft>
                <a:spcPts val="600"/>
              </a:spcAft>
            </a:pPr>
            <a:r>
              <a:rPr lang="pl-PL" sz="1900" dirty="0" smtClean="0">
                <a:latin typeface="Calibri" panose="020F0502020204030204" pitchFamily="34" charset="0"/>
                <a:ea typeface="Calibri"/>
                <a:cs typeface="Times New Roman"/>
              </a:rPr>
              <a:t>Przedsiębiorstwo – każdy podmiot prowadzący działalność gospodarczą, </a:t>
            </a:r>
            <a:br>
              <a:rPr lang="pl-PL" sz="1900" dirty="0" smtClean="0">
                <a:latin typeface="Calibri" panose="020F0502020204030204" pitchFamily="34" charset="0"/>
                <a:ea typeface="Calibri"/>
                <a:cs typeface="Times New Roman"/>
              </a:rPr>
            </a:br>
            <a:r>
              <a:rPr lang="pl-PL" sz="1900" dirty="0" smtClean="0">
                <a:latin typeface="Calibri" panose="020F0502020204030204" pitchFamily="34" charset="0"/>
                <a:ea typeface="Calibri"/>
                <a:cs typeface="Times New Roman"/>
              </a:rPr>
              <a:t>bez względu na jego status i sposób finansowania.</a:t>
            </a:r>
          </a:p>
          <a:p>
            <a:pPr algn="just">
              <a:spcBef>
                <a:spcPts val="0"/>
              </a:spcBef>
              <a:spcAft>
                <a:spcPts val="600"/>
              </a:spcAft>
            </a:pPr>
            <a:endParaRPr lang="pl-PL" sz="1900" dirty="0">
              <a:latin typeface="Calibri" panose="020F0502020204030204" pitchFamily="34" charset="0"/>
              <a:ea typeface="Calibri"/>
              <a:cs typeface="Times New Roman"/>
            </a:endParaRPr>
          </a:p>
          <a:p>
            <a:pPr algn="just">
              <a:spcBef>
                <a:spcPts val="0"/>
              </a:spcBef>
              <a:spcAft>
                <a:spcPts val="600"/>
              </a:spcAft>
            </a:pPr>
            <a:r>
              <a:rPr lang="pl-PL" sz="1900" dirty="0" smtClean="0">
                <a:latin typeface="Calibri" panose="020F0502020204030204" pitchFamily="34" charset="0"/>
                <a:ea typeface="Calibri"/>
                <a:cs typeface="Times New Roman"/>
              </a:rPr>
              <a:t>Działalność gospodarcza – każda działalność polegająca na oferowaniu towarów </a:t>
            </a:r>
            <a:br>
              <a:rPr lang="pl-PL" sz="1900" dirty="0" smtClean="0">
                <a:latin typeface="Calibri" panose="020F0502020204030204" pitchFamily="34" charset="0"/>
                <a:ea typeface="Calibri"/>
                <a:cs typeface="Times New Roman"/>
              </a:rPr>
            </a:br>
            <a:r>
              <a:rPr lang="pl-PL" sz="1900" dirty="0" smtClean="0">
                <a:latin typeface="Calibri" panose="020F0502020204030204" pitchFamily="34" charset="0"/>
                <a:ea typeface="Calibri"/>
                <a:cs typeface="Times New Roman"/>
              </a:rPr>
              <a:t>lub usług na rynku za opłatą.</a:t>
            </a:r>
            <a:endParaRPr lang="pl-PL" sz="1900" dirty="0">
              <a:latin typeface="Calibri" panose="020F0502020204030204" pitchFamily="34" charset="0"/>
              <a:ea typeface="Calibri"/>
              <a:cs typeface="Times New Roman"/>
            </a:endParaRPr>
          </a:p>
        </p:txBody>
      </p:sp>
    </p:spTree>
    <p:extLst>
      <p:ext uri="{BB962C8B-B14F-4D97-AF65-F5344CB8AC3E}">
        <p14:creationId xmlns:p14="http://schemas.microsoft.com/office/powerpoint/2010/main" val="10269192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5" name="Podtytuł 2"/>
          <p:cNvSpPr txBox="1">
            <a:spLocks/>
          </p:cNvSpPr>
          <p:nvPr/>
        </p:nvSpPr>
        <p:spPr bwMode="auto">
          <a:xfrm>
            <a:off x="378068" y="1124744"/>
            <a:ext cx="8431823" cy="4984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fontScale="40000" lnSpcReduction="20000"/>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just"/>
            <a:endParaRPr lang="pl-PL" kern="0" dirty="0" smtClean="0">
              <a:latin typeface="Calibri" panose="020F0502020204030204" pitchFamily="34" charset="0"/>
            </a:endParaRPr>
          </a:p>
          <a:p>
            <a:pPr algn="just"/>
            <a:endParaRPr lang="pl-PL" kern="0" dirty="0" smtClean="0">
              <a:latin typeface="Calibri" panose="020F0502020204030204" pitchFamily="34" charset="0"/>
            </a:endParaRPr>
          </a:p>
          <a:p>
            <a:pPr algn="just">
              <a:lnSpc>
                <a:spcPct val="120000"/>
              </a:lnSpc>
            </a:pPr>
            <a:r>
              <a:rPr lang="pl-PL" kern="0" dirty="0" smtClean="0">
                <a:latin typeface="Calibri" panose="020F0502020204030204" pitchFamily="34" charset="0"/>
              </a:rPr>
              <a:t>Kto może być przedsiębiorstwem - przykłady: </a:t>
            </a:r>
          </a:p>
          <a:p>
            <a:pPr marL="571500" indent="-571500" algn="just">
              <a:lnSpc>
                <a:spcPct val="120000"/>
              </a:lnSpc>
              <a:buFont typeface="Arial" panose="020B0604020202020204" pitchFamily="34" charset="0"/>
              <a:buChar char="•"/>
            </a:pPr>
            <a:endParaRPr lang="pl-PL" kern="0" dirty="0" smtClean="0">
              <a:latin typeface="Calibri" panose="020F0502020204030204" pitchFamily="34" charset="0"/>
            </a:endParaRPr>
          </a:p>
          <a:p>
            <a:pPr marL="571500" indent="-571500" algn="just">
              <a:lnSpc>
                <a:spcPct val="120000"/>
              </a:lnSpc>
              <a:buFont typeface="Arial" panose="020B0604020202020204" pitchFamily="34" charset="0"/>
              <a:buChar char="•"/>
            </a:pPr>
            <a:r>
              <a:rPr lang="pl-PL" kern="0" dirty="0" smtClean="0">
                <a:latin typeface="Calibri" panose="020F0502020204030204" pitchFamily="34" charset="0"/>
              </a:rPr>
              <a:t>Podmioty nienastawione na zysk (w tym podmioty </a:t>
            </a:r>
            <a:r>
              <a:rPr lang="pl-PL" i="1" kern="0" dirty="0" smtClean="0">
                <a:latin typeface="Calibri" panose="020F0502020204030204" pitchFamily="34" charset="0"/>
              </a:rPr>
              <a:t>non-for-profit</a:t>
            </a:r>
            <a:r>
              <a:rPr lang="pl-PL" kern="0" dirty="0" smtClean="0">
                <a:latin typeface="Calibri" panose="020F0502020204030204" pitchFamily="34" charset="0"/>
              </a:rPr>
              <a:t> oraz </a:t>
            </a:r>
            <a:r>
              <a:rPr lang="pl-PL" i="1" kern="0" dirty="0" smtClean="0">
                <a:latin typeface="Calibri" panose="020F0502020204030204" pitchFamily="34" charset="0"/>
              </a:rPr>
              <a:t>non-profit</a:t>
            </a:r>
            <a:r>
              <a:rPr lang="pl-PL" kern="0" dirty="0" smtClean="0">
                <a:latin typeface="Calibri" panose="020F0502020204030204" pitchFamily="34" charset="0"/>
              </a:rPr>
              <a:t>) mogą także oferować na rynku towary i usługi (np. </a:t>
            </a:r>
            <a:r>
              <a:rPr lang="pl-PL" i="1" kern="0" dirty="0" smtClean="0">
                <a:latin typeface="Calibri" panose="020F0502020204030204" pitchFamily="34" charset="0"/>
              </a:rPr>
              <a:t>wyrok TSUE w sprawie C-244/94 FFSA i in.</a:t>
            </a:r>
            <a:r>
              <a:rPr lang="pl-PL" kern="0" dirty="0" smtClean="0">
                <a:latin typeface="Calibri" panose="020F0502020204030204" pitchFamily="34" charset="0"/>
              </a:rPr>
              <a:t>).</a:t>
            </a:r>
          </a:p>
          <a:p>
            <a:pPr marL="571500" indent="-571500" algn="just">
              <a:lnSpc>
                <a:spcPct val="120000"/>
              </a:lnSpc>
              <a:buFont typeface="Arial" panose="020B0604020202020204" pitchFamily="34" charset="0"/>
              <a:buChar char="•"/>
            </a:pPr>
            <a:endParaRPr lang="pl-PL" kern="0" dirty="0" smtClean="0">
              <a:latin typeface="Calibri" panose="020F0502020204030204" pitchFamily="34" charset="0"/>
            </a:endParaRPr>
          </a:p>
          <a:p>
            <a:pPr marL="571500" indent="-571500" algn="just">
              <a:lnSpc>
                <a:spcPct val="120000"/>
              </a:lnSpc>
              <a:buFont typeface="Arial" panose="020B0604020202020204" pitchFamily="34" charset="0"/>
              <a:buChar char="•"/>
            </a:pPr>
            <a:r>
              <a:rPr lang="pl-PL" kern="0" dirty="0" smtClean="0">
                <a:latin typeface="Calibri" panose="020F0502020204030204" pitchFamily="34" charset="0"/>
              </a:rPr>
              <a:t>Podmiot, który jest częścią administracji państwowej i nie ma wyodrębnionej od niej osobowości prawnej (</a:t>
            </a:r>
            <a:r>
              <a:rPr lang="pl-PL" i="1" kern="0" dirty="0" smtClean="0">
                <a:latin typeface="Calibri" panose="020F0502020204030204" pitchFamily="34" charset="0"/>
              </a:rPr>
              <a:t>wyrok TSUE w sprawie 118/85 Komisja vs. Włochy</a:t>
            </a:r>
            <a:r>
              <a:rPr lang="pl-PL" kern="0" dirty="0" smtClean="0">
                <a:latin typeface="Calibri" panose="020F0502020204030204" pitchFamily="34" charset="0"/>
              </a:rPr>
              <a:t>).</a:t>
            </a:r>
          </a:p>
          <a:p>
            <a:pPr marL="571500" indent="-571500" algn="just">
              <a:lnSpc>
                <a:spcPct val="120000"/>
              </a:lnSpc>
              <a:buFont typeface="Arial" panose="020B0604020202020204" pitchFamily="34" charset="0"/>
              <a:buChar char="•"/>
            </a:pPr>
            <a:endParaRPr lang="pl-PL" kern="0" dirty="0" smtClean="0">
              <a:latin typeface="Calibri" panose="020F0502020204030204" pitchFamily="34" charset="0"/>
            </a:endParaRPr>
          </a:p>
          <a:p>
            <a:pPr marL="571500" indent="-571500" algn="just">
              <a:lnSpc>
                <a:spcPct val="120000"/>
              </a:lnSpc>
              <a:buFont typeface="Arial" panose="020B0604020202020204" pitchFamily="34" charset="0"/>
              <a:buChar char="•"/>
            </a:pPr>
            <a:r>
              <a:rPr lang="pl-PL" kern="0" dirty="0" smtClean="0">
                <a:latin typeface="Calibri" panose="020F0502020204030204" pitchFamily="34" charset="0"/>
              </a:rPr>
              <a:t>Jednostka samorządu terytorialnego.</a:t>
            </a:r>
          </a:p>
          <a:p>
            <a:pPr algn="just">
              <a:lnSpc>
                <a:spcPct val="120000"/>
              </a:lnSpc>
            </a:pPr>
            <a:endParaRPr lang="pl-PL" kern="0" dirty="0" smtClean="0">
              <a:latin typeface="Calibri" panose="020F0502020204030204" pitchFamily="34" charset="0"/>
            </a:endParaRPr>
          </a:p>
          <a:p>
            <a:pPr marL="571500" indent="-571500" algn="just">
              <a:lnSpc>
                <a:spcPct val="120000"/>
              </a:lnSpc>
              <a:buFont typeface="Arial" panose="020B0604020202020204" pitchFamily="34" charset="0"/>
              <a:buChar char="•"/>
            </a:pPr>
            <a:r>
              <a:rPr lang="pl-PL" kern="0" dirty="0" smtClean="0">
                <a:latin typeface="Calibri" panose="020F0502020204030204" pitchFamily="34" charset="0"/>
              </a:rPr>
              <a:t>Fundacja.</a:t>
            </a:r>
          </a:p>
          <a:p>
            <a:pPr marL="571500" indent="-571500" algn="just">
              <a:lnSpc>
                <a:spcPct val="120000"/>
              </a:lnSpc>
              <a:buFont typeface="Arial" panose="020B0604020202020204" pitchFamily="34" charset="0"/>
              <a:buChar char="•"/>
            </a:pPr>
            <a:endParaRPr lang="pl-PL" kern="0" dirty="0" smtClean="0">
              <a:latin typeface="Calibri" panose="020F0502020204030204" pitchFamily="34" charset="0"/>
            </a:endParaRPr>
          </a:p>
          <a:p>
            <a:pPr marL="571500" indent="-571500" algn="just">
              <a:lnSpc>
                <a:spcPct val="120000"/>
              </a:lnSpc>
              <a:buFont typeface="Arial" panose="020B0604020202020204" pitchFamily="34" charset="0"/>
              <a:buChar char="•"/>
            </a:pPr>
            <a:r>
              <a:rPr lang="pl-PL" kern="0" dirty="0" smtClean="0">
                <a:latin typeface="Calibri" panose="020F0502020204030204" pitchFamily="34" charset="0"/>
              </a:rPr>
              <a:t>Stowarzyszenie.</a:t>
            </a:r>
          </a:p>
          <a:p>
            <a:pPr marL="571500" indent="-571500" algn="just">
              <a:lnSpc>
                <a:spcPct val="120000"/>
              </a:lnSpc>
              <a:buFont typeface="Arial" panose="020B0604020202020204" pitchFamily="34" charset="0"/>
              <a:buChar char="•"/>
            </a:pPr>
            <a:endParaRPr lang="pl-PL" kern="0" dirty="0">
              <a:latin typeface="Calibri" panose="020F0502020204030204" pitchFamily="34" charset="0"/>
            </a:endParaRPr>
          </a:p>
          <a:p>
            <a:pPr marL="571500" indent="-571500" algn="just">
              <a:lnSpc>
                <a:spcPct val="120000"/>
              </a:lnSpc>
              <a:buFont typeface="Arial" panose="020B0604020202020204" pitchFamily="34" charset="0"/>
              <a:buChar char="•"/>
            </a:pPr>
            <a:r>
              <a:rPr lang="pl-PL" kern="0" dirty="0" smtClean="0">
                <a:latin typeface="Calibri" panose="020F0502020204030204" pitchFamily="34" charset="0"/>
              </a:rPr>
              <a:t>Kościoły (parafie), związki wyznaniowe.</a:t>
            </a:r>
          </a:p>
          <a:p>
            <a:pPr marL="571500" indent="-571500" algn="just">
              <a:lnSpc>
                <a:spcPct val="120000"/>
              </a:lnSpc>
              <a:buFont typeface="Arial" panose="020B0604020202020204" pitchFamily="34" charset="0"/>
              <a:buChar char="•"/>
            </a:pPr>
            <a:endParaRPr lang="pl-PL" kern="0" dirty="0" smtClean="0">
              <a:latin typeface="Calibri" panose="020F0502020204030204" pitchFamily="34" charset="0"/>
            </a:endParaRPr>
          </a:p>
          <a:p>
            <a:pPr marL="571500" indent="-571500" algn="just">
              <a:lnSpc>
                <a:spcPct val="120000"/>
              </a:lnSpc>
              <a:buFont typeface="Arial" panose="020B0604020202020204" pitchFamily="34" charset="0"/>
              <a:buChar char="•"/>
            </a:pPr>
            <a:endParaRPr lang="pl-PL" kern="0" dirty="0" smtClean="0">
              <a:latin typeface="Calibri" panose="020F0502020204030204" pitchFamily="34" charset="0"/>
            </a:endParaRPr>
          </a:p>
          <a:p>
            <a:pPr marL="571500" indent="-571500" algn="just">
              <a:lnSpc>
                <a:spcPct val="120000"/>
              </a:lnSpc>
              <a:buFont typeface="Arial" panose="020B0604020202020204" pitchFamily="34" charset="0"/>
              <a:buChar char="•"/>
            </a:pPr>
            <a:endParaRPr lang="pl-PL" kern="0" dirty="0" smtClean="0">
              <a:latin typeface="Calibri" panose="020F0502020204030204" pitchFamily="34" charset="0"/>
            </a:endParaRPr>
          </a:p>
        </p:txBody>
      </p:sp>
    </p:spTree>
    <p:extLst>
      <p:ext uri="{BB962C8B-B14F-4D97-AF65-F5344CB8AC3E}">
        <p14:creationId xmlns:p14="http://schemas.microsoft.com/office/powerpoint/2010/main" val="3261789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707904" y="188640"/>
            <a:ext cx="5112568" cy="648072"/>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br>
              <a:rPr lang="pl-PL" altLang="pl-PL" sz="1600" b="1" dirty="0">
                <a:solidFill>
                  <a:schemeClr val="bg1"/>
                </a:solidFill>
                <a:latin typeface="Calibri" panose="020F0502020204030204" pitchFamily="34" charset="0"/>
              </a:rPr>
            </a:br>
            <a:endParaRPr lang="pl-PL" sz="1600" dirty="0"/>
          </a:p>
        </p:txBody>
      </p:sp>
      <p:sp>
        <p:nvSpPr>
          <p:cNvPr id="3" name="Symbol zastępczy zawartości 2"/>
          <p:cNvSpPr>
            <a:spLocks noGrp="1"/>
          </p:cNvSpPr>
          <p:nvPr>
            <p:ph idx="1"/>
          </p:nvPr>
        </p:nvSpPr>
        <p:spPr>
          <a:xfrm>
            <a:off x="0" y="980728"/>
            <a:ext cx="9144000" cy="5877272"/>
          </a:xfrm>
        </p:spPr>
        <p:txBody>
          <a:bodyPr/>
          <a:lstStyle/>
          <a:p>
            <a:pPr marL="0" indent="0" algn="just">
              <a:buNone/>
            </a:pPr>
            <a:r>
              <a:rPr lang="pl-PL" sz="1800" u="sng" dirty="0" smtClean="0">
                <a:latin typeface="Calibri" panose="020F0502020204030204" pitchFamily="34" charset="0"/>
              </a:rPr>
              <a:t>Mieszane, gospodarczo-niegospodarcze wykorzystanie obiektu:</a:t>
            </a:r>
          </a:p>
          <a:p>
            <a:pPr marL="0" indent="0" algn="just">
              <a:buNone/>
            </a:pPr>
            <a:endParaRPr lang="pl-PL" sz="1800" u="sng" dirty="0" smtClean="0">
              <a:latin typeface="Calibri" panose="020F0502020204030204" pitchFamily="34" charset="0"/>
            </a:endParaRPr>
          </a:p>
          <a:p>
            <a:pPr marL="0" indent="0" algn="just">
              <a:buNone/>
            </a:pPr>
            <a:r>
              <a:rPr lang="pl-PL" sz="1800" dirty="0" smtClean="0">
                <a:latin typeface="Calibri" panose="020F0502020204030204" pitchFamily="34" charset="0"/>
              </a:rPr>
              <a:t>Jeżeli </a:t>
            </a:r>
            <a:r>
              <a:rPr lang="pl-PL" sz="1800" dirty="0">
                <a:latin typeface="Calibri" panose="020F0502020204030204" pitchFamily="34" charset="0"/>
              </a:rPr>
              <a:t>infrastruktura jest użytkowana zarówno do działalności gospodarczej, jak i niegospodarczej, finansowanie publiczne będzie podlegało zasadom pomocy publicznej wyłącznie w zakresie, w jakim będzie obejmowało koszty związane z działalnością gospodarczą. </a:t>
            </a:r>
            <a:endParaRPr lang="pl-PL" sz="1800" dirty="0" smtClean="0">
              <a:latin typeface="Calibri" panose="020F0502020204030204" pitchFamily="34" charset="0"/>
            </a:endParaRPr>
          </a:p>
          <a:p>
            <a:pPr marL="0" indent="0" algn="just">
              <a:buNone/>
            </a:pPr>
            <a:endParaRPr lang="pl-PL" sz="1800" dirty="0">
              <a:latin typeface="Calibri" panose="020F0502020204030204" pitchFamily="34" charset="0"/>
            </a:endParaRPr>
          </a:p>
          <a:p>
            <a:pPr marL="0" indent="0" algn="just">
              <a:buNone/>
            </a:pPr>
            <a:r>
              <a:rPr lang="pl-PL" sz="1800" dirty="0" smtClean="0">
                <a:latin typeface="Calibri" panose="020F0502020204030204" pitchFamily="34" charset="0"/>
              </a:rPr>
              <a:t>Jeżeli </a:t>
            </a:r>
            <a:r>
              <a:rPr lang="pl-PL" sz="1800" dirty="0">
                <a:latin typeface="Calibri" panose="020F0502020204030204" pitchFamily="34" charset="0"/>
              </a:rPr>
              <a:t>możliwe jest oddzielenie kosztów i przychodów związanych z działalnością gospodarczą i niegospodarczą, zasady pomocy publicznej mają zastosowanie wyłącznie w odniesieniu do przyznanego wsparcia ze strony państwa w kwocie przewyższającej koszty prowadzenia działalności niegospodarczej</a:t>
            </a:r>
            <a:r>
              <a:rPr lang="pl-PL" sz="1800" dirty="0" smtClean="0">
                <a:latin typeface="Calibri" panose="020F0502020204030204" pitchFamily="34" charset="0"/>
              </a:rPr>
              <a:t>.</a:t>
            </a:r>
          </a:p>
          <a:p>
            <a:pPr marL="0" indent="0" algn="just">
              <a:buNone/>
            </a:pPr>
            <a:endParaRPr lang="pl-PL" sz="1800" dirty="0" smtClean="0">
              <a:latin typeface="Calibri" panose="020F0502020204030204" pitchFamily="34" charset="0"/>
            </a:endParaRPr>
          </a:p>
          <a:p>
            <a:pPr marL="0" indent="0" algn="just">
              <a:buNone/>
            </a:pPr>
            <a:r>
              <a:rPr lang="pl-PL" sz="1800" dirty="0" smtClean="0">
                <a:latin typeface="Calibri" panose="020F0502020204030204" pitchFamily="34" charset="0"/>
              </a:rPr>
              <a:t>Koszty </a:t>
            </a:r>
            <a:r>
              <a:rPr lang="pl-PL" sz="1800" dirty="0">
                <a:latin typeface="Calibri" panose="020F0502020204030204" pitchFamily="34" charset="0"/>
              </a:rPr>
              <a:t>i dochody z każdego rodzaju działalności należy rozliczać osobno, konsekwentnie stosując obiektywnie uzasadnione zasady rachunku kosztów.</a:t>
            </a:r>
          </a:p>
          <a:p>
            <a:endParaRPr lang="pl-PL" dirty="0"/>
          </a:p>
        </p:txBody>
      </p:sp>
    </p:spTree>
    <p:extLst>
      <p:ext uri="{BB962C8B-B14F-4D97-AF65-F5344CB8AC3E}">
        <p14:creationId xmlns:p14="http://schemas.microsoft.com/office/powerpoint/2010/main" val="3458769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9" name="Rectangle 3"/>
          <p:cNvSpPr txBox="1">
            <a:spLocks noChangeArrowheads="1"/>
          </p:cNvSpPr>
          <p:nvPr/>
        </p:nvSpPr>
        <p:spPr bwMode="auto">
          <a:xfrm>
            <a:off x="180651" y="995663"/>
            <a:ext cx="8964612" cy="530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defRPr/>
            </a:pPr>
            <a:endParaRPr lang="pl-PL" sz="1800" u="sng" dirty="0" smtClean="0">
              <a:latin typeface="Calibri" panose="020F0502020204030204" pitchFamily="34" charset="0"/>
            </a:endParaRPr>
          </a:p>
          <a:p>
            <a:pPr marL="0" indent="0" algn="ctr">
              <a:buNone/>
              <a:defRPr/>
            </a:pPr>
            <a:r>
              <a:rPr lang="pl-PL" sz="1800" u="sng" dirty="0" smtClean="0">
                <a:latin typeface="Calibri" panose="020F0502020204030204" pitchFamily="34" charset="0"/>
              </a:rPr>
              <a:t>Art. 107. ust. 3 lit. c Traktatu o funkcjonowaniu Unii Europejskiej:</a:t>
            </a:r>
          </a:p>
          <a:p>
            <a:pPr marL="0" indent="0" algn="just">
              <a:buNone/>
              <a:defRPr/>
            </a:pPr>
            <a:r>
              <a:rPr lang="pl-PL" sz="1800" i="1" dirty="0" smtClean="0">
                <a:latin typeface="Calibri" panose="020F0502020204030204" pitchFamily="34" charset="0"/>
              </a:rPr>
              <a:t>„Za </a:t>
            </a:r>
            <a:r>
              <a:rPr lang="pl-PL" sz="1800" i="1" dirty="0">
                <a:latin typeface="Calibri" panose="020F0502020204030204" pitchFamily="34" charset="0"/>
              </a:rPr>
              <a:t>zgodną z rynkiem wewnętrznym może zostać uznana</a:t>
            </a:r>
            <a:r>
              <a:rPr lang="pl-PL" sz="1800" i="1" dirty="0" smtClean="0">
                <a:latin typeface="Calibri" panose="020F0502020204030204" pitchFamily="34" charset="0"/>
              </a:rPr>
              <a:t>:</a:t>
            </a:r>
          </a:p>
          <a:p>
            <a:pPr marL="0" indent="0" algn="just">
              <a:buNone/>
              <a:defRPr/>
            </a:pPr>
            <a:r>
              <a:rPr lang="pl-PL" sz="1800" i="1" dirty="0" smtClean="0">
                <a:latin typeface="Calibri" panose="020F0502020204030204" pitchFamily="34" charset="0"/>
              </a:rPr>
              <a:t>(…)</a:t>
            </a:r>
          </a:p>
          <a:p>
            <a:pPr marL="0" indent="0" algn="just">
              <a:buNone/>
              <a:defRPr/>
            </a:pPr>
            <a:r>
              <a:rPr lang="pl-PL" sz="1800" i="1" dirty="0" smtClean="0">
                <a:latin typeface="Calibri" panose="020F0502020204030204" pitchFamily="34" charset="0"/>
              </a:rPr>
              <a:t>c) </a:t>
            </a:r>
            <a:r>
              <a:rPr lang="pl-PL" sz="1800" i="1" dirty="0">
                <a:latin typeface="Calibri" panose="020F0502020204030204" pitchFamily="34" charset="0"/>
              </a:rPr>
              <a:t>pomoc przeznaczona na ułatwianie rozwoju niektórych działań gospodarczych lub niektórych regionów gospodarczych, o ile nie zmienia warunków wymiany handlowej w zakresie sprzecznym ze wspólnym </a:t>
            </a:r>
            <a:r>
              <a:rPr lang="pl-PL" sz="1800" i="1" dirty="0" smtClean="0">
                <a:latin typeface="Calibri" panose="020F0502020204030204" pitchFamily="34" charset="0"/>
              </a:rPr>
              <a:t>interesem”.</a:t>
            </a:r>
            <a:endParaRPr lang="pl-PL" sz="1800" i="1" dirty="0">
              <a:latin typeface="Calibri" panose="020F0502020204030204" pitchFamily="34" charset="0"/>
            </a:endParaRPr>
          </a:p>
          <a:p>
            <a:pPr marL="0" indent="0" algn="just">
              <a:buNone/>
              <a:defRPr/>
            </a:pPr>
            <a:endParaRPr lang="pl-PL" sz="1800" dirty="0"/>
          </a:p>
          <a:p>
            <a:pPr marL="0" indent="0" algn="ctr">
              <a:buNone/>
              <a:defRPr/>
            </a:pPr>
            <a:endParaRPr lang="pl-PL" sz="1800" u="sng" dirty="0" smtClean="0">
              <a:latin typeface="Calibri" panose="020F0502020204030204" pitchFamily="34" charset="0"/>
            </a:endParaRPr>
          </a:p>
          <a:p>
            <a:pPr marL="0" indent="0" algn="ctr">
              <a:buNone/>
              <a:defRPr/>
            </a:pPr>
            <a:r>
              <a:rPr lang="pl-PL" sz="1800" u="sng" dirty="0" smtClean="0">
                <a:latin typeface="Calibri" panose="020F0502020204030204" pitchFamily="34" charset="0"/>
              </a:rPr>
              <a:t>Pomoc podlegająca </a:t>
            </a:r>
            <a:r>
              <a:rPr lang="pl-PL" sz="1800" u="sng" dirty="0" err="1" smtClean="0">
                <a:latin typeface="Calibri" panose="020F0502020204030204" pitchFamily="34" charset="0"/>
              </a:rPr>
              <a:t>wyłączeniom</a:t>
            </a:r>
            <a:r>
              <a:rPr lang="pl-PL" sz="1800" u="sng" dirty="0" smtClean="0">
                <a:latin typeface="Calibri" panose="020F0502020204030204" pitchFamily="34" charset="0"/>
              </a:rPr>
              <a:t> blokowym:</a:t>
            </a:r>
          </a:p>
          <a:p>
            <a:pPr algn="just">
              <a:defRPr/>
            </a:pPr>
            <a:endParaRPr lang="pl-PL" sz="1800" dirty="0">
              <a:latin typeface="Calibri" panose="020F0502020204030204" pitchFamily="34" charset="0"/>
            </a:endParaRPr>
          </a:p>
          <a:p>
            <a:pPr algn="just">
              <a:defRPr/>
            </a:pPr>
            <a:r>
              <a:rPr lang="pl-PL" sz="1800" dirty="0" smtClean="0">
                <a:latin typeface="Calibri" panose="020F0502020204030204" pitchFamily="34" charset="0"/>
              </a:rPr>
              <a:t>Rozporządzenie </a:t>
            </a:r>
            <a:r>
              <a:rPr lang="pl-PL" sz="1800" dirty="0">
                <a:latin typeface="Calibri" panose="020F0502020204030204" pitchFamily="34" charset="0"/>
              </a:rPr>
              <a:t>Komisji (UE) z dnia 17 czerwca 2014 r. nr 651/2014 uznające niektóre rodzaje pomocy za zgodne z rynkiem wewnętrznym w zastosowaniu art. 107 i 108 Traktatu (Dz. Urz. UE L 187 z 26.06.2014 r., s. 1</a:t>
            </a:r>
            <a:r>
              <a:rPr lang="pl-PL" sz="1800" dirty="0" smtClean="0">
                <a:latin typeface="Calibri" panose="020F0502020204030204" pitchFamily="34" charset="0"/>
              </a:rPr>
              <a:t>) – tzw. </a:t>
            </a:r>
            <a:r>
              <a:rPr lang="pl-PL" sz="1800" b="1" dirty="0" smtClean="0">
                <a:latin typeface="Calibri" panose="020F0502020204030204" pitchFamily="34" charset="0"/>
              </a:rPr>
              <a:t>GBER</a:t>
            </a:r>
            <a:r>
              <a:rPr lang="pl-PL" sz="1800" dirty="0" smtClean="0">
                <a:latin typeface="Calibri" panose="020F0502020204030204" pitchFamily="34" charset="0"/>
              </a:rPr>
              <a:t> (General Block </a:t>
            </a:r>
            <a:r>
              <a:rPr lang="pl-PL" sz="1800" dirty="0" err="1" smtClean="0">
                <a:latin typeface="Calibri" panose="020F0502020204030204" pitchFamily="34" charset="0"/>
              </a:rPr>
              <a:t>Exemption</a:t>
            </a:r>
            <a:r>
              <a:rPr lang="pl-PL" sz="1800" dirty="0" smtClean="0">
                <a:latin typeface="Calibri" panose="020F0502020204030204" pitchFamily="34" charset="0"/>
              </a:rPr>
              <a:t> </a:t>
            </a:r>
            <a:r>
              <a:rPr lang="pl-PL" sz="1800" dirty="0" err="1" smtClean="0">
                <a:latin typeface="Calibri" panose="020F0502020204030204" pitchFamily="34" charset="0"/>
              </a:rPr>
              <a:t>Regulation</a:t>
            </a:r>
            <a:r>
              <a:rPr lang="pl-PL" sz="1800" dirty="0" smtClean="0">
                <a:latin typeface="Calibri" panose="020F0502020204030204" pitchFamily="34" charset="0"/>
              </a:rPr>
              <a:t> – ogólne rozporządzenie </a:t>
            </a:r>
            <a:r>
              <a:rPr lang="pl-PL" sz="1800" dirty="0" err="1" smtClean="0">
                <a:latin typeface="Calibri" panose="020F0502020204030204" pitchFamily="34" charset="0"/>
              </a:rPr>
              <a:t>ws</a:t>
            </a:r>
            <a:r>
              <a:rPr lang="pl-PL" sz="1800" dirty="0" smtClean="0">
                <a:latin typeface="Calibri" panose="020F0502020204030204" pitchFamily="34" charset="0"/>
              </a:rPr>
              <a:t>. </a:t>
            </a:r>
            <a:r>
              <a:rPr lang="pl-PL" sz="1800" dirty="0" err="1" smtClean="0">
                <a:latin typeface="Calibri" panose="020F0502020204030204" pitchFamily="34" charset="0"/>
              </a:rPr>
              <a:t>wyłączeń</a:t>
            </a:r>
            <a:r>
              <a:rPr lang="pl-PL" sz="1800" dirty="0" smtClean="0">
                <a:latin typeface="Calibri" panose="020F0502020204030204" pitchFamily="34" charset="0"/>
              </a:rPr>
              <a:t> blokowych). </a:t>
            </a:r>
            <a:endParaRPr lang="pl-PL" sz="1800" dirty="0">
              <a:latin typeface="Calibri" panose="020F0502020204030204" pitchFamily="34" charset="0"/>
            </a:endParaRPr>
          </a:p>
          <a:p>
            <a:pPr algn="just">
              <a:defRPr/>
            </a:pPr>
            <a:endParaRPr lang="pl-PL" sz="1800" dirty="0">
              <a:latin typeface="Calibri" panose="020F0502020204030204" pitchFamily="34" charset="0"/>
            </a:endParaRPr>
          </a:p>
          <a:p>
            <a:pPr algn="just">
              <a:defRPr/>
            </a:pPr>
            <a:endParaRPr lang="pl-PL" sz="1800" dirty="0">
              <a:latin typeface="Calibri" panose="020F0502020204030204" pitchFamily="34" charset="0"/>
            </a:endParaRPr>
          </a:p>
          <a:p>
            <a:pPr algn="just">
              <a:defRPr/>
            </a:pPr>
            <a:r>
              <a:rPr lang="pl-PL" sz="1800" dirty="0">
                <a:latin typeface="Calibri" panose="020F0502020204030204" pitchFamily="34" charset="0"/>
              </a:rPr>
              <a:t>Rozporządzenie 651/2014 a krajowe programy pomocowe w formie rozporządzeń ministra właściwego ds. rozwoju </a:t>
            </a:r>
            <a:r>
              <a:rPr lang="pl-PL" sz="1800" dirty="0" smtClean="0">
                <a:latin typeface="Calibri" panose="020F0502020204030204" pitchFamily="34" charset="0"/>
              </a:rPr>
              <a:t>regionalnego.</a:t>
            </a:r>
            <a:endParaRPr lang="pl-PL" sz="1800" dirty="0">
              <a:latin typeface="Calibri" panose="020F0502020204030204" pitchFamily="34" charset="0"/>
            </a:endParaRPr>
          </a:p>
        </p:txBody>
      </p:sp>
    </p:spTree>
    <p:extLst>
      <p:ext uri="{BB962C8B-B14F-4D97-AF65-F5344CB8AC3E}">
        <p14:creationId xmlns:p14="http://schemas.microsoft.com/office/powerpoint/2010/main" val="36287285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483768" y="9625"/>
            <a:ext cx="6203032" cy="971103"/>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br>
              <a:rPr lang="pl-PL" altLang="pl-PL" sz="1600" b="1" dirty="0">
                <a:solidFill>
                  <a:schemeClr val="bg1"/>
                </a:solidFill>
                <a:latin typeface="Calibri" panose="020F0502020204030204" pitchFamily="34" charset="0"/>
              </a:rPr>
            </a:br>
            <a:endParaRPr lang="pl-PL" sz="1600" dirty="0"/>
          </a:p>
        </p:txBody>
      </p:sp>
      <p:sp>
        <p:nvSpPr>
          <p:cNvPr id="3" name="Symbol zastępczy zawartości 2"/>
          <p:cNvSpPr>
            <a:spLocks noGrp="1"/>
          </p:cNvSpPr>
          <p:nvPr>
            <p:ph idx="1"/>
          </p:nvPr>
        </p:nvSpPr>
        <p:spPr>
          <a:xfrm>
            <a:off x="457200" y="980728"/>
            <a:ext cx="8229600" cy="5145435"/>
          </a:xfrm>
        </p:spPr>
        <p:txBody>
          <a:bodyPr/>
          <a:lstStyle/>
          <a:p>
            <a:pPr marL="0" indent="0" algn="ctr">
              <a:buNone/>
            </a:pPr>
            <a:r>
              <a:rPr lang="pl-PL" sz="2000" dirty="0" smtClean="0">
                <a:latin typeface="Calibri" panose="020F0502020204030204" pitchFamily="34" charset="0"/>
              </a:rPr>
              <a:t>Przeznaczenia pomocy publicznej w Poddziałaniu </a:t>
            </a:r>
            <a:r>
              <a:rPr lang="pl-PL" sz="2000" dirty="0" smtClean="0">
                <a:latin typeface="Calibri" panose="020F0502020204030204" pitchFamily="34" charset="0"/>
              </a:rPr>
              <a:t>10.1.1</a:t>
            </a:r>
            <a:r>
              <a:rPr lang="pl-PL" sz="2000" dirty="0" smtClean="0">
                <a:latin typeface="Calibri" panose="020F0502020204030204" pitchFamily="34" charset="0"/>
              </a:rPr>
              <a:t>:</a:t>
            </a:r>
          </a:p>
          <a:p>
            <a:pPr marL="0" indent="0" algn="ctr">
              <a:buNone/>
            </a:pPr>
            <a:endParaRPr lang="pl-PL" dirty="0">
              <a:latin typeface="Calibri" panose="020F0502020204030204" pitchFamily="34" charset="0"/>
            </a:endParaRPr>
          </a:p>
          <a:p>
            <a:pPr marL="0" indent="0" algn="just">
              <a:buNone/>
            </a:pPr>
            <a:endParaRPr lang="pl-PL" sz="1800" dirty="0" smtClean="0">
              <a:latin typeface="Calibri" panose="020F0502020204030204" pitchFamily="34" charset="0"/>
            </a:endParaRPr>
          </a:p>
        </p:txBody>
      </p:sp>
      <p:graphicFrame>
        <p:nvGraphicFramePr>
          <p:cNvPr id="4" name="Tabela 3"/>
          <p:cNvGraphicFramePr>
            <a:graphicFrameLocks noGrp="1"/>
          </p:cNvGraphicFramePr>
          <p:nvPr>
            <p:extLst>
              <p:ext uri="{D42A27DB-BD31-4B8C-83A1-F6EECF244321}">
                <p14:modId xmlns:p14="http://schemas.microsoft.com/office/powerpoint/2010/main" val="893041178"/>
              </p:ext>
            </p:extLst>
          </p:nvPr>
        </p:nvGraphicFramePr>
        <p:xfrm>
          <a:off x="0" y="1340768"/>
          <a:ext cx="9108504" cy="5474166"/>
        </p:xfrm>
        <a:graphic>
          <a:graphicData uri="http://schemas.openxmlformats.org/drawingml/2006/table">
            <a:tbl>
              <a:tblPr firstRow="1" firstCol="1" bandRow="1">
                <a:tableStyleId>{5C22544A-7EE6-4342-B048-85BDC9FD1C3A}</a:tableStyleId>
              </a:tblPr>
              <a:tblGrid>
                <a:gridCol w="395703"/>
                <a:gridCol w="1463013"/>
                <a:gridCol w="631673"/>
                <a:gridCol w="5249963"/>
                <a:gridCol w="1368152"/>
              </a:tblGrid>
              <a:tr h="483230">
                <a:tc>
                  <a:txBody>
                    <a:bodyPr/>
                    <a:lstStyle/>
                    <a:p>
                      <a:pPr algn="ctr">
                        <a:lnSpc>
                          <a:spcPct val="115000"/>
                        </a:lnSpc>
                        <a:spcBef>
                          <a:spcPts val="600"/>
                        </a:spcBef>
                        <a:spcAft>
                          <a:spcPts val="600"/>
                        </a:spcAft>
                      </a:pPr>
                      <a:r>
                        <a:rPr lang="pl-PL" sz="1100" b="1" dirty="0">
                          <a:effectLst/>
                          <a:latin typeface="Calibri"/>
                          <a:ea typeface="Calibri"/>
                          <a:cs typeface="Times New Roman"/>
                        </a:rPr>
                        <a:t>L.p.</a:t>
                      </a:r>
                      <a:endParaRPr lang="pl-PL" sz="1100" dirty="0">
                        <a:effectLst/>
                        <a:latin typeface="Calibri"/>
                        <a:ea typeface="Calibri"/>
                        <a:cs typeface="Times New Roman"/>
                      </a:endParaRPr>
                    </a:p>
                  </a:txBody>
                  <a:tcPr marL="68580" marR="68580" marT="0" marB="0"/>
                </a:tc>
                <a:tc>
                  <a:txBody>
                    <a:bodyPr/>
                    <a:lstStyle/>
                    <a:p>
                      <a:pPr algn="ctr">
                        <a:lnSpc>
                          <a:spcPct val="115000"/>
                        </a:lnSpc>
                        <a:spcBef>
                          <a:spcPts val="600"/>
                        </a:spcBef>
                        <a:spcAft>
                          <a:spcPts val="600"/>
                        </a:spcAft>
                      </a:pPr>
                      <a:r>
                        <a:rPr lang="pl-PL" sz="1100" b="1" dirty="0">
                          <a:effectLst/>
                          <a:latin typeface="Calibri"/>
                          <a:ea typeface="Calibri"/>
                          <a:cs typeface="Times New Roman"/>
                        </a:rPr>
                        <a:t>Przeznaczenie pomocy</a:t>
                      </a:r>
                      <a:endParaRPr lang="pl-PL" sz="1100" dirty="0">
                        <a:effectLst/>
                        <a:latin typeface="Calibri"/>
                        <a:ea typeface="Calibri"/>
                        <a:cs typeface="Times New Roman"/>
                      </a:endParaRPr>
                    </a:p>
                  </a:txBody>
                  <a:tcPr marL="68580" marR="68580" marT="0" marB="0"/>
                </a:tc>
                <a:tc>
                  <a:txBody>
                    <a:bodyPr/>
                    <a:lstStyle/>
                    <a:p>
                      <a:pPr algn="ctr">
                        <a:lnSpc>
                          <a:spcPct val="115000"/>
                        </a:lnSpc>
                        <a:spcBef>
                          <a:spcPts val="600"/>
                        </a:spcBef>
                        <a:spcAft>
                          <a:spcPts val="600"/>
                        </a:spcAft>
                      </a:pPr>
                      <a:r>
                        <a:rPr lang="pl-PL" sz="1100" b="1" dirty="0">
                          <a:effectLst/>
                          <a:latin typeface="Calibri"/>
                          <a:ea typeface="Calibri"/>
                          <a:cs typeface="Times New Roman"/>
                        </a:rPr>
                        <a:t>Przepis w GBER</a:t>
                      </a:r>
                      <a:endParaRPr lang="pl-PL" sz="1100" dirty="0">
                        <a:effectLst/>
                        <a:latin typeface="Calibri"/>
                        <a:ea typeface="Calibri"/>
                        <a:cs typeface="Times New Roman"/>
                      </a:endParaRPr>
                    </a:p>
                  </a:txBody>
                  <a:tcPr marL="68580" marR="68580" marT="0" marB="0"/>
                </a:tc>
                <a:tc>
                  <a:txBody>
                    <a:bodyPr/>
                    <a:lstStyle/>
                    <a:p>
                      <a:pPr algn="ctr">
                        <a:lnSpc>
                          <a:spcPct val="115000"/>
                        </a:lnSpc>
                        <a:spcBef>
                          <a:spcPts val="600"/>
                        </a:spcBef>
                        <a:spcAft>
                          <a:spcPts val="600"/>
                        </a:spcAft>
                      </a:pPr>
                      <a:r>
                        <a:rPr lang="pl-PL" sz="1100" b="1" dirty="0">
                          <a:effectLst/>
                          <a:latin typeface="Calibri"/>
                          <a:ea typeface="Calibri"/>
                          <a:cs typeface="Times New Roman"/>
                        </a:rPr>
                        <a:t>Polski program pomocowy</a:t>
                      </a:r>
                      <a:endParaRPr lang="pl-PL" sz="1100" dirty="0">
                        <a:effectLst/>
                        <a:latin typeface="Calibri"/>
                        <a:ea typeface="Calibri"/>
                        <a:cs typeface="Times New Roman"/>
                      </a:endParaRPr>
                    </a:p>
                  </a:txBody>
                  <a:tcPr marL="68580" marR="68580" marT="0" marB="0"/>
                </a:tc>
                <a:tc>
                  <a:txBody>
                    <a:bodyPr/>
                    <a:lstStyle/>
                    <a:p>
                      <a:pPr algn="ctr">
                        <a:lnSpc>
                          <a:spcPct val="115000"/>
                        </a:lnSpc>
                        <a:spcBef>
                          <a:spcPts val="600"/>
                        </a:spcBef>
                        <a:spcAft>
                          <a:spcPts val="600"/>
                        </a:spcAft>
                      </a:pPr>
                      <a:r>
                        <a:rPr lang="pl-PL" sz="1100" b="1" dirty="0">
                          <a:effectLst/>
                          <a:latin typeface="Calibri"/>
                          <a:ea typeface="Calibri"/>
                          <a:cs typeface="Times New Roman"/>
                        </a:rPr>
                        <a:t>Miejsce publikacji polskiego programu pomocowego</a:t>
                      </a:r>
                      <a:endParaRPr lang="pl-PL" sz="1100" dirty="0">
                        <a:effectLst/>
                        <a:latin typeface="Calibri"/>
                        <a:ea typeface="Calibri"/>
                        <a:cs typeface="Times New Roman"/>
                      </a:endParaRPr>
                    </a:p>
                  </a:txBody>
                  <a:tcPr marL="68580" marR="68580" marT="0" marB="0"/>
                </a:tc>
              </a:tr>
              <a:tr h="1131302">
                <a:tc>
                  <a:txBody>
                    <a:bodyPr/>
                    <a:lstStyle/>
                    <a:p>
                      <a:pPr algn="just">
                        <a:lnSpc>
                          <a:spcPct val="115000"/>
                        </a:lnSpc>
                        <a:spcBef>
                          <a:spcPts val="600"/>
                        </a:spcBef>
                        <a:spcAft>
                          <a:spcPts val="600"/>
                        </a:spcAft>
                      </a:pPr>
                      <a:r>
                        <a:rPr lang="pl-PL" sz="1100" b="1" dirty="0" smtClean="0">
                          <a:solidFill>
                            <a:srgbClr val="0070C0"/>
                          </a:solidFill>
                          <a:effectLst/>
                          <a:latin typeface="Calibri" panose="020F0502020204030204" pitchFamily="34" charset="0"/>
                        </a:rPr>
                        <a:t>1.</a:t>
                      </a:r>
                      <a:endParaRPr lang="pl-PL" sz="1100" b="1" dirty="0">
                        <a:solidFill>
                          <a:srgbClr val="0070C0"/>
                        </a:solidFill>
                        <a:effectLst/>
                        <a:latin typeface="Calibri" panose="020F0502020204030204" pitchFamily="34" charset="0"/>
                        <a:ea typeface="Calibri"/>
                        <a:cs typeface="Times New Roman"/>
                      </a:endParaRPr>
                    </a:p>
                  </a:txBody>
                  <a:tcPr marL="53668" marR="53668" marT="0" marB="0"/>
                </a:tc>
                <a:tc>
                  <a:txBody>
                    <a:bodyPr/>
                    <a:lstStyle/>
                    <a:p>
                      <a:pPr algn="just">
                        <a:lnSpc>
                          <a:spcPct val="115000"/>
                        </a:lnSpc>
                        <a:spcBef>
                          <a:spcPts val="600"/>
                        </a:spcBef>
                        <a:spcAft>
                          <a:spcPts val="600"/>
                        </a:spcAft>
                      </a:pPr>
                      <a:r>
                        <a:rPr lang="pl-PL" sz="1100" b="1" dirty="0">
                          <a:solidFill>
                            <a:srgbClr val="0070C0"/>
                          </a:solidFill>
                          <a:effectLst/>
                          <a:latin typeface="Calibri" panose="020F0502020204030204" pitchFamily="34" charset="0"/>
                        </a:rPr>
                        <a:t>Pomoc inwestycyjna na środki wspierające efektywność energetyczną</a:t>
                      </a:r>
                      <a:endParaRPr lang="pl-PL" sz="1100" b="1" dirty="0">
                        <a:solidFill>
                          <a:srgbClr val="0070C0"/>
                        </a:solidFill>
                        <a:effectLst/>
                        <a:latin typeface="Calibri" panose="020F0502020204030204" pitchFamily="34" charset="0"/>
                        <a:ea typeface="Calibri"/>
                        <a:cs typeface="Times New Roman"/>
                      </a:endParaRPr>
                    </a:p>
                  </a:txBody>
                  <a:tcPr marL="53668" marR="53668" marT="0" marB="0"/>
                </a:tc>
                <a:tc>
                  <a:txBody>
                    <a:bodyPr/>
                    <a:lstStyle/>
                    <a:p>
                      <a:pPr algn="just">
                        <a:lnSpc>
                          <a:spcPct val="115000"/>
                        </a:lnSpc>
                        <a:spcBef>
                          <a:spcPts val="600"/>
                        </a:spcBef>
                        <a:spcAft>
                          <a:spcPts val="600"/>
                        </a:spcAft>
                      </a:pPr>
                      <a:r>
                        <a:rPr lang="pl-PL" sz="1100" b="1" dirty="0">
                          <a:solidFill>
                            <a:srgbClr val="0070C0"/>
                          </a:solidFill>
                          <a:effectLst/>
                          <a:latin typeface="Calibri" panose="020F0502020204030204" pitchFamily="34" charset="0"/>
                        </a:rPr>
                        <a:t>Art. 38</a:t>
                      </a:r>
                      <a:endParaRPr lang="pl-PL" sz="1100" b="1" dirty="0">
                        <a:solidFill>
                          <a:srgbClr val="0070C0"/>
                        </a:solidFill>
                        <a:effectLst/>
                        <a:latin typeface="Calibri" panose="020F0502020204030204" pitchFamily="34" charset="0"/>
                        <a:ea typeface="Calibri"/>
                        <a:cs typeface="Times New Roman"/>
                      </a:endParaRPr>
                    </a:p>
                  </a:txBody>
                  <a:tcPr marL="53668" marR="53668" marT="0" marB="0"/>
                </a:tc>
                <a:tc>
                  <a:txBody>
                    <a:bodyPr/>
                    <a:lstStyle/>
                    <a:p>
                      <a:pPr algn="just">
                        <a:lnSpc>
                          <a:spcPct val="115000"/>
                        </a:lnSpc>
                        <a:spcBef>
                          <a:spcPts val="600"/>
                        </a:spcBef>
                        <a:spcAft>
                          <a:spcPts val="600"/>
                        </a:spcAft>
                      </a:pPr>
                      <a:r>
                        <a:rPr lang="pl-PL" sz="1100" b="1" dirty="0">
                          <a:solidFill>
                            <a:srgbClr val="0070C0"/>
                          </a:solidFill>
                          <a:effectLst/>
                          <a:latin typeface="Calibri" panose="020F0502020204030204" pitchFamily="34" charset="0"/>
                        </a:rPr>
                        <a:t>Rozporządzenie Ministra Infrastruktury i Rozwoju z dnia 28 sierpnia 2015 r. w sprawie udzielania pomocy na inwestycje wspierające efektywność energetyczną w ramach regionalnych programów operacyjnych na lata 2014-2020 </a:t>
                      </a:r>
                      <a:endParaRPr lang="pl-PL" sz="1100" b="1" dirty="0">
                        <a:solidFill>
                          <a:srgbClr val="0070C0"/>
                        </a:solidFill>
                        <a:effectLst/>
                        <a:latin typeface="Calibri" panose="020F0502020204030204" pitchFamily="34" charset="0"/>
                        <a:ea typeface="Calibri"/>
                        <a:cs typeface="Times New Roman"/>
                      </a:endParaRPr>
                    </a:p>
                  </a:txBody>
                  <a:tcPr marL="53668" marR="53668" marT="0" marB="0"/>
                </a:tc>
                <a:tc>
                  <a:txBody>
                    <a:bodyPr/>
                    <a:lstStyle/>
                    <a:p>
                      <a:pPr algn="just">
                        <a:lnSpc>
                          <a:spcPct val="115000"/>
                        </a:lnSpc>
                        <a:spcBef>
                          <a:spcPts val="600"/>
                        </a:spcBef>
                        <a:spcAft>
                          <a:spcPts val="600"/>
                        </a:spcAft>
                      </a:pPr>
                      <a:r>
                        <a:rPr lang="pl-PL" sz="1100" b="1" u="sng" dirty="0">
                          <a:solidFill>
                            <a:srgbClr val="0070C0"/>
                          </a:solidFill>
                          <a:effectLst/>
                          <a:latin typeface="Calibri" panose="020F0502020204030204" pitchFamily="34" charset="0"/>
                        </a:rPr>
                        <a:t>Dz. U. poz. 1363</a:t>
                      </a:r>
                      <a:endParaRPr lang="pl-PL" sz="1100" b="1" dirty="0">
                        <a:solidFill>
                          <a:srgbClr val="0070C0"/>
                        </a:solidFill>
                        <a:effectLst/>
                        <a:latin typeface="Calibri" panose="020F0502020204030204" pitchFamily="34" charset="0"/>
                      </a:endParaRPr>
                    </a:p>
                    <a:p>
                      <a:pPr>
                        <a:lnSpc>
                          <a:spcPct val="115000"/>
                        </a:lnSpc>
                        <a:spcAft>
                          <a:spcPts val="0"/>
                        </a:spcAft>
                      </a:pPr>
                      <a:r>
                        <a:rPr lang="pl-PL" sz="1100" b="1" dirty="0">
                          <a:solidFill>
                            <a:srgbClr val="0070C0"/>
                          </a:solidFill>
                          <a:effectLst/>
                          <a:latin typeface="Calibri" panose="020F0502020204030204" pitchFamily="34" charset="0"/>
                        </a:rPr>
                        <a:t> </a:t>
                      </a:r>
                    </a:p>
                    <a:p>
                      <a:pPr>
                        <a:lnSpc>
                          <a:spcPct val="115000"/>
                        </a:lnSpc>
                        <a:spcAft>
                          <a:spcPts val="0"/>
                        </a:spcAft>
                      </a:pPr>
                      <a:r>
                        <a:rPr lang="pl-PL" sz="1100" b="1" dirty="0">
                          <a:solidFill>
                            <a:srgbClr val="0070C0"/>
                          </a:solidFill>
                          <a:effectLst/>
                          <a:latin typeface="Calibri" panose="020F0502020204030204" pitchFamily="34" charset="0"/>
                        </a:rPr>
                        <a:t> </a:t>
                      </a:r>
                      <a:endParaRPr lang="pl-PL" sz="1100" b="1" dirty="0">
                        <a:solidFill>
                          <a:srgbClr val="0070C0"/>
                        </a:solidFill>
                        <a:effectLst/>
                        <a:latin typeface="Calibri" panose="020F0502020204030204" pitchFamily="34" charset="0"/>
                        <a:ea typeface="Calibri"/>
                        <a:cs typeface="Times New Roman"/>
                      </a:endParaRPr>
                    </a:p>
                  </a:txBody>
                  <a:tcPr marL="53668" marR="53668" marT="0" marB="0"/>
                </a:tc>
              </a:tr>
              <a:tr h="1131302">
                <a:tc>
                  <a:txBody>
                    <a:bodyPr/>
                    <a:lstStyle/>
                    <a:p>
                      <a:pPr algn="just">
                        <a:lnSpc>
                          <a:spcPct val="115000"/>
                        </a:lnSpc>
                        <a:spcBef>
                          <a:spcPts val="600"/>
                        </a:spcBef>
                        <a:spcAft>
                          <a:spcPts val="600"/>
                        </a:spcAft>
                      </a:pPr>
                      <a:r>
                        <a:rPr lang="pl-PL" sz="1100" b="1" dirty="0" smtClean="0">
                          <a:solidFill>
                            <a:srgbClr val="800000"/>
                          </a:solidFill>
                          <a:effectLst/>
                          <a:latin typeface="Calibri" panose="020F0502020204030204" pitchFamily="34" charset="0"/>
                          <a:ea typeface="+mn-ea"/>
                          <a:cs typeface="+mn-cs"/>
                        </a:rPr>
                        <a:t>2.</a:t>
                      </a:r>
                      <a:endParaRPr lang="pl-PL" sz="1100" b="1" dirty="0">
                        <a:solidFill>
                          <a:srgbClr val="800000"/>
                        </a:solidFill>
                        <a:effectLst/>
                        <a:latin typeface="Calibri" panose="020F0502020204030204" pitchFamily="34" charset="0"/>
                        <a:ea typeface="Calibri"/>
                        <a:cs typeface="Times New Roman"/>
                      </a:endParaRPr>
                    </a:p>
                  </a:txBody>
                  <a:tcPr marL="53668" marR="53668" marT="0" marB="0"/>
                </a:tc>
                <a:tc>
                  <a:txBody>
                    <a:bodyPr/>
                    <a:lstStyle/>
                    <a:p>
                      <a:pPr algn="just">
                        <a:lnSpc>
                          <a:spcPct val="115000"/>
                        </a:lnSpc>
                        <a:spcBef>
                          <a:spcPts val="600"/>
                        </a:spcBef>
                        <a:spcAft>
                          <a:spcPts val="600"/>
                        </a:spcAft>
                      </a:pPr>
                      <a:r>
                        <a:rPr lang="pl-PL" sz="1100" b="1" dirty="0">
                          <a:solidFill>
                            <a:srgbClr val="800000"/>
                          </a:solidFill>
                          <a:effectLst/>
                          <a:latin typeface="Calibri" panose="020F0502020204030204" pitchFamily="34" charset="0"/>
                        </a:rPr>
                        <a:t>Pomoc na inwestycje w układy wysokosprawnej kogeneracji</a:t>
                      </a:r>
                      <a:endParaRPr lang="pl-PL" sz="1100" b="1" dirty="0">
                        <a:solidFill>
                          <a:srgbClr val="800000"/>
                        </a:solidFill>
                        <a:effectLst/>
                        <a:latin typeface="Calibri" panose="020F0502020204030204" pitchFamily="34" charset="0"/>
                        <a:ea typeface="Calibri"/>
                        <a:cs typeface="Times New Roman"/>
                      </a:endParaRPr>
                    </a:p>
                  </a:txBody>
                  <a:tcPr marL="53668" marR="53668" marT="0" marB="0"/>
                </a:tc>
                <a:tc>
                  <a:txBody>
                    <a:bodyPr/>
                    <a:lstStyle/>
                    <a:p>
                      <a:pPr algn="just">
                        <a:lnSpc>
                          <a:spcPct val="115000"/>
                        </a:lnSpc>
                        <a:spcBef>
                          <a:spcPts val="600"/>
                        </a:spcBef>
                        <a:spcAft>
                          <a:spcPts val="600"/>
                        </a:spcAft>
                      </a:pPr>
                      <a:r>
                        <a:rPr lang="pl-PL" sz="1100" b="1" dirty="0">
                          <a:solidFill>
                            <a:srgbClr val="800000"/>
                          </a:solidFill>
                          <a:effectLst/>
                          <a:latin typeface="Calibri" panose="020F0502020204030204" pitchFamily="34" charset="0"/>
                        </a:rPr>
                        <a:t>Art. 40</a:t>
                      </a:r>
                      <a:endParaRPr lang="pl-PL" sz="1100" b="1" dirty="0">
                        <a:solidFill>
                          <a:srgbClr val="800000"/>
                        </a:solidFill>
                        <a:effectLst/>
                        <a:latin typeface="Calibri" panose="020F0502020204030204" pitchFamily="34" charset="0"/>
                        <a:ea typeface="Calibri"/>
                        <a:cs typeface="Times New Roman"/>
                      </a:endParaRPr>
                    </a:p>
                  </a:txBody>
                  <a:tcPr marL="53668" marR="53668" marT="0" marB="0"/>
                </a:tc>
                <a:tc>
                  <a:txBody>
                    <a:bodyPr/>
                    <a:lstStyle/>
                    <a:p>
                      <a:pPr algn="just">
                        <a:lnSpc>
                          <a:spcPct val="115000"/>
                        </a:lnSpc>
                        <a:spcBef>
                          <a:spcPts val="600"/>
                        </a:spcBef>
                        <a:spcAft>
                          <a:spcPts val="600"/>
                        </a:spcAft>
                      </a:pPr>
                      <a:r>
                        <a:rPr lang="pl-PL" sz="1100" b="1" dirty="0">
                          <a:solidFill>
                            <a:srgbClr val="800000"/>
                          </a:solidFill>
                          <a:effectLst/>
                          <a:latin typeface="Calibri" panose="020F0502020204030204" pitchFamily="34" charset="0"/>
                        </a:rPr>
                        <a:t>Rozporządzenie Ministra Infrastruktury i Rozwoju z dnia 3 września 2015 r. w sprawie udzielania pomocy na inwestycje w układy wysokosprawnej kogeneracji oraz na propagowanie energii ze źródeł odnawialnych w ramach regionalnych programów operacyjnych na lata 2014-2020 </a:t>
                      </a:r>
                      <a:endParaRPr lang="pl-PL" sz="1100" b="1" dirty="0">
                        <a:solidFill>
                          <a:srgbClr val="800000"/>
                        </a:solidFill>
                        <a:effectLst/>
                        <a:latin typeface="Calibri" panose="020F0502020204030204" pitchFamily="34" charset="0"/>
                        <a:ea typeface="Calibri"/>
                        <a:cs typeface="Times New Roman"/>
                      </a:endParaRPr>
                    </a:p>
                  </a:txBody>
                  <a:tcPr marL="53668" marR="53668" marT="0" marB="0"/>
                </a:tc>
                <a:tc>
                  <a:txBody>
                    <a:bodyPr/>
                    <a:lstStyle/>
                    <a:p>
                      <a:pPr algn="just">
                        <a:lnSpc>
                          <a:spcPct val="115000"/>
                        </a:lnSpc>
                        <a:spcBef>
                          <a:spcPts val="600"/>
                        </a:spcBef>
                        <a:spcAft>
                          <a:spcPts val="600"/>
                        </a:spcAft>
                      </a:pPr>
                      <a:r>
                        <a:rPr lang="pl-PL" sz="1100" b="1" u="sng" dirty="0">
                          <a:solidFill>
                            <a:srgbClr val="800000"/>
                          </a:solidFill>
                          <a:effectLst/>
                          <a:latin typeface="Calibri" panose="020F0502020204030204" pitchFamily="34" charset="0"/>
                        </a:rPr>
                        <a:t>Dz. U. poz. 1420</a:t>
                      </a:r>
                      <a:endParaRPr lang="pl-PL" sz="1100" b="1" dirty="0">
                        <a:solidFill>
                          <a:srgbClr val="800000"/>
                        </a:solidFill>
                        <a:effectLst/>
                        <a:latin typeface="Calibri" panose="020F0502020204030204" pitchFamily="34" charset="0"/>
                        <a:ea typeface="Calibri"/>
                        <a:cs typeface="Times New Roman"/>
                      </a:endParaRPr>
                    </a:p>
                  </a:txBody>
                  <a:tcPr marL="53668" marR="53668" marT="0" marB="0"/>
                </a:tc>
              </a:tr>
              <a:tr h="1131302">
                <a:tc>
                  <a:txBody>
                    <a:bodyPr/>
                    <a:lstStyle/>
                    <a:p>
                      <a:pPr algn="just">
                        <a:lnSpc>
                          <a:spcPct val="115000"/>
                        </a:lnSpc>
                        <a:spcBef>
                          <a:spcPts val="600"/>
                        </a:spcBef>
                        <a:spcAft>
                          <a:spcPts val="600"/>
                        </a:spcAft>
                      </a:pPr>
                      <a:r>
                        <a:rPr lang="pl-PL" sz="1100" b="1" dirty="0" smtClean="0">
                          <a:solidFill>
                            <a:srgbClr val="800000"/>
                          </a:solidFill>
                          <a:effectLst/>
                          <a:latin typeface="Calibri" panose="020F0502020204030204" pitchFamily="34" charset="0"/>
                          <a:ea typeface="+mn-ea"/>
                          <a:cs typeface="+mn-cs"/>
                        </a:rPr>
                        <a:t>3.</a:t>
                      </a:r>
                      <a:endParaRPr lang="pl-PL" sz="1100" b="1" dirty="0">
                        <a:solidFill>
                          <a:srgbClr val="800000"/>
                        </a:solidFill>
                        <a:effectLst/>
                        <a:latin typeface="Calibri" panose="020F0502020204030204" pitchFamily="34" charset="0"/>
                        <a:ea typeface="Calibri"/>
                        <a:cs typeface="Times New Roman"/>
                      </a:endParaRPr>
                    </a:p>
                  </a:txBody>
                  <a:tcPr marL="53668" marR="53668" marT="0" marB="0"/>
                </a:tc>
                <a:tc>
                  <a:txBody>
                    <a:bodyPr/>
                    <a:lstStyle/>
                    <a:p>
                      <a:pPr algn="just">
                        <a:lnSpc>
                          <a:spcPct val="115000"/>
                        </a:lnSpc>
                        <a:spcBef>
                          <a:spcPts val="600"/>
                        </a:spcBef>
                        <a:spcAft>
                          <a:spcPts val="600"/>
                        </a:spcAft>
                      </a:pPr>
                      <a:r>
                        <a:rPr lang="pl-PL" sz="1100" b="1" dirty="0">
                          <a:solidFill>
                            <a:srgbClr val="800000"/>
                          </a:solidFill>
                          <a:effectLst/>
                          <a:latin typeface="Calibri" panose="020F0502020204030204" pitchFamily="34" charset="0"/>
                        </a:rPr>
                        <a:t>Pomoc inwestycyjna na propagowanie energii ze źródeł odnawialnych</a:t>
                      </a:r>
                      <a:endParaRPr lang="pl-PL" sz="1100" b="1" dirty="0">
                        <a:solidFill>
                          <a:srgbClr val="800000"/>
                        </a:solidFill>
                        <a:effectLst/>
                        <a:latin typeface="Calibri" panose="020F0502020204030204" pitchFamily="34" charset="0"/>
                        <a:ea typeface="Calibri"/>
                        <a:cs typeface="Times New Roman"/>
                      </a:endParaRPr>
                    </a:p>
                  </a:txBody>
                  <a:tcPr marL="53668" marR="53668" marT="0" marB="0"/>
                </a:tc>
                <a:tc>
                  <a:txBody>
                    <a:bodyPr/>
                    <a:lstStyle/>
                    <a:p>
                      <a:pPr algn="just">
                        <a:lnSpc>
                          <a:spcPct val="115000"/>
                        </a:lnSpc>
                        <a:spcBef>
                          <a:spcPts val="600"/>
                        </a:spcBef>
                        <a:spcAft>
                          <a:spcPts val="600"/>
                        </a:spcAft>
                      </a:pPr>
                      <a:r>
                        <a:rPr lang="pl-PL" sz="1100" b="1" dirty="0">
                          <a:solidFill>
                            <a:srgbClr val="800000"/>
                          </a:solidFill>
                          <a:effectLst/>
                          <a:latin typeface="Calibri" panose="020F0502020204030204" pitchFamily="34" charset="0"/>
                        </a:rPr>
                        <a:t>Art. 41</a:t>
                      </a:r>
                      <a:endParaRPr lang="pl-PL" sz="1100" b="1" dirty="0">
                        <a:solidFill>
                          <a:srgbClr val="800000"/>
                        </a:solidFill>
                        <a:effectLst/>
                        <a:latin typeface="Calibri" panose="020F0502020204030204" pitchFamily="34" charset="0"/>
                        <a:ea typeface="Calibri"/>
                        <a:cs typeface="Times New Roman"/>
                      </a:endParaRPr>
                    </a:p>
                  </a:txBody>
                  <a:tcPr marL="53668" marR="53668" marT="0" marB="0"/>
                </a:tc>
                <a:tc>
                  <a:txBody>
                    <a:bodyPr/>
                    <a:lstStyle/>
                    <a:p>
                      <a:pPr algn="just">
                        <a:lnSpc>
                          <a:spcPct val="115000"/>
                        </a:lnSpc>
                        <a:spcBef>
                          <a:spcPts val="600"/>
                        </a:spcBef>
                        <a:spcAft>
                          <a:spcPts val="600"/>
                        </a:spcAft>
                      </a:pPr>
                      <a:r>
                        <a:rPr lang="pl-PL" sz="1100" b="1" dirty="0">
                          <a:solidFill>
                            <a:srgbClr val="800000"/>
                          </a:solidFill>
                          <a:effectLst/>
                          <a:latin typeface="Calibri" panose="020F0502020204030204" pitchFamily="34" charset="0"/>
                        </a:rPr>
                        <a:t>Rozporządzenie Ministra Infrastruktury i Rozwoju z dnia 3 września 2015 r. w sprawie udzielania pomocy na inwestycje w układy wysokosprawnej kogeneracji oraz na propagowanie energii ze źródeł odnawialnych w ramach regionalnych programów operacyjnych na lata 2014-2020 </a:t>
                      </a:r>
                      <a:endParaRPr lang="pl-PL" sz="1100" b="1" dirty="0">
                        <a:solidFill>
                          <a:srgbClr val="800000"/>
                        </a:solidFill>
                        <a:effectLst/>
                        <a:latin typeface="Calibri" panose="020F0502020204030204" pitchFamily="34" charset="0"/>
                        <a:ea typeface="Calibri"/>
                        <a:cs typeface="Times New Roman"/>
                      </a:endParaRPr>
                    </a:p>
                  </a:txBody>
                  <a:tcPr marL="53668" marR="53668" marT="0" marB="0"/>
                </a:tc>
                <a:tc>
                  <a:txBody>
                    <a:bodyPr/>
                    <a:lstStyle/>
                    <a:p>
                      <a:pPr algn="just">
                        <a:lnSpc>
                          <a:spcPct val="115000"/>
                        </a:lnSpc>
                        <a:spcBef>
                          <a:spcPts val="600"/>
                        </a:spcBef>
                        <a:spcAft>
                          <a:spcPts val="600"/>
                        </a:spcAft>
                      </a:pPr>
                      <a:r>
                        <a:rPr lang="pl-PL" sz="1100" b="1" u="sng" dirty="0">
                          <a:solidFill>
                            <a:srgbClr val="800000"/>
                          </a:solidFill>
                          <a:effectLst/>
                          <a:latin typeface="Calibri" panose="020F0502020204030204" pitchFamily="34" charset="0"/>
                        </a:rPr>
                        <a:t>Dz. U. poz. 1420</a:t>
                      </a:r>
                      <a:endParaRPr lang="pl-PL" sz="1100" b="1" dirty="0">
                        <a:solidFill>
                          <a:srgbClr val="800000"/>
                        </a:solidFill>
                        <a:effectLst/>
                        <a:latin typeface="Calibri" panose="020F0502020204030204" pitchFamily="34" charset="0"/>
                        <a:ea typeface="Calibri"/>
                        <a:cs typeface="Times New Roman"/>
                      </a:endParaRPr>
                    </a:p>
                  </a:txBody>
                  <a:tcPr marL="53668" marR="53668" marT="0" marB="0"/>
                </a:tc>
              </a:tr>
              <a:tr h="1131302">
                <a:tc>
                  <a:txBody>
                    <a:bodyPr/>
                    <a:lstStyle/>
                    <a:p>
                      <a:pPr algn="just">
                        <a:lnSpc>
                          <a:spcPct val="115000"/>
                        </a:lnSpc>
                        <a:spcBef>
                          <a:spcPts val="600"/>
                        </a:spcBef>
                        <a:spcAft>
                          <a:spcPts val="600"/>
                        </a:spcAft>
                      </a:pPr>
                      <a:r>
                        <a:rPr lang="pl-PL" sz="1100" b="1" dirty="0" smtClean="0">
                          <a:solidFill>
                            <a:schemeClr val="tx1"/>
                          </a:solidFill>
                          <a:effectLst/>
                          <a:latin typeface="Calibri" panose="020F0502020204030204" pitchFamily="34" charset="0"/>
                          <a:ea typeface="Calibri"/>
                          <a:cs typeface="Times New Roman"/>
                        </a:rPr>
                        <a:t>4.</a:t>
                      </a:r>
                      <a:endParaRPr lang="pl-PL" sz="1100" b="1" dirty="0">
                        <a:solidFill>
                          <a:schemeClr val="tx1"/>
                        </a:solidFill>
                        <a:effectLst/>
                        <a:latin typeface="Calibri" panose="020F0502020204030204" pitchFamily="34" charset="0"/>
                        <a:ea typeface="Calibri"/>
                        <a:cs typeface="Times New Roman"/>
                      </a:endParaRPr>
                    </a:p>
                  </a:txBody>
                  <a:tcPr marL="68580" marR="68580" marT="0" marB="0"/>
                </a:tc>
                <a:tc>
                  <a:txBody>
                    <a:bodyPr/>
                    <a:lstStyle/>
                    <a:p>
                      <a:pPr algn="just">
                        <a:lnSpc>
                          <a:spcPct val="115000"/>
                        </a:lnSpc>
                        <a:spcBef>
                          <a:spcPts val="600"/>
                        </a:spcBef>
                        <a:spcAft>
                          <a:spcPts val="600"/>
                        </a:spcAft>
                      </a:pPr>
                      <a:r>
                        <a:rPr lang="pl-PL" sz="1100" b="1">
                          <a:solidFill>
                            <a:schemeClr val="tx1"/>
                          </a:solidFill>
                          <a:effectLst/>
                          <a:latin typeface="Calibri" panose="020F0502020204030204" pitchFamily="34" charset="0"/>
                          <a:ea typeface="Calibri"/>
                          <a:cs typeface="Tahoma"/>
                        </a:rPr>
                        <a:t>Pomoc na badania środowiska</a:t>
                      </a:r>
                      <a:endParaRPr lang="pl-PL" sz="1100" b="1">
                        <a:solidFill>
                          <a:schemeClr val="tx1"/>
                        </a:solidFill>
                        <a:effectLst/>
                        <a:latin typeface="Calibri" panose="020F0502020204030204" pitchFamily="34" charset="0"/>
                        <a:ea typeface="Calibri"/>
                        <a:cs typeface="Times New Roman"/>
                      </a:endParaRPr>
                    </a:p>
                  </a:txBody>
                  <a:tcPr marL="68580" marR="68580" marT="0" marB="0"/>
                </a:tc>
                <a:tc>
                  <a:txBody>
                    <a:bodyPr/>
                    <a:lstStyle/>
                    <a:p>
                      <a:pPr algn="just">
                        <a:lnSpc>
                          <a:spcPct val="115000"/>
                        </a:lnSpc>
                        <a:spcBef>
                          <a:spcPts val="600"/>
                        </a:spcBef>
                        <a:spcAft>
                          <a:spcPts val="600"/>
                        </a:spcAft>
                      </a:pPr>
                      <a:r>
                        <a:rPr lang="pl-PL" sz="1100" b="1">
                          <a:solidFill>
                            <a:schemeClr val="tx1"/>
                          </a:solidFill>
                          <a:effectLst/>
                          <a:latin typeface="Calibri" panose="020F0502020204030204" pitchFamily="34" charset="0"/>
                          <a:ea typeface="Calibri"/>
                          <a:cs typeface="Times New Roman"/>
                        </a:rPr>
                        <a:t>Art. 49</a:t>
                      </a:r>
                    </a:p>
                  </a:txBody>
                  <a:tcPr marL="68580" marR="68580" marT="0" marB="0"/>
                </a:tc>
                <a:tc>
                  <a:txBody>
                    <a:bodyPr/>
                    <a:lstStyle/>
                    <a:p>
                      <a:pPr marL="342900" lvl="0" indent="-342900" algn="just">
                        <a:lnSpc>
                          <a:spcPct val="115000"/>
                        </a:lnSpc>
                        <a:spcBef>
                          <a:spcPts val="600"/>
                        </a:spcBef>
                        <a:spcAft>
                          <a:spcPts val="600"/>
                        </a:spcAft>
                        <a:buFont typeface="+mj-lt"/>
                        <a:buAutoNum type="arabicPeriod"/>
                      </a:pPr>
                      <a:r>
                        <a:rPr lang="pl-PL" sz="1100" b="1" dirty="0">
                          <a:solidFill>
                            <a:srgbClr val="0070C0"/>
                          </a:solidFill>
                          <a:effectLst/>
                          <a:latin typeface="Calibri" panose="020F0502020204030204" pitchFamily="34" charset="0"/>
                          <a:ea typeface="Calibri"/>
                          <a:cs typeface="Times New Roman"/>
                        </a:rPr>
                        <a:t>Rozporządzenie Ministra Infrastruktury i Rozwoju z dnia 28 sierpnia 2015 r. w sprawie udzielania pomocy na inwestycje wspierające efektywność energetyczną w ramach regionalnych programów operacyjnych na lata 2014-2020</a:t>
                      </a:r>
                    </a:p>
                    <a:p>
                      <a:pPr marL="342900" lvl="0" indent="-342900" algn="just">
                        <a:lnSpc>
                          <a:spcPct val="115000"/>
                        </a:lnSpc>
                        <a:spcBef>
                          <a:spcPts val="600"/>
                        </a:spcBef>
                        <a:spcAft>
                          <a:spcPts val="600"/>
                        </a:spcAft>
                        <a:buFont typeface="+mj-lt"/>
                        <a:buAutoNum type="arabicPeriod"/>
                      </a:pPr>
                      <a:r>
                        <a:rPr lang="pl-PL" sz="1100" b="1" dirty="0">
                          <a:solidFill>
                            <a:srgbClr val="800000"/>
                          </a:solidFill>
                          <a:effectLst/>
                          <a:latin typeface="Calibri" panose="020F0502020204030204" pitchFamily="34" charset="0"/>
                          <a:ea typeface="Calibri"/>
                          <a:cs typeface="Times New Roman"/>
                        </a:rPr>
                        <a:t>Rozporządzenie Ministra Infrastruktury i Rozwoju z dnia 3 września 2015 r. w sprawie udzielania pomocy na inwestycje w układy wysokosprawnej kogeneracji oraz na propagowanie energii ze źródeł odnawialnych w ramach regionalnych programów operacyjnych na lata 2014-2020</a:t>
                      </a:r>
                    </a:p>
                  </a:txBody>
                  <a:tcPr marL="68580" marR="68580" marT="0" marB="0"/>
                </a:tc>
                <a:tc>
                  <a:txBody>
                    <a:bodyPr/>
                    <a:lstStyle/>
                    <a:p>
                      <a:pPr marL="182563" lvl="0" indent="-182563" algn="just">
                        <a:lnSpc>
                          <a:spcPct val="115000"/>
                        </a:lnSpc>
                        <a:spcBef>
                          <a:spcPts val="600"/>
                        </a:spcBef>
                        <a:spcAft>
                          <a:spcPts val="600"/>
                        </a:spcAft>
                        <a:buFont typeface="+mj-lt"/>
                        <a:buAutoNum type="arabicPeriod"/>
                      </a:pPr>
                      <a:r>
                        <a:rPr lang="pl-PL" sz="1100" b="1" u="sng" dirty="0">
                          <a:solidFill>
                            <a:srgbClr val="0070C0"/>
                          </a:solidFill>
                          <a:effectLst/>
                          <a:latin typeface="Calibri" panose="020F0502020204030204" pitchFamily="34" charset="0"/>
                          <a:ea typeface="Calibri"/>
                          <a:cs typeface="Times New Roman"/>
                        </a:rPr>
                        <a:t>Dz. U. poz. 1363</a:t>
                      </a:r>
                      <a:endParaRPr lang="pl-PL" sz="1100" b="1" dirty="0">
                        <a:solidFill>
                          <a:srgbClr val="0070C0"/>
                        </a:solidFill>
                        <a:effectLst/>
                        <a:latin typeface="Calibri" panose="020F0502020204030204" pitchFamily="34" charset="0"/>
                        <a:ea typeface="Calibri"/>
                        <a:cs typeface="Times New Roman"/>
                      </a:endParaRPr>
                    </a:p>
                    <a:p>
                      <a:pPr marL="182563" lvl="0" indent="-182563" algn="just">
                        <a:lnSpc>
                          <a:spcPct val="115000"/>
                        </a:lnSpc>
                        <a:spcBef>
                          <a:spcPts val="600"/>
                        </a:spcBef>
                        <a:spcAft>
                          <a:spcPts val="600"/>
                        </a:spcAft>
                        <a:buFont typeface="+mj-lt"/>
                        <a:buAutoNum type="arabicPeriod"/>
                      </a:pPr>
                      <a:r>
                        <a:rPr lang="pl-PL" sz="1100" b="1" u="sng" dirty="0">
                          <a:solidFill>
                            <a:srgbClr val="800000"/>
                          </a:solidFill>
                          <a:effectLst/>
                          <a:latin typeface="Calibri" panose="020F0502020204030204" pitchFamily="34" charset="0"/>
                          <a:ea typeface="Calibri"/>
                          <a:cs typeface="Times New Roman"/>
                        </a:rPr>
                        <a:t>Dz. U. poz. 1420</a:t>
                      </a:r>
                      <a:endParaRPr lang="pl-PL" sz="1100" b="1" dirty="0">
                        <a:solidFill>
                          <a:srgbClr val="800000"/>
                        </a:solidFill>
                        <a:effectLst/>
                        <a:latin typeface="Calibri" panose="020F0502020204030204" pitchFamily="34" charset="0"/>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752173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940968" y="0"/>
            <a:ext cx="6203032" cy="980728"/>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latin typeface="Calibri" panose="020F0502020204030204" pitchFamily="34" charset="0"/>
            </a:endParaRPr>
          </a:p>
        </p:txBody>
      </p:sp>
      <p:sp>
        <p:nvSpPr>
          <p:cNvPr id="3" name="Symbol zastępczy zawartości 2"/>
          <p:cNvSpPr>
            <a:spLocks noGrp="1"/>
          </p:cNvSpPr>
          <p:nvPr>
            <p:ph idx="1"/>
          </p:nvPr>
        </p:nvSpPr>
        <p:spPr>
          <a:xfrm>
            <a:off x="0" y="1052736"/>
            <a:ext cx="9144000" cy="4713387"/>
          </a:xfrm>
        </p:spPr>
        <p:txBody>
          <a:bodyPr/>
          <a:lstStyle/>
          <a:p>
            <a:pPr marL="0" indent="0" algn="ctr">
              <a:buNone/>
              <a:defRPr/>
            </a:pPr>
            <a:r>
              <a:rPr lang="pl-PL" sz="2000" b="1" dirty="0">
                <a:latin typeface="Calibri" panose="020F0502020204030204" pitchFamily="34" charset="0"/>
              </a:rPr>
              <a:t>Badanie wystąpienia efektu zachęty</a:t>
            </a:r>
          </a:p>
          <a:p>
            <a:pPr algn="ctr">
              <a:defRPr/>
            </a:pPr>
            <a:endParaRPr lang="pl-PL" sz="3600" dirty="0"/>
          </a:p>
          <a:p>
            <a:pPr marL="0" indent="0" algn="just">
              <a:buNone/>
              <a:defRPr/>
            </a:pPr>
            <a:r>
              <a:rPr lang="pl-PL" sz="1800" dirty="0">
                <a:latin typeface="Calibri" panose="020F0502020204030204" pitchFamily="34" charset="0"/>
              </a:rPr>
              <a:t>Art. 6 </a:t>
            </a:r>
            <a:r>
              <a:rPr lang="pl-PL" sz="1800" dirty="0" smtClean="0">
                <a:latin typeface="Calibri" panose="020F0502020204030204" pitchFamily="34" charset="0"/>
              </a:rPr>
              <a:t>GBER:</a:t>
            </a:r>
            <a:endParaRPr lang="pl-PL" sz="1800" dirty="0">
              <a:latin typeface="Calibri" panose="020F0502020204030204" pitchFamily="34" charset="0"/>
            </a:endParaRPr>
          </a:p>
          <a:p>
            <a:pPr algn="just">
              <a:defRPr/>
            </a:pPr>
            <a:endParaRPr lang="pl-PL" sz="1800" dirty="0">
              <a:latin typeface="Calibri" panose="020F0502020204030204" pitchFamily="34" charset="0"/>
            </a:endParaRPr>
          </a:p>
          <a:p>
            <a:pPr marL="0" indent="0" algn="just">
              <a:buNone/>
              <a:defRPr/>
            </a:pPr>
            <a:r>
              <a:rPr lang="pl-PL" sz="1800" b="1" u="sng" dirty="0">
                <a:latin typeface="Calibri" panose="020F0502020204030204" pitchFamily="34" charset="0"/>
              </a:rPr>
              <a:t>Zasada:</a:t>
            </a:r>
            <a:r>
              <a:rPr lang="pl-PL" sz="1800" b="1" dirty="0">
                <a:latin typeface="Calibri" panose="020F0502020204030204" pitchFamily="34" charset="0"/>
              </a:rPr>
              <a:t> </a:t>
            </a:r>
            <a:r>
              <a:rPr lang="pl-PL" sz="1800" dirty="0">
                <a:latin typeface="Calibri" panose="020F0502020204030204" pitchFamily="34" charset="0"/>
              </a:rPr>
              <a:t>beneficjent składa do podmiotu udzielającego pomocy pisemny wniosek o udzielenie pomocy przed </a:t>
            </a:r>
            <a:r>
              <a:rPr lang="pl-PL" sz="1800" u="sng" dirty="0">
                <a:latin typeface="Calibri" panose="020F0502020204030204" pitchFamily="34" charset="0"/>
              </a:rPr>
              <a:t>rozpoczęciem prac nad projektem</a:t>
            </a:r>
            <a:r>
              <a:rPr lang="pl-PL" sz="1800" dirty="0">
                <a:latin typeface="Calibri" panose="020F0502020204030204" pitchFamily="34" charset="0"/>
              </a:rPr>
              <a:t> lub </a:t>
            </a:r>
            <a:r>
              <a:rPr lang="pl-PL" sz="1800" u="sng" dirty="0">
                <a:latin typeface="Calibri" panose="020F0502020204030204" pitchFamily="34" charset="0"/>
              </a:rPr>
              <a:t>rozpoczęciem działalności.</a:t>
            </a:r>
          </a:p>
          <a:p>
            <a:pPr algn="just">
              <a:defRPr/>
            </a:pPr>
            <a:endParaRPr lang="pl-PL" sz="1800" u="sng" dirty="0">
              <a:latin typeface="Calibri" panose="020F0502020204030204" pitchFamily="34" charset="0"/>
            </a:endParaRPr>
          </a:p>
          <a:p>
            <a:pPr marL="0" indent="0" algn="just">
              <a:buNone/>
              <a:defRPr/>
            </a:pPr>
            <a:r>
              <a:rPr lang="pl-PL" sz="1800" dirty="0">
                <a:latin typeface="Calibri" panose="020F0502020204030204" pitchFamily="34" charset="0"/>
              </a:rPr>
              <a:t>„Rozpoczęcie prac" oznacza rozpoczęcie robót budowlanych związanych z inwestycją lub pierwsze prawnie wiążące zobowiązanie do zamówienia urządzeń lub inne zobowiązanie, które sprawia, że inwestycja staje się nieodwracalna, zależnie od tego, co nastąpi najpierw. Zakupu gruntów ani prac przygotowawczych, takich jak uzyskanie zezwoleń i przeprowadzenie studiów wykonalności, nie uznaje się za rozpoczęcie prac. </a:t>
            </a:r>
          </a:p>
          <a:p>
            <a:endParaRPr lang="pl-PL" dirty="0"/>
          </a:p>
        </p:txBody>
      </p:sp>
    </p:spTree>
    <p:extLst>
      <p:ext uri="{BB962C8B-B14F-4D97-AF65-F5344CB8AC3E}">
        <p14:creationId xmlns:p14="http://schemas.microsoft.com/office/powerpoint/2010/main" val="1268701189"/>
      </p:ext>
    </p:extLst>
  </p:cSld>
  <p:clrMapOvr>
    <a:masterClrMapping/>
  </p:clrMapOvr>
</p:sld>
</file>

<file path=ppt/theme/theme1.xml><?xml version="1.0" encoding="utf-8"?>
<a:theme xmlns:a="http://schemas.openxmlformats.org/drawingml/2006/main" name="Projekt domyślny">
  <a:themeElements>
    <a:clrScheme name="Aspek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Projekt domyślny">
      <a:majorFont>
        <a:latin typeface="Arial"/>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ojekt domyśln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ojekt domyśln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ojekt domyśln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ojekt domyśln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ojekt domyśln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ojekt domyśln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ojekt domyśln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ojekt domyśln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ojekt domyśln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6069</TotalTime>
  <Words>1845</Words>
  <Application>Microsoft Office PowerPoint</Application>
  <PresentationFormat>Pokaz na ekranie (4:3)</PresentationFormat>
  <Paragraphs>188</Paragraphs>
  <Slides>17</Slides>
  <Notes>1</Notes>
  <HiddenSlides>0</HiddenSlides>
  <MMClips>0</MMClips>
  <ScaleCrop>false</ScaleCrop>
  <HeadingPairs>
    <vt:vector size="4" baseType="variant">
      <vt:variant>
        <vt:lpstr>Motyw</vt:lpstr>
      </vt:variant>
      <vt:variant>
        <vt:i4>1</vt:i4>
      </vt:variant>
      <vt:variant>
        <vt:lpstr>Tytuły slajdów</vt:lpstr>
      </vt:variant>
      <vt:variant>
        <vt:i4>17</vt:i4>
      </vt:variant>
    </vt:vector>
  </HeadingPairs>
  <TitlesOfParts>
    <vt:vector size="18" baseType="lpstr">
      <vt:lpstr>Projekt domyślny</vt:lpstr>
      <vt:lpstr>POMOC PUBLICZNA dla projektów realizowanych w ramach Poddziałania 10.1.1. RPO WP 2014-2020 – Efektywność energetyczna – Mechanizm ZIT – wsparcie dotacyjne </vt:lpstr>
      <vt:lpstr>Prezentacja programu PowerPoint</vt:lpstr>
      <vt:lpstr>Prezentacja programu PowerPoint</vt:lpstr>
      <vt:lpstr>Prezentacja programu PowerPoint</vt:lpstr>
      <vt:lpstr>Prezentacja programu PowerPoint</vt:lpstr>
      <vt:lpstr>Regionalny Program Operacyjny  Województwa Pomorskiego na lata 2014-2020 </vt:lpstr>
      <vt:lpstr>Prezentacja programu PowerPoint</vt:lpstr>
      <vt:lpstr>Regionalny Program Operacyjny  Województwa Pomorskiego na lata 2014-2020 </vt:lpstr>
      <vt:lpstr>Regionalny Program Operacyjny  Województwa Pomorskiego na lata 2014-2020</vt:lpstr>
      <vt:lpstr>Regionalny Program Operacyjny  Województwa Pomorskiego na lata 2014-2020</vt:lpstr>
      <vt:lpstr>Regionalny Program Operacyjny  Województwa Pomorskiego na lata 2014-2020</vt:lpstr>
      <vt:lpstr>Regionalny Program Operacyjny  Województwa Pomorskiego na lata 2014-2020</vt:lpstr>
      <vt:lpstr>Regionalny Program Operacyjny  Województwa Pomorskiego na lata 2014-2020</vt:lpstr>
      <vt:lpstr>Prezentacja programu PowerPoint</vt:lpstr>
      <vt:lpstr>Regionalny Program Operacyjny  Województwa Pomorskiego na lata 2014-2020 </vt:lpstr>
      <vt:lpstr>Prezentacja programu PowerPoint</vt:lpstr>
      <vt:lpstr>Prezentacja programu PowerPoint</vt:lpstr>
    </vt:vector>
  </TitlesOfParts>
  <Company>UMWP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72 dpi</dc:title>
  <dc:creator>Stawiński Arkadiusz</dc:creator>
  <cp:lastModifiedBy>DPR - Ciupak Kamil</cp:lastModifiedBy>
  <cp:revision>480</cp:revision>
  <dcterms:created xsi:type="dcterms:W3CDTF">2008-01-08T07:52:50Z</dcterms:created>
  <dcterms:modified xsi:type="dcterms:W3CDTF">2016-03-08T07:04:36Z</dcterms:modified>
</cp:coreProperties>
</file>